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77" r:id="rId2"/>
    <p:sldMasterId id="2147483689" r:id="rId3"/>
  </p:sldMasterIdLst>
  <p:sldIdLst>
    <p:sldId id="256" r:id="rId4"/>
    <p:sldId id="257" r:id="rId5"/>
    <p:sldId id="258" r:id="rId6"/>
    <p:sldId id="259" r:id="rId7"/>
    <p:sldId id="260" r:id="rId8"/>
    <p:sldId id="261" r:id="rId9"/>
    <p:sldId id="262" r:id="rId10"/>
    <p:sldId id="263" r:id="rId11"/>
    <p:sldId id="268" r:id="rId12"/>
    <p:sldId id="264" r:id="rId13"/>
    <p:sldId id="266" r:id="rId14"/>
    <p:sldId id="267" r:id="rId15"/>
    <p:sldId id="265" r:id="rId16"/>
    <p:sldId id="269" r:id="rId17"/>
    <p:sldId id="270" r:id="rId18"/>
    <p:sldId id="271" r:id="rId19"/>
    <p:sldId id="272" r:id="rId20"/>
    <p:sldId id="273" r:id="rId21"/>
    <p:sldId id="274" r:id="rId22"/>
    <p:sldId id="275" r:id="rId23"/>
    <p:sldId id="276" r:id="rId24"/>
    <p:sldId id="279" r:id="rId25"/>
    <p:sldId id="277" r:id="rId26"/>
    <p:sldId id="278" r:id="rId27"/>
    <p:sldId id="280" r:id="rId28"/>
    <p:sldId id="281" r:id="rId29"/>
    <p:sldId id="282" r:id="rId30"/>
    <p:sldId id="283" r:id="rId31"/>
    <p:sldId id="284" r:id="rId32"/>
    <p:sldId id="285" r:id="rId33"/>
    <p:sldId id="286"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3" r:id="rId49"/>
    <p:sldId id="302" r:id="rId50"/>
    <p:sldId id="305" r:id="rId51"/>
    <p:sldId id="309" r:id="rId52"/>
    <p:sldId id="306" r:id="rId53"/>
    <p:sldId id="310" r:id="rId54"/>
    <p:sldId id="307" r:id="rId55"/>
    <p:sldId id="304" r:id="rId56"/>
    <p:sldId id="308" r:id="rId57"/>
    <p:sldId id="311" r:id="rId58"/>
    <p:sldId id="312" r:id="rId59"/>
    <p:sldId id="313" r:id="rId60"/>
    <p:sldId id="314" r:id="rId61"/>
    <p:sldId id="315" r:id="rId62"/>
    <p:sldId id="316" r:id="rId63"/>
    <p:sldId id="317" r:id="rId64"/>
    <p:sldId id="318" r:id="rId65"/>
    <p:sldId id="320" r:id="rId66"/>
    <p:sldId id="321" r:id="rId67"/>
    <p:sldId id="350" r:id="rId68"/>
    <p:sldId id="351" r:id="rId69"/>
    <p:sldId id="352" r:id="rId70"/>
    <p:sldId id="353" r:id="rId71"/>
    <p:sldId id="354" r:id="rId72"/>
    <p:sldId id="355" r:id="rId73"/>
    <p:sldId id="356" r:id="rId74"/>
    <p:sldId id="357" r:id="rId75"/>
    <p:sldId id="358" r:id="rId76"/>
    <p:sldId id="359" r:id="rId77"/>
    <p:sldId id="360" r:id="rId78"/>
    <p:sldId id="361" r:id="rId79"/>
    <p:sldId id="322" r:id="rId80"/>
    <p:sldId id="323" r:id="rId81"/>
    <p:sldId id="324" r:id="rId82"/>
    <p:sldId id="325" r:id="rId83"/>
    <p:sldId id="330" r:id="rId84"/>
    <p:sldId id="326" r:id="rId85"/>
    <p:sldId id="327" r:id="rId86"/>
    <p:sldId id="328" r:id="rId87"/>
    <p:sldId id="329" r:id="rId88"/>
    <p:sldId id="331" r:id="rId89"/>
    <p:sldId id="334" r:id="rId90"/>
    <p:sldId id="335" r:id="rId91"/>
    <p:sldId id="336" r:id="rId92"/>
    <p:sldId id="337" r:id="rId93"/>
    <p:sldId id="332" r:id="rId94"/>
    <p:sldId id="333" r:id="rId95"/>
    <p:sldId id="338" r:id="rId96"/>
    <p:sldId id="339" r:id="rId97"/>
    <p:sldId id="340" r:id="rId98"/>
    <p:sldId id="341" r:id="rId99"/>
    <p:sldId id="344" r:id="rId100"/>
    <p:sldId id="342" r:id="rId101"/>
    <p:sldId id="345" r:id="rId102"/>
    <p:sldId id="343" r:id="rId103"/>
    <p:sldId id="346" r:id="rId104"/>
    <p:sldId id="347" r:id="rId105"/>
    <p:sldId id="348" r:id="rId106"/>
    <p:sldId id="349"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431" r:id="rId134"/>
    <p:sldId id="432" r:id="rId135"/>
    <p:sldId id="433" r:id="rId136"/>
    <p:sldId id="434" r:id="rId137"/>
    <p:sldId id="287" r:id="rId138"/>
    <p:sldId id="435" r:id="rId139"/>
    <p:sldId id="436" r:id="rId140"/>
    <p:sldId id="437" r:id="rId141"/>
    <p:sldId id="438" r:id="rId142"/>
    <p:sldId id="439" r:id="rId143"/>
    <p:sldId id="440" r:id="rId144"/>
    <p:sldId id="441" r:id="rId145"/>
    <p:sldId id="442" r:id="rId146"/>
    <p:sldId id="443" r:id="rId147"/>
    <p:sldId id="444" r:id="rId148"/>
    <p:sldId id="445" r:id="rId149"/>
    <p:sldId id="446" r:id="rId150"/>
    <p:sldId id="447" r:id="rId151"/>
    <p:sldId id="448" r:id="rId152"/>
    <p:sldId id="449" r:id="rId153"/>
    <p:sldId id="450" r:id="rId154"/>
    <p:sldId id="451" r:id="rId155"/>
    <p:sldId id="452" r:id="rId156"/>
    <p:sldId id="453" r:id="rId157"/>
    <p:sldId id="454" r:id="rId158"/>
    <p:sldId id="455" r:id="rId159"/>
    <p:sldId id="456" r:id="rId160"/>
    <p:sldId id="457" r:id="rId161"/>
    <p:sldId id="458" r:id="rId162"/>
    <p:sldId id="459" r:id="rId163"/>
    <p:sldId id="460" r:id="rId164"/>
    <p:sldId id="461" r:id="rId165"/>
    <p:sldId id="462" r:id="rId166"/>
    <p:sldId id="463" r:id="rId167"/>
    <p:sldId id="319" r:id="rId168"/>
    <p:sldId id="464" r:id="rId169"/>
    <p:sldId id="465" r:id="rId170"/>
    <p:sldId id="466" r:id="rId171"/>
    <p:sldId id="467" r:id="rId172"/>
    <p:sldId id="468" r:id="rId173"/>
    <p:sldId id="469" r:id="rId174"/>
    <p:sldId id="470" r:id="rId175"/>
    <p:sldId id="471" r:id="rId176"/>
    <p:sldId id="472" r:id="rId177"/>
    <p:sldId id="473" r:id="rId178"/>
    <p:sldId id="474" r:id="rId179"/>
    <p:sldId id="475" r:id="rId180"/>
    <p:sldId id="476" r:id="rId181"/>
    <p:sldId id="477" r:id="rId182"/>
    <p:sldId id="478" r:id="rId183"/>
    <p:sldId id="479" r:id="rId184"/>
    <p:sldId id="480" r:id="rId185"/>
    <p:sldId id="481" r:id="rId186"/>
    <p:sldId id="482" r:id="rId187"/>
    <p:sldId id="483" r:id="rId188"/>
    <p:sldId id="484" r:id="rId189"/>
    <p:sldId id="485" r:id="rId190"/>
    <p:sldId id="486" r:id="rId191"/>
    <p:sldId id="487" r:id="rId192"/>
    <p:sldId id="488" r:id="rId193"/>
    <p:sldId id="489" r:id="rId194"/>
    <p:sldId id="490" r:id="rId195"/>
    <p:sldId id="491" r:id="rId196"/>
    <p:sldId id="492" r:id="rId197"/>
    <p:sldId id="493" r:id="rId198"/>
    <p:sldId id="494" r:id="rId199"/>
    <p:sldId id="495" r:id="rId200"/>
    <p:sldId id="496" r:id="rId201"/>
    <p:sldId id="497" r:id="rId202"/>
    <p:sldId id="498" r:id="rId203"/>
    <p:sldId id="499" r:id="rId204"/>
    <p:sldId id="500" r:id="rId205"/>
    <p:sldId id="501" r:id="rId206"/>
    <p:sldId id="502" r:id="rId207"/>
    <p:sldId id="503" r:id="rId208"/>
    <p:sldId id="504" r:id="rId209"/>
    <p:sldId id="505" r:id="rId210"/>
    <p:sldId id="506" r:id="rId211"/>
    <p:sldId id="507" r:id="rId212"/>
    <p:sldId id="508" r:id="rId213"/>
    <p:sldId id="509" r:id="rId214"/>
    <p:sldId id="510" r:id="rId215"/>
    <p:sldId id="511" r:id="rId216"/>
    <p:sldId id="512" r:id="rId217"/>
    <p:sldId id="513" r:id="rId218"/>
    <p:sldId id="514" r:id="rId219"/>
    <p:sldId id="515" r:id="rId220"/>
    <p:sldId id="516" r:id="rId221"/>
    <p:sldId id="517" r:id="rId222"/>
    <p:sldId id="518" r:id="rId223"/>
    <p:sldId id="519" r:id="rId224"/>
    <p:sldId id="520" r:id="rId225"/>
    <p:sldId id="521" r:id="rId226"/>
    <p:sldId id="522" r:id="rId227"/>
    <p:sldId id="523" r:id="rId228"/>
    <p:sldId id="524" r:id="rId229"/>
    <p:sldId id="525" r:id="rId230"/>
    <p:sldId id="526" r:id="rId231"/>
    <p:sldId id="527" r:id="rId232"/>
    <p:sldId id="528" r:id="rId233"/>
    <p:sldId id="529" r:id="rId234"/>
    <p:sldId id="530" r:id="rId235"/>
    <p:sldId id="531" r:id="rId236"/>
    <p:sldId id="532" r:id="rId237"/>
    <p:sldId id="388" r:id="rId238"/>
    <p:sldId id="389" r:id="rId239"/>
    <p:sldId id="391" r:id="rId240"/>
    <p:sldId id="533" r:id="rId241"/>
    <p:sldId id="390" r:id="rId242"/>
    <p:sldId id="392" r:id="rId243"/>
    <p:sldId id="393" r:id="rId244"/>
    <p:sldId id="394" r:id="rId245"/>
    <p:sldId id="395" r:id="rId246"/>
    <p:sldId id="396" r:id="rId247"/>
    <p:sldId id="397" r:id="rId248"/>
    <p:sldId id="398" r:id="rId249"/>
    <p:sldId id="399" r:id="rId250"/>
    <p:sldId id="400" r:id="rId251"/>
    <p:sldId id="401" r:id="rId252"/>
    <p:sldId id="402" r:id="rId253"/>
    <p:sldId id="404" r:id="rId254"/>
    <p:sldId id="405" r:id="rId255"/>
    <p:sldId id="406" r:id="rId256"/>
    <p:sldId id="403" r:id="rId257"/>
    <p:sldId id="407" r:id="rId258"/>
    <p:sldId id="408" r:id="rId259"/>
    <p:sldId id="409" r:id="rId260"/>
    <p:sldId id="410" r:id="rId261"/>
    <p:sldId id="534" r:id="rId262"/>
    <p:sldId id="411" r:id="rId263"/>
    <p:sldId id="412" r:id="rId264"/>
    <p:sldId id="413" r:id="rId265"/>
    <p:sldId id="414" r:id="rId266"/>
    <p:sldId id="415" r:id="rId267"/>
    <p:sldId id="416" r:id="rId268"/>
    <p:sldId id="428" r:id="rId269"/>
    <p:sldId id="429" r:id="rId270"/>
    <p:sldId id="417" r:id="rId271"/>
    <p:sldId id="418" r:id="rId272"/>
    <p:sldId id="419" r:id="rId273"/>
    <p:sldId id="420" r:id="rId274"/>
    <p:sldId id="421" r:id="rId275"/>
    <p:sldId id="422" r:id="rId276"/>
    <p:sldId id="423" r:id="rId277"/>
    <p:sldId id="424" r:id="rId278"/>
    <p:sldId id="425" r:id="rId279"/>
    <p:sldId id="426" r:id="rId280"/>
    <p:sldId id="427" r:id="rId281"/>
    <p:sldId id="430" r:id="rId282"/>
    <p:sldId id="535" r:id="rId283"/>
    <p:sldId id="536" r:id="rId284"/>
    <p:sldId id="537" r:id="rId285"/>
    <p:sldId id="538" r:id="rId286"/>
    <p:sldId id="539" r:id="rId287"/>
    <p:sldId id="540" r:id="rId288"/>
    <p:sldId id="541" r:id="rId289"/>
    <p:sldId id="542" r:id="rId290"/>
    <p:sldId id="543" r:id="rId291"/>
    <p:sldId id="544" r:id="rId292"/>
    <p:sldId id="545" r:id="rId293"/>
    <p:sldId id="546" r:id="rId294"/>
    <p:sldId id="547" r:id="rId295"/>
    <p:sldId id="548" r:id="rId296"/>
    <p:sldId id="549" r:id="rId297"/>
    <p:sldId id="550" r:id="rId298"/>
    <p:sldId id="551" r:id="rId299"/>
    <p:sldId id="552" r:id="rId300"/>
    <p:sldId id="553" r:id="rId301"/>
    <p:sldId id="554" r:id="rId302"/>
    <p:sldId id="555" r:id="rId303"/>
    <p:sldId id="556" r:id="rId304"/>
    <p:sldId id="557" r:id="rId305"/>
    <p:sldId id="558" r:id="rId306"/>
    <p:sldId id="559" r:id="rId307"/>
    <p:sldId id="560" r:id="rId308"/>
    <p:sldId id="561" r:id="rId309"/>
    <p:sldId id="562" r:id="rId310"/>
    <p:sldId id="563" r:id="rId311"/>
    <p:sldId id="564" r:id="rId312"/>
    <p:sldId id="565" r:id="rId313"/>
    <p:sldId id="566" r:id="rId314"/>
    <p:sldId id="567" r:id="rId315"/>
    <p:sldId id="568" r:id="rId316"/>
    <p:sldId id="569" r:id="rId317"/>
    <p:sldId id="570" r:id="rId318"/>
    <p:sldId id="571" r:id="rId319"/>
    <p:sldId id="572" r:id="rId320"/>
    <p:sldId id="573" r:id="rId321"/>
    <p:sldId id="574" r:id="rId322"/>
    <p:sldId id="575" r:id="rId323"/>
    <p:sldId id="576" r:id="rId324"/>
    <p:sldId id="577" r:id="rId325"/>
    <p:sldId id="578" r:id="rId326"/>
    <p:sldId id="579" r:id="rId327"/>
    <p:sldId id="580" r:id="rId328"/>
    <p:sldId id="581" r:id="rId329"/>
    <p:sldId id="582" r:id="rId330"/>
    <p:sldId id="583" r:id="rId331"/>
    <p:sldId id="584" r:id="rId332"/>
    <p:sldId id="585" r:id="rId333"/>
    <p:sldId id="586" r:id="rId334"/>
    <p:sldId id="587" r:id="rId335"/>
    <p:sldId id="588" r:id="rId336"/>
    <p:sldId id="589" r:id="rId337"/>
    <p:sldId id="590" r:id="rId338"/>
    <p:sldId id="591" r:id="rId339"/>
    <p:sldId id="592" r:id="rId340"/>
    <p:sldId id="593" r:id="rId341"/>
    <p:sldId id="594" r:id="rId342"/>
    <p:sldId id="595" r:id="rId343"/>
    <p:sldId id="596" r:id="rId344"/>
    <p:sldId id="597" r:id="rId345"/>
    <p:sldId id="598" r:id="rId346"/>
    <p:sldId id="599" r:id="rId347"/>
    <p:sldId id="600" r:id="rId348"/>
    <p:sldId id="601" r:id="rId349"/>
    <p:sldId id="602" r:id="rId350"/>
    <p:sldId id="603" r:id="rId351"/>
    <p:sldId id="604" r:id="rId352"/>
    <p:sldId id="605" r:id="rId353"/>
    <p:sldId id="606" r:id="rId354"/>
    <p:sldId id="607" r:id="rId355"/>
    <p:sldId id="608" r:id="rId356"/>
    <p:sldId id="609" r:id="rId357"/>
    <p:sldId id="610" r:id="rId358"/>
    <p:sldId id="611" r:id="rId359"/>
    <p:sldId id="612" r:id="rId360"/>
    <p:sldId id="613" r:id="rId361"/>
    <p:sldId id="614" r:id="rId362"/>
    <p:sldId id="615" r:id="rId363"/>
    <p:sldId id="616" r:id="rId364"/>
    <p:sldId id="617" r:id="rId365"/>
    <p:sldId id="618" r:id="rId366"/>
    <p:sldId id="619" r:id="rId367"/>
    <p:sldId id="620" r:id="rId368"/>
    <p:sldId id="621" r:id="rId369"/>
    <p:sldId id="622" r:id="rId370"/>
    <p:sldId id="623" r:id="rId371"/>
    <p:sldId id="624" r:id="rId372"/>
    <p:sldId id="625" r:id="rId373"/>
    <p:sldId id="626" r:id="rId374"/>
    <p:sldId id="627" r:id="rId375"/>
    <p:sldId id="628" r:id="rId376"/>
    <p:sldId id="629" r:id="rId377"/>
    <p:sldId id="630" r:id="rId378"/>
    <p:sldId id="631" r:id="rId379"/>
    <p:sldId id="632" r:id="rId380"/>
    <p:sldId id="633" r:id="rId381"/>
    <p:sldId id="634" r:id="rId382"/>
    <p:sldId id="635" r:id="rId383"/>
    <p:sldId id="636" r:id="rId384"/>
    <p:sldId id="637" r:id="rId385"/>
    <p:sldId id="638" r:id="rId386"/>
    <p:sldId id="639" r:id="rId387"/>
    <p:sldId id="640" r:id="rId388"/>
    <p:sldId id="641" r:id="rId389"/>
    <p:sldId id="642" r:id="rId390"/>
    <p:sldId id="643" r:id="rId391"/>
    <p:sldId id="644" r:id="rId392"/>
    <p:sldId id="645" r:id="rId393"/>
    <p:sldId id="646" r:id="rId394"/>
    <p:sldId id="647" r:id="rId395"/>
    <p:sldId id="648" r:id="rId396"/>
    <p:sldId id="649" r:id="rId397"/>
    <p:sldId id="650" r:id="rId398"/>
    <p:sldId id="651" r:id="rId399"/>
    <p:sldId id="652" r:id="rId400"/>
    <p:sldId id="653" r:id="rId401"/>
    <p:sldId id="654" r:id="rId402"/>
    <p:sldId id="655" r:id="rId403"/>
    <p:sldId id="656" r:id="rId404"/>
    <p:sldId id="657" r:id="rId405"/>
    <p:sldId id="658" r:id="rId406"/>
    <p:sldId id="659" r:id="rId407"/>
    <p:sldId id="660" r:id="rId408"/>
    <p:sldId id="661" r:id="rId409"/>
    <p:sldId id="662" r:id="rId410"/>
    <p:sldId id="663" r:id="rId411"/>
    <p:sldId id="664" r:id="rId412"/>
    <p:sldId id="665" r:id="rId413"/>
    <p:sldId id="666" r:id="rId414"/>
    <p:sldId id="667" r:id="rId415"/>
    <p:sldId id="668" r:id="rId416"/>
    <p:sldId id="669" r:id="rId417"/>
    <p:sldId id="670" r:id="rId418"/>
    <p:sldId id="671" r:id="rId419"/>
    <p:sldId id="672" r:id="rId420"/>
    <p:sldId id="673" r:id="rId421"/>
    <p:sldId id="674" r:id="rId422"/>
    <p:sldId id="675" r:id="rId423"/>
    <p:sldId id="676" r:id="rId424"/>
    <p:sldId id="677" r:id="rId425"/>
    <p:sldId id="678" r:id="rId426"/>
    <p:sldId id="679" r:id="rId427"/>
    <p:sldId id="680" r:id="rId428"/>
    <p:sldId id="681" r:id="rId429"/>
    <p:sldId id="682" r:id="rId430"/>
    <p:sldId id="683" r:id="rId431"/>
    <p:sldId id="684" r:id="rId432"/>
    <p:sldId id="685" r:id="rId433"/>
    <p:sldId id="686" r:id="rId434"/>
    <p:sldId id="687" r:id="rId435"/>
    <p:sldId id="688" r:id="rId436"/>
    <p:sldId id="689" r:id="rId437"/>
    <p:sldId id="690" r:id="rId438"/>
    <p:sldId id="691" r:id="rId439"/>
    <p:sldId id="692" r:id="rId440"/>
    <p:sldId id="693" r:id="rId441"/>
    <p:sldId id="694" r:id="rId442"/>
    <p:sldId id="695" r:id="rId443"/>
    <p:sldId id="696" r:id="rId444"/>
    <p:sldId id="697" r:id="rId445"/>
    <p:sldId id="698" r:id="rId446"/>
    <p:sldId id="699" r:id="rId447"/>
    <p:sldId id="700" r:id="rId448"/>
    <p:sldId id="701" r:id="rId449"/>
    <p:sldId id="702" r:id="rId450"/>
    <p:sldId id="703" r:id="rId451"/>
    <p:sldId id="704" r:id="rId452"/>
    <p:sldId id="705" r:id="rId453"/>
    <p:sldId id="706" r:id="rId454"/>
    <p:sldId id="707" r:id="rId455"/>
    <p:sldId id="708" r:id="rId456"/>
    <p:sldId id="709" r:id="rId457"/>
    <p:sldId id="710" r:id="rId458"/>
    <p:sldId id="711" r:id="rId459"/>
    <p:sldId id="712" r:id="rId460"/>
    <p:sldId id="713" r:id="rId461"/>
    <p:sldId id="714" r:id="rId462"/>
    <p:sldId id="715" r:id="rId463"/>
    <p:sldId id="716" r:id="rId464"/>
    <p:sldId id="717" r:id="rId465"/>
    <p:sldId id="718" r:id="rId466"/>
    <p:sldId id="719" r:id="rId467"/>
    <p:sldId id="720" r:id="rId468"/>
    <p:sldId id="721" r:id="rId469"/>
    <p:sldId id="722" r:id="rId470"/>
    <p:sldId id="723" r:id="rId471"/>
    <p:sldId id="724" r:id="rId472"/>
    <p:sldId id="725" r:id="rId473"/>
    <p:sldId id="726" r:id="rId474"/>
    <p:sldId id="727" r:id="rId475"/>
    <p:sldId id="728" r:id="rId476"/>
    <p:sldId id="729" r:id="rId477"/>
    <p:sldId id="730" r:id="rId478"/>
    <p:sldId id="731" r:id="rId479"/>
    <p:sldId id="732" r:id="rId480"/>
    <p:sldId id="733" r:id="rId481"/>
    <p:sldId id="734" r:id="rId482"/>
    <p:sldId id="735" r:id="rId483"/>
    <p:sldId id="736" r:id="rId484"/>
    <p:sldId id="737" r:id="rId485"/>
    <p:sldId id="738" r:id="rId486"/>
    <p:sldId id="739" r:id="rId487"/>
    <p:sldId id="740" r:id="rId488"/>
    <p:sldId id="741" r:id="rId489"/>
    <p:sldId id="742" r:id="rId490"/>
    <p:sldId id="743" r:id="rId491"/>
    <p:sldId id="744" r:id="rId492"/>
    <p:sldId id="745" r:id="rId493"/>
    <p:sldId id="746" r:id="rId494"/>
    <p:sldId id="747" r:id="rId495"/>
    <p:sldId id="748" r:id="rId496"/>
    <p:sldId id="749" r:id="rId497"/>
    <p:sldId id="750" r:id="rId498"/>
    <p:sldId id="751" r:id="rId499"/>
    <p:sldId id="752" r:id="rId500"/>
    <p:sldId id="753" r:id="rId501"/>
    <p:sldId id="754" r:id="rId502"/>
    <p:sldId id="755" r:id="rId503"/>
    <p:sldId id="756" r:id="rId504"/>
    <p:sldId id="757" r:id="rId505"/>
    <p:sldId id="758" r:id="rId506"/>
    <p:sldId id="759" r:id="rId507"/>
    <p:sldId id="760" r:id="rId508"/>
    <p:sldId id="761" r:id="rId509"/>
    <p:sldId id="762" r:id="rId510"/>
    <p:sldId id="763" r:id="rId511"/>
    <p:sldId id="764" r:id="rId512"/>
    <p:sldId id="765" r:id="rId513"/>
    <p:sldId id="766" r:id="rId514"/>
    <p:sldId id="767" r:id="rId515"/>
    <p:sldId id="768" r:id="rId516"/>
    <p:sldId id="769" r:id="rId517"/>
    <p:sldId id="770" r:id="rId518"/>
    <p:sldId id="771" r:id="rId519"/>
    <p:sldId id="772" r:id="rId520"/>
    <p:sldId id="773" r:id="rId521"/>
    <p:sldId id="774" r:id="rId522"/>
    <p:sldId id="775" r:id="rId523"/>
    <p:sldId id="776" r:id="rId524"/>
    <p:sldId id="777" r:id="rId525"/>
    <p:sldId id="778" r:id="rId526"/>
    <p:sldId id="779" r:id="rId527"/>
    <p:sldId id="780" r:id="rId528"/>
    <p:sldId id="781" r:id="rId529"/>
    <p:sldId id="782" r:id="rId530"/>
    <p:sldId id="783" r:id="rId531"/>
    <p:sldId id="784" r:id="rId532"/>
    <p:sldId id="785" r:id="rId533"/>
    <p:sldId id="786" r:id="rId534"/>
    <p:sldId id="787" r:id="rId535"/>
    <p:sldId id="788" r:id="rId536"/>
    <p:sldId id="789" r:id="rId537"/>
    <p:sldId id="790" r:id="rId538"/>
    <p:sldId id="791" r:id="rId539"/>
    <p:sldId id="792" r:id="rId540"/>
    <p:sldId id="793" r:id="rId541"/>
    <p:sldId id="794" r:id="rId542"/>
    <p:sldId id="795" r:id="rId543"/>
    <p:sldId id="796" r:id="rId544"/>
    <p:sldId id="797" r:id="rId545"/>
    <p:sldId id="798" r:id="rId546"/>
    <p:sldId id="799" r:id="rId547"/>
    <p:sldId id="800" r:id="rId548"/>
    <p:sldId id="801" r:id="rId549"/>
    <p:sldId id="802" r:id="rId550"/>
    <p:sldId id="803" r:id="rId551"/>
    <p:sldId id="804" r:id="rId552"/>
    <p:sldId id="805" r:id="rId553"/>
    <p:sldId id="806" r:id="rId554"/>
    <p:sldId id="807" r:id="rId555"/>
    <p:sldId id="808" r:id="rId556"/>
    <p:sldId id="809" r:id="rId557"/>
    <p:sldId id="810" r:id="rId558"/>
    <p:sldId id="811" r:id="rId559"/>
    <p:sldId id="812" r:id="rId560"/>
    <p:sldId id="813" r:id="rId561"/>
    <p:sldId id="814" r:id="rId562"/>
    <p:sldId id="815" r:id="rId563"/>
    <p:sldId id="816" r:id="rId564"/>
    <p:sldId id="817" r:id="rId565"/>
    <p:sldId id="818" r:id="rId566"/>
    <p:sldId id="819" r:id="rId567"/>
    <p:sldId id="820" r:id="rId568"/>
    <p:sldId id="821" r:id="rId569"/>
    <p:sldId id="822" r:id="rId570"/>
    <p:sldId id="823" r:id="rId571"/>
    <p:sldId id="824" r:id="rId572"/>
    <p:sldId id="825" r:id="rId573"/>
    <p:sldId id="826" r:id="rId574"/>
    <p:sldId id="827" r:id="rId575"/>
    <p:sldId id="828" r:id="rId576"/>
    <p:sldId id="829" r:id="rId577"/>
    <p:sldId id="830" r:id="rId578"/>
    <p:sldId id="831" r:id="rId579"/>
    <p:sldId id="832" r:id="rId580"/>
    <p:sldId id="833" r:id="rId581"/>
    <p:sldId id="834" r:id="rId582"/>
    <p:sldId id="835" r:id="rId583"/>
    <p:sldId id="836" r:id="rId584"/>
    <p:sldId id="837" r:id="rId585"/>
    <p:sldId id="838" r:id="rId586"/>
    <p:sldId id="839" r:id="rId587"/>
    <p:sldId id="840" r:id="rId588"/>
    <p:sldId id="841" r:id="rId58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3" autoAdjust="0"/>
    <p:restoredTop sz="94660"/>
  </p:normalViewPr>
  <p:slideViewPr>
    <p:cSldViewPr>
      <p:cViewPr varScale="1">
        <p:scale>
          <a:sx n="103" d="100"/>
          <a:sy n="103" d="100"/>
        </p:scale>
        <p:origin x="53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99" Type="http://schemas.openxmlformats.org/officeDocument/2006/relationships/slide" Target="slides/slide296.xml"/><Relationship Id="rId21" Type="http://schemas.openxmlformats.org/officeDocument/2006/relationships/slide" Target="slides/slide18.xml"/><Relationship Id="rId63" Type="http://schemas.openxmlformats.org/officeDocument/2006/relationships/slide" Target="slides/slide60.xml"/><Relationship Id="rId159" Type="http://schemas.openxmlformats.org/officeDocument/2006/relationships/slide" Target="slides/slide156.xml"/><Relationship Id="rId324" Type="http://schemas.openxmlformats.org/officeDocument/2006/relationships/slide" Target="slides/slide321.xml"/><Relationship Id="rId366" Type="http://schemas.openxmlformats.org/officeDocument/2006/relationships/slide" Target="slides/slide363.xml"/><Relationship Id="rId531" Type="http://schemas.openxmlformats.org/officeDocument/2006/relationships/slide" Target="slides/slide528.xml"/><Relationship Id="rId573" Type="http://schemas.openxmlformats.org/officeDocument/2006/relationships/slide" Target="slides/slide570.xml"/><Relationship Id="rId170" Type="http://schemas.openxmlformats.org/officeDocument/2006/relationships/slide" Target="slides/slide167.xml"/><Relationship Id="rId226" Type="http://schemas.openxmlformats.org/officeDocument/2006/relationships/slide" Target="slides/slide223.xml"/><Relationship Id="rId433" Type="http://schemas.openxmlformats.org/officeDocument/2006/relationships/slide" Target="slides/slide430.xml"/><Relationship Id="rId268" Type="http://schemas.openxmlformats.org/officeDocument/2006/relationships/slide" Target="slides/slide265.xml"/><Relationship Id="rId475" Type="http://schemas.openxmlformats.org/officeDocument/2006/relationships/slide" Target="slides/slide472.xml"/><Relationship Id="rId32" Type="http://schemas.openxmlformats.org/officeDocument/2006/relationships/slide" Target="slides/slide29.xml"/><Relationship Id="rId74" Type="http://schemas.openxmlformats.org/officeDocument/2006/relationships/slide" Target="slides/slide71.xml"/><Relationship Id="rId128" Type="http://schemas.openxmlformats.org/officeDocument/2006/relationships/slide" Target="slides/slide125.xml"/><Relationship Id="rId335" Type="http://schemas.openxmlformats.org/officeDocument/2006/relationships/slide" Target="slides/slide332.xml"/><Relationship Id="rId377" Type="http://schemas.openxmlformats.org/officeDocument/2006/relationships/slide" Target="slides/slide374.xml"/><Relationship Id="rId500" Type="http://schemas.openxmlformats.org/officeDocument/2006/relationships/slide" Target="slides/slide497.xml"/><Relationship Id="rId542" Type="http://schemas.openxmlformats.org/officeDocument/2006/relationships/slide" Target="slides/slide539.xml"/><Relationship Id="rId584" Type="http://schemas.openxmlformats.org/officeDocument/2006/relationships/slide" Target="slides/slide581.xml"/><Relationship Id="rId5" Type="http://schemas.openxmlformats.org/officeDocument/2006/relationships/slide" Target="slides/slide2.xml"/><Relationship Id="rId181" Type="http://schemas.openxmlformats.org/officeDocument/2006/relationships/slide" Target="slides/slide178.xml"/><Relationship Id="rId237" Type="http://schemas.openxmlformats.org/officeDocument/2006/relationships/slide" Target="slides/slide234.xml"/><Relationship Id="rId402" Type="http://schemas.openxmlformats.org/officeDocument/2006/relationships/slide" Target="slides/slide399.xml"/><Relationship Id="rId279" Type="http://schemas.openxmlformats.org/officeDocument/2006/relationships/slide" Target="slides/slide276.xml"/><Relationship Id="rId444" Type="http://schemas.openxmlformats.org/officeDocument/2006/relationships/slide" Target="slides/slide441.xml"/><Relationship Id="rId486" Type="http://schemas.openxmlformats.org/officeDocument/2006/relationships/slide" Target="slides/slide483.xml"/><Relationship Id="rId43" Type="http://schemas.openxmlformats.org/officeDocument/2006/relationships/slide" Target="slides/slide40.xml"/><Relationship Id="rId139" Type="http://schemas.openxmlformats.org/officeDocument/2006/relationships/slide" Target="slides/slide136.xml"/><Relationship Id="rId290" Type="http://schemas.openxmlformats.org/officeDocument/2006/relationships/slide" Target="slides/slide287.xml"/><Relationship Id="rId304" Type="http://schemas.openxmlformats.org/officeDocument/2006/relationships/slide" Target="slides/slide301.xml"/><Relationship Id="rId346" Type="http://schemas.openxmlformats.org/officeDocument/2006/relationships/slide" Target="slides/slide343.xml"/><Relationship Id="rId388" Type="http://schemas.openxmlformats.org/officeDocument/2006/relationships/slide" Target="slides/slide385.xml"/><Relationship Id="rId511" Type="http://schemas.openxmlformats.org/officeDocument/2006/relationships/slide" Target="slides/slide508.xml"/><Relationship Id="rId553" Type="http://schemas.openxmlformats.org/officeDocument/2006/relationships/slide" Target="slides/slide550.xml"/><Relationship Id="rId85" Type="http://schemas.openxmlformats.org/officeDocument/2006/relationships/slide" Target="slides/slide82.xml"/><Relationship Id="rId150" Type="http://schemas.openxmlformats.org/officeDocument/2006/relationships/slide" Target="slides/slide147.xml"/><Relationship Id="rId192" Type="http://schemas.openxmlformats.org/officeDocument/2006/relationships/slide" Target="slides/slide189.xml"/><Relationship Id="rId206" Type="http://schemas.openxmlformats.org/officeDocument/2006/relationships/slide" Target="slides/slide203.xml"/><Relationship Id="rId413" Type="http://schemas.openxmlformats.org/officeDocument/2006/relationships/slide" Target="slides/slide410.xml"/><Relationship Id="rId248" Type="http://schemas.openxmlformats.org/officeDocument/2006/relationships/slide" Target="slides/slide245.xml"/><Relationship Id="rId455" Type="http://schemas.openxmlformats.org/officeDocument/2006/relationships/slide" Target="slides/slide452.xml"/><Relationship Id="rId497" Type="http://schemas.openxmlformats.org/officeDocument/2006/relationships/slide" Target="slides/slide494.xml"/><Relationship Id="rId12" Type="http://schemas.openxmlformats.org/officeDocument/2006/relationships/slide" Target="slides/slide9.xml"/><Relationship Id="rId108" Type="http://schemas.openxmlformats.org/officeDocument/2006/relationships/slide" Target="slides/slide105.xml"/><Relationship Id="rId315" Type="http://schemas.openxmlformats.org/officeDocument/2006/relationships/slide" Target="slides/slide312.xml"/><Relationship Id="rId357" Type="http://schemas.openxmlformats.org/officeDocument/2006/relationships/slide" Target="slides/slide354.xml"/><Relationship Id="rId522" Type="http://schemas.openxmlformats.org/officeDocument/2006/relationships/slide" Target="slides/slide519.xml"/><Relationship Id="rId54" Type="http://schemas.openxmlformats.org/officeDocument/2006/relationships/slide" Target="slides/slide51.xml"/><Relationship Id="rId96" Type="http://schemas.openxmlformats.org/officeDocument/2006/relationships/slide" Target="slides/slide93.xml"/><Relationship Id="rId161" Type="http://schemas.openxmlformats.org/officeDocument/2006/relationships/slide" Target="slides/slide158.xml"/><Relationship Id="rId217" Type="http://schemas.openxmlformats.org/officeDocument/2006/relationships/slide" Target="slides/slide214.xml"/><Relationship Id="rId399" Type="http://schemas.openxmlformats.org/officeDocument/2006/relationships/slide" Target="slides/slide396.xml"/><Relationship Id="rId564" Type="http://schemas.openxmlformats.org/officeDocument/2006/relationships/slide" Target="slides/slide561.xml"/><Relationship Id="rId259" Type="http://schemas.openxmlformats.org/officeDocument/2006/relationships/slide" Target="slides/slide256.xml"/><Relationship Id="rId424" Type="http://schemas.openxmlformats.org/officeDocument/2006/relationships/slide" Target="slides/slide421.xml"/><Relationship Id="rId466" Type="http://schemas.openxmlformats.org/officeDocument/2006/relationships/slide" Target="slides/slide463.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326" Type="http://schemas.openxmlformats.org/officeDocument/2006/relationships/slide" Target="slides/slide323.xml"/><Relationship Id="rId533" Type="http://schemas.openxmlformats.org/officeDocument/2006/relationships/slide" Target="slides/slide530.xml"/><Relationship Id="rId65" Type="http://schemas.openxmlformats.org/officeDocument/2006/relationships/slide" Target="slides/slide62.xml"/><Relationship Id="rId130" Type="http://schemas.openxmlformats.org/officeDocument/2006/relationships/slide" Target="slides/slide127.xml"/><Relationship Id="rId368" Type="http://schemas.openxmlformats.org/officeDocument/2006/relationships/slide" Target="slides/slide365.xml"/><Relationship Id="rId575" Type="http://schemas.openxmlformats.org/officeDocument/2006/relationships/slide" Target="slides/slide572.xml"/><Relationship Id="rId172" Type="http://schemas.openxmlformats.org/officeDocument/2006/relationships/slide" Target="slides/slide169.xml"/><Relationship Id="rId228" Type="http://schemas.openxmlformats.org/officeDocument/2006/relationships/slide" Target="slides/slide225.xml"/><Relationship Id="rId435" Type="http://schemas.openxmlformats.org/officeDocument/2006/relationships/slide" Target="slides/slide432.xml"/><Relationship Id="rId477" Type="http://schemas.openxmlformats.org/officeDocument/2006/relationships/slide" Target="slides/slide474.xml"/><Relationship Id="rId281" Type="http://schemas.openxmlformats.org/officeDocument/2006/relationships/slide" Target="slides/slide278.xml"/><Relationship Id="rId337" Type="http://schemas.openxmlformats.org/officeDocument/2006/relationships/slide" Target="slides/slide334.xml"/><Relationship Id="rId502" Type="http://schemas.openxmlformats.org/officeDocument/2006/relationships/slide" Target="slides/slide499.xml"/><Relationship Id="rId34" Type="http://schemas.openxmlformats.org/officeDocument/2006/relationships/slide" Target="slides/slide31.xml"/><Relationship Id="rId76" Type="http://schemas.openxmlformats.org/officeDocument/2006/relationships/slide" Target="slides/slide73.xml"/><Relationship Id="rId141" Type="http://schemas.openxmlformats.org/officeDocument/2006/relationships/slide" Target="slides/slide138.xml"/><Relationship Id="rId379" Type="http://schemas.openxmlformats.org/officeDocument/2006/relationships/slide" Target="slides/slide376.xml"/><Relationship Id="rId544" Type="http://schemas.openxmlformats.org/officeDocument/2006/relationships/slide" Target="slides/slide541.xml"/><Relationship Id="rId586" Type="http://schemas.openxmlformats.org/officeDocument/2006/relationships/slide" Target="slides/slide583.xml"/><Relationship Id="rId7" Type="http://schemas.openxmlformats.org/officeDocument/2006/relationships/slide" Target="slides/slide4.xml"/><Relationship Id="rId183" Type="http://schemas.openxmlformats.org/officeDocument/2006/relationships/slide" Target="slides/slide180.xml"/><Relationship Id="rId239" Type="http://schemas.openxmlformats.org/officeDocument/2006/relationships/slide" Target="slides/slide236.xml"/><Relationship Id="rId390" Type="http://schemas.openxmlformats.org/officeDocument/2006/relationships/slide" Target="slides/slide387.xml"/><Relationship Id="rId404" Type="http://schemas.openxmlformats.org/officeDocument/2006/relationships/slide" Target="slides/slide401.xml"/><Relationship Id="rId446" Type="http://schemas.openxmlformats.org/officeDocument/2006/relationships/slide" Target="slides/slide443.xml"/><Relationship Id="rId250" Type="http://schemas.openxmlformats.org/officeDocument/2006/relationships/slide" Target="slides/slide247.xml"/><Relationship Id="rId292" Type="http://schemas.openxmlformats.org/officeDocument/2006/relationships/slide" Target="slides/slide289.xml"/><Relationship Id="rId306" Type="http://schemas.openxmlformats.org/officeDocument/2006/relationships/slide" Target="slides/slide303.xml"/><Relationship Id="rId488" Type="http://schemas.openxmlformats.org/officeDocument/2006/relationships/slide" Target="slides/slide485.xml"/><Relationship Id="rId45" Type="http://schemas.openxmlformats.org/officeDocument/2006/relationships/slide" Target="slides/slide42.xml"/><Relationship Id="rId87" Type="http://schemas.openxmlformats.org/officeDocument/2006/relationships/slide" Target="slides/slide84.xml"/><Relationship Id="rId110" Type="http://schemas.openxmlformats.org/officeDocument/2006/relationships/slide" Target="slides/slide107.xml"/><Relationship Id="rId348" Type="http://schemas.openxmlformats.org/officeDocument/2006/relationships/slide" Target="slides/slide345.xml"/><Relationship Id="rId513" Type="http://schemas.openxmlformats.org/officeDocument/2006/relationships/slide" Target="slides/slide510.xml"/><Relationship Id="rId555" Type="http://schemas.openxmlformats.org/officeDocument/2006/relationships/slide" Target="slides/slide552.xml"/><Relationship Id="rId152" Type="http://schemas.openxmlformats.org/officeDocument/2006/relationships/slide" Target="slides/slide149.xml"/><Relationship Id="rId194" Type="http://schemas.openxmlformats.org/officeDocument/2006/relationships/slide" Target="slides/slide191.xml"/><Relationship Id="rId208" Type="http://schemas.openxmlformats.org/officeDocument/2006/relationships/slide" Target="slides/slide205.xml"/><Relationship Id="rId415" Type="http://schemas.openxmlformats.org/officeDocument/2006/relationships/slide" Target="slides/slide412.xml"/><Relationship Id="rId457" Type="http://schemas.openxmlformats.org/officeDocument/2006/relationships/slide" Target="slides/slide454.xml"/><Relationship Id="rId261" Type="http://schemas.openxmlformats.org/officeDocument/2006/relationships/slide" Target="slides/slide258.xml"/><Relationship Id="rId499" Type="http://schemas.openxmlformats.org/officeDocument/2006/relationships/slide" Target="slides/slide496.xml"/><Relationship Id="rId14" Type="http://schemas.openxmlformats.org/officeDocument/2006/relationships/slide" Target="slides/slide11.xml"/><Relationship Id="rId56" Type="http://schemas.openxmlformats.org/officeDocument/2006/relationships/slide" Target="slides/slide53.xml"/><Relationship Id="rId317" Type="http://schemas.openxmlformats.org/officeDocument/2006/relationships/slide" Target="slides/slide314.xml"/><Relationship Id="rId359" Type="http://schemas.openxmlformats.org/officeDocument/2006/relationships/slide" Target="slides/slide356.xml"/><Relationship Id="rId524" Type="http://schemas.openxmlformats.org/officeDocument/2006/relationships/slide" Target="slides/slide521.xml"/><Relationship Id="rId566" Type="http://schemas.openxmlformats.org/officeDocument/2006/relationships/slide" Target="slides/slide563.xml"/><Relationship Id="rId98" Type="http://schemas.openxmlformats.org/officeDocument/2006/relationships/slide" Target="slides/slide95.xml"/><Relationship Id="rId121" Type="http://schemas.openxmlformats.org/officeDocument/2006/relationships/slide" Target="slides/slide118.xml"/><Relationship Id="rId163" Type="http://schemas.openxmlformats.org/officeDocument/2006/relationships/slide" Target="slides/slide160.xml"/><Relationship Id="rId219" Type="http://schemas.openxmlformats.org/officeDocument/2006/relationships/slide" Target="slides/slide216.xml"/><Relationship Id="rId370" Type="http://schemas.openxmlformats.org/officeDocument/2006/relationships/slide" Target="slides/slide367.xml"/><Relationship Id="rId426" Type="http://schemas.openxmlformats.org/officeDocument/2006/relationships/slide" Target="slides/slide423.xml"/><Relationship Id="rId230" Type="http://schemas.openxmlformats.org/officeDocument/2006/relationships/slide" Target="slides/slide227.xml"/><Relationship Id="rId468" Type="http://schemas.openxmlformats.org/officeDocument/2006/relationships/slide" Target="slides/slide465.xml"/><Relationship Id="rId25" Type="http://schemas.openxmlformats.org/officeDocument/2006/relationships/slide" Target="slides/slide22.xml"/><Relationship Id="rId67" Type="http://schemas.openxmlformats.org/officeDocument/2006/relationships/slide" Target="slides/slide64.xml"/><Relationship Id="rId272" Type="http://schemas.openxmlformats.org/officeDocument/2006/relationships/slide" Target="slides/slide269.xml"/><Relationship Id="rId328" Type="http://schemas.openxmlformats.org/officeDocument/2006/relationships/slide" Target="slides/slide325.xml"/><Relationship Id="rId535" Type="http://schemas.openxmlformats.org/officeDocument/2006/relationships/slide" Target="slides/slide532.xml"/><Relationship Id="rId577" Type="http://schemas.openxmlformats.org/officeDocument/2006/relationships/slide" Target="slides/slide574.xml"/><Relationship Id="rId132" Type="http://schemas.openxmlformats.org/officeDocument/2006/relationships/slide" Target="slides/slide129.xml"/><Relationship Id="rId174" Type="http://schemas.openxmlformats.org/officeDocument/2006/relationships/slide" Target="slides/slide171.xml"/><Relationship Id="rId381" Type="http://schemas.openxmlformats.org/officeDocument/2006/relationships/slide" Target="slides/slide378.xml"/><Relationship Id="rId241" Type="http://schemas.openxmlformats.org/officeDocument/2006/relationships/slide" Target="slides/slide238.xml"/><Relationship Id="rId437" Type="http://schemas.openxmlformats.org/officeDocument/2006/relationships/slide" Target="slides/slide434.xml"/><Relationship Id="rId479" Type="http://schemas.openxmlformats.org/officeDocument/2006/relationships/slide" Target="slides/slide476.xml"/><Relationship Id="rId36" Type="http://schemas.openxmlformats.org/officeDocument/2006/relationships/slide" Target="slides/slide33.xml"/><Relationship Id="rId283" Type="http://schemas.openxmlformats.org/officeDocument/2006/relationships/slide" Target="slides/slide280.xml"/><Relationship Id="rId339" Type="http://schemas.openxmlformats.org/officeDocument/2006/relationships/slide" Target="slides/slide336.xml"/><Relationship Id="rId490" Type="http://schemas.openxmlformats.org/officeDocument/2006/relationships/slide" Target="slides/slide487.xml"/><Relationship Id="rId504" Type="http://schemas.openxmlformats.org/officeDocument/2006/relationships/slide" Target="slides/slide501.xml"/><Relationship Id="rId546" Type="http://schemas.openxmlformats.org/officeDocument/2006/relationships/slide" Target="slides/slide543.xml"/><Relationship Id="rId78" Type="http://schemas.openxmlformats.org/officeDocument/2006/relationships/slide" Target="slides/slide75.xml"/><Relationship Id="rId101" Type="http://schemas.openxmlformats.org/officeDocument/2006/relationships/slide" Target="slides/slide98.xml"/><Relationship Id="rId143" Type="http://schemas.openxmlformats.org/officeDocument/2006/relationships/slide" Target="slides/slide140.xml"/><Relationship Id="rId185" Type="http://schemas.openxmlformats.org/officeDocument/2006/relationships/slide" Target="slides/slide182.xml"/><Relationship Id="rId350" Type="http://schemas.openxmlformats.org/officeDocument/2006/relationships/slide" Target="slides/slide347.xml"/><Relationship Id="rId406" Type="http://schemas.openxmlformats.org/officeDocument/2006/relationships/slide" Target="slides/slide403.xml"/><Relationship Id="rId588" Type="http://schemas.openxmlformats.org/officeDocument/2006/relationships/slide" Target="slides/slide585.xml"/><Relationship Id="rId9" Type="http://schemas.openxmlformats.org/officeDocument/2006/relationships/slide" Target="slides/slide6.xml"/><Relationship Id="rId210" Type="http://schemas.openxmlformats.org/officeDocument/2006/relationships/slide" Target="slides/slide207.xml"/><Relationship Id="rId392" Type="http://schemas.openxmlformats.org/officeDocument/2006/relationships/slide" Target="slides/slide389.xml"/><Relationship Id="rId448" Type="http://schemas.openxmlformats.org/officeDocument/2006/relationships/slide" Target="slides/slide445.xml"/><Relationship Id="rId252" Type="http://schemas.openxmlformats.org/officeDocument/2006/relationships/slide" Target="slides/slide249.xml"/><Relationship Id="rId294" Type="http://schemas.openxmlformats.org/officeDocument/2006/relationships/slide" Target="slides/slide291.xml"/><Relationship Id="rId308" Type="http://schemas.openxmlformats.org/officeDocument/2006/relationships/slide" Target="slides/slide305.xml"/><Relationship Id="rId515" Type="http://schemas.openxmlformats.org/officeDocument/2006/relationships/slide" Target="slides/slide512.xml"/><Relationship Id="rId47" Type="http://schemas.openxmlformats.org/officeDocument/2006/relationships/slide" Target="slides/slide44.xml"/><Relationship Id="rId89" Type="http://schemas.openxmlformats.org/officeDocument/2006/relationships/slide" Target="slides/slide86.xml"/><Relationship Id="rId112" Type="http://schemas.openxmlformats.org/officeDocument/2006/relationships/slide" Target="slides/slide109.xml"/><Relationship Id="rId154" Type="http://schemas.openxmlformats.org/officeDocument/2006/relationships/slide" Target="slides/slide151.xml"/><Relationship Id="rId361" Type="http://schemas.openxmlformats.org/officeDocument/2006/relationships/slide" Target="slides/slide358.xml"/><Relationship Id="rId557" Type="http://schemas.openxmlformats.org/officeDocument/2006/relationships/slide" Target="slides/slide554.xml"/><Relationship Id="rId196" Type="http://schemas.openxmlformats.org/officeDocument/2006/relationships/slide" Target="slides/slide193.xml"/><Relationship Id="rId417" Type="http://schemas.openxmlformats.org/officeDocument/2006/relationships/slide" Target="slides/slide414.xml"/><Relationship Id="rId459" Type="http://schemas.openxmlformats.org/officeDocument/2006/relationships/slide" Target="slides/slide456.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slide" Target="slides/slide281.xml"/><Relationship Id="rId319" Type="http://schemas.openxmlformats.org/officeDocument/2006/relationships/slide" Target="slides/slide316.xml"/><Relationship Id="rId470" Type="http://schemas.openxmlformats.org/officeDocument/2006/relationships/slide" Target="slides/slide467.xml"/><Relationship Id="rId491" Type="http://schemas.openxmlformats.org/officeDocument/2006/relationships/slide" Target="slides/slide488.xml"/><Relationship Id="rId505" Type="http://schemas.openxmlformats.org/officeDocument/2006/relationships/slide" Target="slides/slide502.xml"/><Relationship Id="rId526" Type="http://schemas.openxmlformats.org/officeDocument/2006/relationships/slide" Target="slides/slide52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330" Type="http://schemas.openxmlformats.org/officeDocument/2006/relationships/slide" Target="slides/slide327.xml"/><Relationship Id="rId547" Type="http://schemas.openxmlformats.org/officeDocument/2006/relationships/slide" Target="slides/slide544.xml"/><Relationship Id="rId568" Type="http://schemas.openxmlformats.org/officeDocument/2006/relationships/slide" Target="slides/slide565.xml"/><Relationship Id="rId589" Type="http://schemas.openxmlformats.org/officeDocument/2006/relationships/slide" Target="slides/slide586.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351" Type="http://schemas.openxmlformats.org/officeDocument/2006/relationships/slide" Target="slides/slide348.xml"/><Relationship Id="rId372" Type="http://schemas.openxmlformats.org/officeDocument/2006/relationships/slide" Target="slides/slide369.xml"/><Relationship Id="rId393" Type="http://schemas.openxmlformats.org/officeDocument/2006/relationships/slide" Target="slides/slide390.xml"/><Relationship Id="rId407" Type="http://schemas.openxmlformats.org/officeDocument/2006/relationships/slide" Target="slides/slide404.xml"/><Relationship Id="rId428" Type="http://schemas.openxmlformats.org/officeDocument/2006/relationships/slide" Target="slides/slide425.xml"/><Relationship Id="rId449" Type="http://schemas.openxmlformats.org/officeDocument/2006/relationships/slide" Target="slides/slide446.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slide" Target="slides/slide271.xml"/><Relationship Id="rId295" Type="http://schemas.openxmlformats.org/officeDocument/2006/relationships/slide" Target="slides/slide292.xml"/><Relationship Id="rId309" Type="http://schemas.openxmlformats.org/officeDocument/2006/relationships/slide" Target="slides/slide306.xml"/><Relationship Id="rId460" Type="http://schemas.openxmlformats.org/officeDocument/2006/relationships/slide" Target="slides/slide457.xml"/><Relationship Id="rId481" Type="http://schemas.openxmlformats.org/officeDocument/2006/relationships/slide" Target="slides/slide478.xml"/><Relationship Id="rId516" Type="http://schemas.openxmlformats.org/officeDocument/2006/relationships/slide" Target="slides/slide513.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320" Type="http://schemas.openxmlformats.org/officeDocument/2006/relationships/slide" Target="slides/slide317.xml"/><Relationship Id="rId537" Type="http://schemas.openxmlformats.org/officeDocument/2006/relationships/slide" Target="slides/slide534.xml"/><Relationship Id="rId558" Type="http://schemas.openxmlformats.org/officeDocument/2006/relationships/slide" Target="slides/slide555.xml"/><Relationship Id="rId579" Type="http://schemas.openxmlformats.org/officeDocument/2006/relationships/slide" Target="slides/slide576.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341" Type="http://schemas.openxmlformats.org/officeDocument/2006/relationships/slide" Target="slides/slide338.xml"/><Relationship Id="rId362" Type="http://schemas.openxmlformats.org/officeDocument/2006/relationships/slide" Target="slides/slide359.xml"/><Relationship Id="rId383" Type="http://schemas.openxmlformats.org/officeDocument/2006/relationships/slide" Target="slides/slide380.xml"/><Relationship Id="rId418" Type="http://schemas.openxmlformats.org/officeDocument/2006/relationships/slide" Target="slides/slide415.xml"/><Relationship Id="rId439" Type="http://schemas.openxmlformats.org/officeDocument/2006/relationships/slide" Target="slides/slide436.xml"/><Relationship Id="rId590" Type="http://schemas.openxmlformats.org/officeDocument/2006/relationships/presProps" Target="presProps.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slide" Target="slides/slide282.xml"/><Relationship Id="rId450" Type="http://schemas.openxmlformats.org/officeDocument/2006/relationships/slide" Target="slides/slide447.xml"/><Relationship Id="rId471" Type="http://schemas.openxmlformats.org/officeDocument/2006/relationships/slide" Target="slides/slide468.xml"/><Relationship Id="rId506" Type="http://schemas.openxmlformats.org/officeDocument/2006/relationships/slide" Target="slides/slide50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310" Type="http://schemas.openxmlformats.org/officeDocument/2006/relationships/slide" Target="slides/slide307.xml"/><Relationship Id="rId492" Type="http://schemas.openxmlformats.org/officeDocument/2006/relationships/slide" Target="slides/slide489.xml"/><Relationship Id="rId527" Type="http://schemas.openxmlformats.org/officeDocument/2006/relationships/slide" Target="slides/slide524.xml"/><Relationship Id="rId548" Type="http://schemas.openxmlformats.org/officeDocument/2006/relationships/slide" Target="slides/slide545.xml"/><Relationship Id="rId569" Type="http://schemas.openxmlformats.org/officeDocument/2006/relationships/slide" Target="slides/slide566.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331" Type="http://schemas.openxmlformats.org/officeDocument/2006/relationships/slide" Target="slides/slide328.xml"/><Relationship Id="rId352" Type="http://schemas.openxmlformats.org/officeDocument/2006/relationships/slide" Target="slides/slide349.xml"/><Relationship Id="rId373" Type="http://schemas.openxmlformats.org/officeDocument/2006/relationships/slide" Target="slides/slide370.xml"/><Relationship Id="rId394" Type="http://schemas.openxmlformats.org/officeDocument/2006/relationships/slide" Target="slides/slide391.xml"/><Relationship Id="rId408" Type="http://schemas.openxmlformats.org/officeDocument/2006/relationships/slide" Target="slides/slide405.xml"/><Relationship Id="rId429" Type="http://schemas.openxmlformats.org/officeDocument/2006/relationships/slide" Target="slides/slide426.xml"/><Relationship Id="rId580" Type="http://schemas.openxmlformats.org/officeDocument/2006/relationships/slide" Target="slides/slide577.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440" Type="http://schemas.openxmlformats.org/officeDocument/2006/relationships/slide" Target="slides/slide437.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slide" Target="slides/slide272.xml"/><Relationship Id="rId296" Type="http://schemas.openxmlformats.org/officeDocument/2006/relationships/slide" Target="slides/slide293.xml"/><Relationship Id="rId300" Type="http://schemas.openxmlformats.org/officeDocument/2006/relationships/slide" Target="slides/slide297.xml"/><Relationship Id="rId461" Type="http://schemas.openxmlformats.org/officeDocument/2006/relationships/slide" Target="slides/slide458.xml"/><Relationship Id="rId482" Type="http://schemas.openxmlformats.org/officeDocument/2006/relationships/slide" Target="slides/slide479.xml"/><Relationship Id="rId517" Type="http://schemas.openxmlformats.org/officeDocument/2006/relationships/slide" Target="slides/slide514.xml"/><Relationship Id="rId538" Type="http://schemas.openxmlformats.org/officeDocument/2006/relationships/slide" Target="slides/slide535.xml"/><Relationship Id="rId559" Type="http://schemas.openxmlformats.org/officeDocument/2006/relationships/slide" Target="slides/slide556.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321" Type="http://schemas.openxmlformats.org/officeDocument/2006/relationships/slide" Target="slides/slide318.xml"/><Relationship Id="rId342" Type="http://schemas.openxmlformats.org/officeDocument/2006/relationships/slide" Target="slides/slide339.xml"/><Relationship Id="rId363" Type="http://schemas.openxmlformats.org/officeDocument/2006/relationships/slide" Target="slides/slide360.xml"/><Relationship Id="rId384" Type="http://schemas.openxmlformats.org/officeDocument/2006/relationships/slide" Target="slides/slide381.xml"/><Relationship Id="rId419" Type="http://schemas.openxmlformats.org/officeDocument/2006/relationships/slide" Target="slides/slide416.xml"/><Relationship Id="rId570" Type="http://schemas.openxmlformats.org/officeDocument/2006/relationships/slide" Target="slides/slide567.xml"/><Relationship Id="rId591" Type="http://schemas.openxmlformats.org/officeDocument/2006/relationships/viewProps" Target="viewProps.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430" Type="http://schemas.openxmlformats.org/officeDocument/2006/relationships/slide" Target="slides/slide427.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286" Type="http://schemas.openxmlformats.org/officeDocument/2006/relationships/slide" Target="slides/slide283.xml"/><Relationship Id="rId451" Type="http://schemas.openxmlformats.org/officeDocument/2006/relationships/slide" Target="slides/slide448.xml"/><Relationship Id="rId472" Type="http://schemas.openxmlformats.org/officeDocument/2006/relationships/slide" Target="slides/slide469.xml"/><Relationship Id="rId493" Type="http://schemas.openxmlformats.org/officeDocument/2006/relationships/slide" Target="slides/slide490.xml"/><Relationship Id="rId507" Type="http://schemas.openxmlformats.org/officeDocument/2006/relationships/slide" Target="slides/slide504.xml"/><Relationship Id="rId528" Type="http://schemas.openxmlformats.org/officeDocument/2006/relationships/slide" Target="slides/slide525.xml"/><Relationship Id="rId549" Type="http://schemas.openxmlformats.org/officeDocument/2006/relationships/slide" Target="slides/slide54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311" Type="http://schemas.openxmlformats.org/officeDocument/2006/relationships/slide" Target="slides/slide308.xml"/><Relationship Id="rId332" Type="http://schemas.openxmlformats.org/officeDocument/2006/relationships/slide" Target="slides/slide329.xml"/><Relationship Id="rId353" Type="http://schemas.openxmlformats.org/officeDocument/2006/relationships/slide" Target="slides/slide350.xml"/><Relationship Id="rId374" Type="http://schemas.openxmlformats.org/officeDocument/2006/relationships/slide" Target="slides/slide371.xml"/><Relationship Id="rId395" Type="http://schemas.openxmlformats.org/officeDocument/2006/relationships/slide" Target="slides/slide392.xml"/><Relationship Id="rId409" Type="http://schemas.openxmlformats.org/officeDocument/2006/relationships/slide" Target="slides/slide406.xml"/><Relationship Id="rId560" Type="http://schemas.openxmlformats.org/officeDocument/2006/relationships/slide" Target="slides/slide557.xml"/><Relationship Id="rId581" Type="http://schemas.openxmlformats.org/officeDocument/2006/relationships/slide" Target="slides/slide578.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420" Type="http://schemas.openxmlformats.org/officeDocument/2006/relationships/slide" Target="slides/slide417.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276" Type="http://schemas.openxmlformats.org/officeDocument/2006/relationships/slide" Target="slides/slide273.xml"/><Relationship Id="rId297" Type="http://schemas.openxmlformats.org/officeDocument/2006/relationships/slide" Target="slides/slide294.xml"/><Relationship Id="rId441" Type="http://schemas.openxmlformats.org/officeDocument/2006/relationships/slide" Target="slides/slide438.xml"/><Relationship Id="rId462" Type="http://schemas.openxmlformats.org/officeDocument/2006/relationships/slide" Target="slides/slide459.xml"/><Relationship Id="rId483" Type="http://schemas.openxmlformats.org/officeDocument/2006/relationships/slide" Target="slides/slide480.xml"/><Relationship Id="rId518" Type="http://schemas.openxmlformats.org/officeDocument/2006/relationships/slide" Target="slides/slide515.xml"/><Relationship Id="rId539" Type="http://schemas.openxmlformats.org/officeDocument/2006/relationships/slide" Target="slides/slide536.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301" Type="http://schemas.openxmlformats.org/officeDocument/2006/relationships/slide" Target="slides/slide298.xml"/><Relationship Id="rId322" Type="http://schemas.openxmlformats.org/officeDocument/2006/relationships/slide" Target="slides/slide319.xml"/><Relationship Id="rId343" Type="http://schemas.openxmlformats.org/officeDocument/2006/relationships/slide" Target="slides/slide340.xml"/><Relationship Id="rId364" Type="http://schemas.openxmlformats.org/officeDocument/2006/relationships/slide" Target="slides/slide361.xml"/><Relationship Id="rId550" Type="http://schemas.openxmlformats.org/officeDocument/2006/relationships/slide" Target="slides/slide547.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385" Type="http://schemas.openxmlformats.org/officeDocument/2006/relationships/slide" Target="slides/slide382.xml"/><Relationship Id="rId571" Type="http://schemas.openxmlformats.org/officeDocument/2006/relationships/slide" Target="slides/slide568.xml"/><Relationship Id="rId592" Type="http://schemas.openxmlformats.org/officeDocument/2006/relationships/theme" Target="theme/theme1.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266" Type="http://schemas.openxmlformats.org/officeDocument/2006/relationships/slide" Target="slides/slide263.xml"/><Relationship Id="rId287" Type="http://schemas.openxmlformats.org/officeDocument/2006/relationships/slide" Target="slides/slide284.xml"/><Relationship Id="rId410" Type="http://schemas.openxmlformats.org/officeDocument/2006/relationships/slide" Target="slides/slide407.xml"/><Relationship Id="rId431" Type="http://schemas.openxmlformats.org/officeDocument/2006/relationships/slide" Target="slides/slide428.xml"/><Relationship Id="rId452" Type="http://schemas.openxmlformats.org/officeDocument/2006/relationships/slide" Target="slides/slide449.xml"/><Relationship Id="rId473" Type="http://schemas.openxmlformats.org/officeDocument/2006/relationships/slide" Target="slides/slide470.xml"/><Relationship Id="rId494" Type="http://schemas.openxmlformats.org/officeDocument/2006/relationships/slide" Target="slides/slide491.xml"/><Relationship Id="rId508" Type="http://schemas.openxmlformats.org/officeDocument/2006/relationships/slide" Target="slides/slide505.xml"/><Relationship Id="rId529" Type="http://schemas.openxmlformats.org/officeDocument/2006/relationships/slide" Target="slides/slide526.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312" Type="http://schemas.openxmlformats.org/officeDocument/2006/relationships/slide" Target="slides/slide309.xml"/><Relationship Id="rId333" Type="http://schemas.openxmlformats.org/officeDocument/2006/relationships/slide" Target="slides/slide330.xml"/><Relationship Id="rId354" Type="http://schemas.openxmlformats.org/officeDocument/2006/relationships/slide" Target="slides/slide351.xml"/><Relationship Id="rId540" Type="http://schemas.openxmlformats.org/officeDocument/2006/relationships/slide" Target="slides/slide537.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75" Type="http://schemas.openxmlformats.org/officeDocument/2006/relationships/slide" Target="slides/slide372.xml"/><Relationship Id="rId396" Type="http://schemas.openxmlformats.org/officeDocument/2006/relationships/slide" Target="slides/slide393.xml"/><Relationship Id="rId561" Type="http://schemas.openxmlformats.org/officeDocument/2006/relationships/slide" Target="slides/slide558.xml"/><Relationship Id="rId582" Type="http://schemas.openxmlformats.org/officeDocument/2006/relationships/slide" Target="slides/slide579.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256" Type="http://schemas.openxmlformats.org/officeDocument/2006/relationships/slide" Target="slides/slide253.xml"/><Relationship Id="rId277" Type="http://schemas.openxmlformats.org/officeDocument/2006/relationships/slide" Target="slides/slide274.xml"/><Relationship Id="rId298" Type="http://schemas.openxmlformats.org/officeDocument/2006/relationships/slide" Target="slides/slide295.xml"/><Relationship Id="rId400" Type="http://schemas.openxmlformats.org/officeDocument/2006/relationships/slide" Target="slides/slide397.xml"/><Relationship Id="rId421" Type="http://schemas.openxmlformats.org/officeDocument/2006/relationships/slide" Target="slides/slide418.xml"/><Relationship Id="rId442" Type="http://schemas.openxmlformats.org/officeDocument/2006/relationships/slide" Target="slides/slide439.xml"/><Relationship Id="rId463" Type="http://schemas.openxmlformats.org/officeDocument/2006/relationships/slide" Target="slides/slide460.xml"/><Relationship Id="rId484" Type="http://schemas.openxmlformats.org/officeDocument/2006/relationships/slide" Target="slides/slide481.xml"/><Relationship Id="rId519" Type="http://schemas.openxmlformats.org/officeDocument/2006/relationships/slide" Target="slides/slide516.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302" Type="http://schemas.openxmlformats.org/officeDocument/2006/relationships/slide" Target="slides/slide299.xml"/><Relationship Id="rId323" Type="http://schemas.openxmlformats.org/officeDocument/2006/relationships/slide" Target="slides/slide320.xml"/><Relationship Id="rId344" Type="http://schemas.openxmlformats.org/officeDocument/2006/relationships/slide" Target="slides/slide341.xml"/><Relationship Id="rId530" Type="http://schemas.openxmlformats.org/officeDocument/2006/relationships/slide" Target="slides/slide527.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365" Type="http://schemas.openxmlformats.org/officeDocument/2006/relationships/slide" Target="slides/slide362.xml"/><Relationship Id="rId386" Type="http://schemas.openxmlformats.org/officeDocument/2006/relationships/slide" Target="slides/slide383.xml"/><Relationship Id="rId551" Type="http://schemas.openxmlformats.org/officeDocument/2006/relationships/slide" Target="slides/slide548.xml"/><Relationship Id="rId572" Type="http://schemas.openxmlformats.org/officeDocument/2006/relationships/slide" Target="slides/slide569.xml"/><Relationship Id="rId593" Type="http://schemas.openxmlformats.org/officeDocument/2006/relationships/tableStyles" Target="tableStyles.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slide" Target="slides/slide243.xml"/><Relationship Id="rId267" Type="http://schemas.openxmlformats.org/officeDocument/2006/relationships/slide" Target="slides/slide264.xml"/><Relationship Id="rId288" Type="http://schemas.openxmlformats.org/officeDocument/2006/relationships/slide" Target="slides/slide285.xml"/><Relationship Id="rId411" Type="http://schemas.openxmlformats.org/officeDocument/2006/relationships/slide" Target="slides/slide408.xml"/><Relationship Id="rId432" Type="http://schemas.openxmlformats.org/officeDocument/2006/relationships/slide" Target="slides/slide429.xml"/><Relationship Id="rId453" Type="http://schemas.openxmlformats.org/officeDocument/2006/relationships/slide" Target="slides/slide450.xml"/><Relationship Id="rId474" Type="http://schemas.openxmlformats.org/officeDocument/2006/relationships/slide" Target="slides/slide471.xml"/><Relationship Id="rId509" Type="http://schemas.openxmlformats.org/officeDocument/2006/relationships/slide" Target="slides/slide506.xml"/><Relationship Id="rId106" Type="http://schemas.openxmlformats.org/officeDocument/2006/relationships/slide" Target="slides/slide103.xml"/><Relationship Id="rId127" Type="http://schemas.openxmlformats.org/officeDocument/2006/relationships/slide" Target="slides/slide124.xml"/><Relationship Id="rId313" Type="http://schemas.openxmlformats.org/officeDocument/2006/relationships/slide" Target="slides/slide310.xml"/><Relationship Id="rId495" Type="http://schemas.openxmlformats.org/officeDocument/2006/relationships/slide" Target="slides/slide492.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 Id="rId334" Type="http://schemas.openxmlformats.org/officeDocument/2006/relationships/slide" Target="slides/slide331.xml"/><Relationship Id="rId355" Type="http://schemas.openxmlformats.org/officeDocument/2006/relationships/slide" Target="slides/slide352.xml"/><Relationship Id="rId376" Type="http://schemas.openxmlformats.org/officeDocument/2006/relationships/slide" Target="slides/slide373.xml"/><Relationship Id="rId397" Type="http://schemas.openxmlformats.org/officeDocument/2006/relationships/slide" Target="slides/slide394.xml"/><Relationship Id="rId520" Type="http://schemas.openxmlformats.org/officeDocument/2006/relationships/slide" Target="slides/slide517.xml"/><Relationship Id="rId541" Type="http://schemas.openxmlformats.org/officeDocument/2006/relationships/slide" Target="slides/slide538.xml"/><Relationship Id="rId562" Type="http://schemas.openxmlformats.org/officeDocument/2006/relationships/slide" Target="slides/slide559.xml"/><Relationship Id="rId583" Type="http://schemas.openxmlformats.org/officeDocument/2006/relationships/slide" Target="slides/slide580.xml"/><Relationship Id="rId4" Type="http://schemas.openxmlformats.org/officeDocument/2006/relationships/slide" Target="slides/slide1.xml"/><Relationship Id="rId180" Type="http://schemas.openxmlformats.org/officeDocument/2006/relationships/slide" Target="slides/slide17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slide" Target="slides/slide275.xml"/><Relationship Id="rId401" Type="http://schemas.openxmlformats.org/officeDocument/2006/relationships/slide" Target="slides/slide398.xml"/><Relationship Id="rId422" Type="http://schemas.openxmlformats.org/officeDocument/2006/relationships/slide" Target="slides/slide419.xml"/><Relationship Id="rId443" Type="http://schemas.openxmlformats.org/officeDocument/2006/relationships/slide" Target="slides/slide440.xml"/><Relationship Id="rId464" Type="http://schemas.openxmlformats.org/officeDocument/2006/relationships/slide" Target="slides/slide461.xml"/><Relationship Id="rId303" Type="http://schemas.openxmlformats.org/officeDocument/2006/relationships/slide" Target="slides/slide300.xml"/><Relationship Id="rId485" Type="http://schemas.openxmlformats.org/officeDocument/2006/relationships/slide" Target="slides/slide482.xml"/><Relationship Id="rId42" Type="http://schemas.openxmlformats.org/officeDocument/2006/relationships/slide" Target="slides/slide39.xml"/><Relationship Id="rId84" Type="http://schemas.openxmlformats.org/officeDocument/2006/relationships/slide" Target="slides/slide81.xml"/><Relationship Id="rId138" Type="http://schemas.openxmlformats.org/officeDocument/2006/relationships/slide" Target="slides/slide135.xml"/><Relationship Id="rId345" Type="http://schemas.openxmlformats.org/officeDocument/2006/relationships/slide" Target="slides/slide342.xml"/><Relationship Id="rId387" Type="http://schemas.openxmlformats.org/officeDocument/2006/relationships/slide" Target="slides/slide384.xml"/><Relationship Id="rId510" Type="http://schemas.openxmlformats.org/officeDocument/2006/relationships/slide" Target="slides/slide507.xml"/><Relationship Id="rId552" Type="http://schemas.openxmlformats.org/officeDocument/2006/relationships/slide" Target="slides/slide549.xml"/><Relationship Id="rId191" Type="http://schemas.openxmlformats.org/officeDocument/2006/relationships/slide" Target="slides/slide188.xml"/><Relationship Id="rId205" Type="http://schemas.openxmlformats.org/officeDocument/2006/relationships/slide" Target="slides/slide202.xml"/><Relationship Id="rId247" Type="http://schemas.openxmlformats.org/officeDocument/2006/relationships/slide" Target="slides/slide244.xml"/><Relationship Id="rId412" Type="http://schemas.openxmlformats.org/officeDocument/2006/relationships/slide" Target="slides/slide409.xml"/><Relationship Id="rId107" Type="http://schemas.openxmlformats.org/officeDocument/2006/relationships/slide" Target="slides/slide104.xml"/><Relationship Id="rId289" Type="http://schemas.openxmlformats.org/officeDocument/2006/relationships/slide" Target="slides/slide286.xml"/><Relationship Id="rId454" Type="http://schemas.openxmlformats.org/officeDocument/2006/relationships/slide" Target="slides/slide451.xml"/><Relationship Id="rId496" Type="http://schemas.openxmlformats.org/officeDocument/2006/relationships/slide" Target="slides/slide493.xml"/><Relationship Id="rId11" Type="http://schemas.openxmlformats.org/officeDocument/2006/relationships/slide" Target="slides/slide8.xml"/><Relationship Id="rId53" Type="http://schemas.openxmlformats.org/officeDocument/2006/relationships/slide" Target="slides/slide50.xml"/><Relationship Id="rId149" Type="http://schemas.openxmlformats.org/officeDocument/2006/relationships/slide" Target="slides/slide146.xml"/><Relationship Id="rId314" Type="http://schemas.openxmlformats.org/officeDocument/2006/relationships/slide" Target="slides/slide311.xml"/><Relationship Id="rId356" Type="http://schemas.openxmlformats.org/officeDocument/2006/relationships/slide" Target="slides/slide353.xml"/><Relationship Id="rId398" Type="http://schemas.openxmlformats.org/officeDocument/2006/relationships/slide" Target="slides/slide395.xml"/><Relationship Id="rId521" Type="http://schemas.openxmlformats.org/officeDocument/2006/relationships/slide" Target="slides/slide518.xml"/><Relationship Id="rId563" Type="http://schemas.openxmlformats.org/officeDocument/2006/relationships/slide" Target="slides/slide560.xml"/><Relationship Id="rId95" Type="http://schemas.openxmlformats.org/officeDocument/2006/relationships/slide" Target="slides/slide92.xml"/><Relationship Id="rId160" Type="http://schemas.openxmlformats.org/officeDocument/2006/relationships/slide" Target="slides/slide157.xml"/><Relationship Id="rId216" Type="http://schemas.openxmlformats.org/officeDocument/2006/relationships/slide" Target="slides/slide213.xml"/><Relationship Id="rId423" Type="http://schemas.openxmlformats.org/officeDocument/2006/relationships/slide" Target="slides/slide420.xml"/><Relationship Id="rId258" Type="http://schemas.openxmlformats.org/officeDocument/2006/relationships/slide" Target="slides/slide255.xml"/><Relationship Id="rId465" Type="http://schemas.openxmlformats.org/officeDocument/2006/relationships/slide" Target="slides/slide462.xml"/><Relationship Id="rId22" Type="http://schemas.openxmlformats.org/officeDocument/2006/relationships/slide" Target="slides/slide19.xml"/><Relationship Id="rId64" Type="http://schemas.openxmlformats.org/officeDocument/2006/relationships/slide" Target="slides/slide61.xml"/><Relationship Id="rId118" Type="http://schemas.openxmlformats.org/officeDocument/2006/relationships/slide" Target="slides/slide115.xml"/><Relationship Id="rId325" Type="http://schemas.openxmlformats.org/officeDocument/2006/relationships/slide" Target="slides/slide322.xml"/><Relationship Id="rId367" Type="http://schemas.openxmlformats.org/officeDocument/2006/relationships/slide" Target="slides/slide364.xml"/><Relationship Id="rId532" Type="http://schemas.openxmlformats.org/officeDocument/2006/relationships/slide" Target="slides/slide529.xml"/><Relationship Id="rId574" Type="http://schemas.openxmlformats.org/officeDocument/2006/relationships/slide" Target="slides/slide571.xml"/><Relationship Id="rId171" Type="http://schemas.openxmlformats.org/officeDocument/2006/relationships/slide" Target="slides/slide168.xml"/><Relationship Id="rId227" Type="http://schemas.openxmlformats.org/officeDocument/2006/relationships/slide" Target="slides/slide224.xml"/><Relationship Id="rId269" Type="http://schemas.openxmlformats.org/officeDocument/2006/relationships/slide" Target="slides/slide266.xml"/><Relationship Id="rId434" Type="http://schemas.openxmlformats.org/officeDocument/2006/relationships/slide" Target="slides/slide431.xml"/><Relationship Id="rId476" Type="http://schemas.openxmlformats.org/officeDocument/2006/relationships/slide" Target="slides/slide473.xml"/><Relationship Id="rId33" Type="http://schemas.openxmlformats.org/officeDocument/2006/relationships/slide" Target="slides/slide30.xml"/><Relationship Id="rId129" Type="http://schemas.openxmlformats.org/officeDocument/2006/relationships/slide" Target="slides/slide126.xml"/><Relationship Id="rId280" Type="http://schemas.openxmlformats.org/officeDocument/2006/relationships/slide" Target="slides/slide277.xml"/><Relationship Id="rId336" Type="http://schemas.openxmlformats.org/officeDocument/2006/relationships/slide" Target="slides/slide333.xml"/><Relationship Id="rId501" Type="http://schemas.openxmlformats.org/officeDocument/2006/relationships/slide" Target="slides/slide498.xml"/><Relationship Id="rId543" Type="http://schemas.openxmlformats.org/officeDocument/2006/relationships/slide" Target="slides/slide540.xml"/><Relationship Id="rId75" Type="http://schemas.openxmlformats.org/officeDocument/2006/relationships/slide" Target="slides/slide72.xml"/><Relationship Id="rId140" Type="http://schemas.openxmlformats.org/officeDocument/2006/relationships/slide" Target="slides/slide137.xml"/><Relationship Id="rId182" Type="http://schemas.openxmlformats.org/officeDocument/2006/relationships/slide" Target="slides/slide179.xml"/><Relationship Id="rId378" Type="http://schemas.openxmlformats.org/officeDocument/2006/relationships/slide" Target="slides/slide375.xml"/><Relationship Id="rId403" Type="http://schemas.openxmlformats.org/officeDocument/2006/relationships/slide" Target="slides/slide400.xml"/><Relationship Id="rId585" Type="http://schemas.openxmlformats.org/officeDocument/2006/relationships/slide" Target="slides/slide582.xml"/><Relationship Id="rId6" Type="http://schemas.openxmlformats.org/officeDocument/2006/relationships/slide" Target="slides/slide3.xml"/><Relationship Id="rId238" Type="http://schemas.openxmlformats.org/officeDocument/2006/relationships/slide" Target="slides/slide235.xml"/><Relationship Id="rId445" Type="http://schemas.openxmlformats.org/officeDocument/2006/relationships/slide" Target="slides/slide442.xml"/><Relationship Id="rId487" Type="http://schemas.openxmlformats.org/officeDocument/2006/relationships/slide" Target="slides/slide484.xml"/><Relationship Id="rId291" Type="http://schemas.openxmlformats.org/officeDocument/2006/relationships/slide" Target="slides/slide288.xml"/><Relationship Id="rId305" Type="http://schemas.openxmlformats.org/officeDocument/2006/relationships/slide" Target="slides/slide302.xml"/><Relationship Id="rId347" Type="http://schemas.openxmlformats.org/officeDocument/2006/relationships/slide" Target="slides/slide344.xml"/><Relationship Id="rId512" Type="http://schemas.openxmlformats.org/officeDocument/2006/relationships/slide" Target="slides/slide509.xml"/><Relationship Id="rId44" Type="http://schemas.openxmlformats.org/officeDocument/2006/relationships/slide" Target="slides/slide41.xml"/><Relationship Id="rId86" Type="http://schemas.openxmlformats.org/officeDocument/2006/relationships/slide" Target="slides/slide83.xml"/><Relationship Id="rId151" Type="http://schemas.openxmlformats.org/officeDocument/2006/relationships/slide" Target="slides/slide148.xml"/><Relationship Id="rId389" Type="http://schemas.openxmlformats.org/officeDocument/2006/relationships/slide" Target="slides/slide386.xml"/><Relationship Id="rId554" Type="http://schemas.openxmlformats.org/officeDocument/2006/relationships/slide" Target="slides/slide551.xml"/><Relationship Id="rId193" Type="http://schemas.openxmlformats.org/officeDocument/2006/relationships/slide" Target="slides/slide190.xml"/><Relationship Id="rId207" Type="http://schemas.openxmlformats.org/officeDocument/2006/relationships/slide" Target="slides/slide204.xml"/><Relationship Id="rId249" Type="http://schemas.openxmlformats.org/officeDocument/2006/relationships/slide" Target="slides/slide246.xml"/><Relationship Id="rId414" Type="http://schemas.openxmlformats.org/officeDocument/2006/relationships/slide" Target="slides/slide411.xml"/><Relationship Id="rId456" Type="http://schemas.openxmlformats.org/officeDocument/2006/relationships/slide" Target="slides/slide453.xml"/><Relationship Id="rId498" Type="http://schemas.openxmlformats.org/officeDocument/2006/relationships/slide" Target="slides/slide495.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316" Type="http://schemas.openxmlformats.org/officeDocument/2006/relationships/slide" Target="slides/slide313.xml"/><Relationship Id="rId523" Type="http://schemas.openxmlformats.org/officeDocument/2006/relationships/slide" Target="slides/slide520.xml"/><Relationship Id="rId55" Type="http://schemas.openxmlformats.org/officeDocument/2006/relationships/slide" Target="slides/slide52.xml"/><Relationship Id="rId97" Type="http://schemas.openxmlformats.org/officeDocument/2006/relationships/slide" Target="slides/slide94.xml"/><Relationship Id="rId120" Type="http://schemas.openxmlformats.org/officeDocument/2006/relationships/slide" Target="slides/slide117.xml"/><Relationship Id="rId358" Type="http://schemas.openxmlformats.org/officeDocument/2006/relationships/slide" Target="slides/slide355.xml"/><Relationship Id="rId565" Type="http://schemas.openxmlformats.org/officeDocument/2006/relationships/slide" Target="slides/slide562.xml"/><Relationship Id="rId162" Type="http://schemas.openxmlformats.org/officeDocument/2006/relationships/slide" Target="slides/slide159.xml"/><Relationship Id="rId218" Type="http://schemas.openxmlformats.org/officeDocument/2006/relationships/slide" Target="slides/slide215.xml"/><Relationship Id="rId425" Type="http://schemas.openxmlformats.org/officeDocument/2006/relationships/slide" Target="slides/slide422.xml"/><Relationship Id="rId467" Type="http://schemas.openxmlformats.org/officeDocument/2006/relationships/slide" Target="slides/slide464.xml"/><Relationship Id="rId271" Type="http://schemas.openxmlformats.org/officeDocument/2006/relationships/slide" Target="slides/slide268.xml"/><Relationship Id="rId24" Type="http://schemas.openxmlformats.org/officeDocument/2006/relationships/slide" Target="slides/slide21.xml"/><Relationship Id="rId66" Type="http://schemas.openxmlformats.org/officeDocument/2006/relationships/slide" Target="slides/slide63.xml"/><Relationship Id="rId131" Type="http://schemas.openxmlformats.org/officeDocument/2006/relationships/slide" Target="slides/slide128.xml"/><Relationship Id="rId327" Type="http://schemas.openxmlformats.org/officeDocument/2006/relationships/slide" Target="slides/slide324.xml"/><Relationship Id="rId369" Type="http://schemas.openxmlformats.org/officeDocument/2006/relationships/slide" Target="slides/slide366.xml"/><Relationship Id="rId534" Type="http://schemas.openxmlformats.org/officeDocument/2006/relationships/slide" Target="slides/slide531.xml"/><Relationship Id="rId576" Type="http://schemas.openxmlformats.org/officeDocument/2006/relationships/slide" Target="slides/slide573.xml"/><Relationship Id="rId173" Type="http://schemas.openxmlformats.org/officeDocument/2006/relationships/slide" Target="slides/slide170.xml"/><Relationship Id="rId229" Type="http://schemas.openxmlformats.org/officeDocument/2006/relationships/slide" Target="slides/slide226.xml"/><Relationship Id="rId380" Type="http://schemas.openxmlformats.org/officeDocument/2006/relationships/slide" Target="slides/slide377.xml"/><Relationship Id="rId436" Type="http://schemas.openxmlformats.org/officeDocument/2006/relationships/slide" Target="slides/slide433.xml"/><Relationship Id="rId240" Type="http://schemas.openxmlformats.org/officeDocument/2006/relationships/slide" Target="slides/slide237.xml"/><Relationship Id="rId478" Type="http://schemas.openxmlformats.org/officeDocument/2006/relationships/slide" Target="slides/slide475.xml"/><Relationship Id="rId35" Type="http://schemas.openxmlformats.org/officeDocument/2006/relationships/slide" Target="slides/slide32.xml"/><Relationship Id="rId77" Type="http://schemas.openxmlformats.org/officeDocument/2006/relationships/slide" Target="slides/slide74.xml"/><Relationship Id="rId100" Type="http://schemas.openxmlformats.org/officeDocument/2006/relationships/slide" Target="slides/slide97.xml"/><Relationship Id="rId282" Type="http://schemas.openxmlformats.org/officeDocument/2006/relationships/slide" Target="slides/slide279.xml"/><Relationship Id="rId338" Type="http://schemas.openxmlformats.org/officeDocument/2006/relationships/slide" Target="slides/slide335.xml"/><Relationship Id="rId503" Type="http://schemas.openxmlformats.org/officeDocument/2006/relationships/slide" Target="slides/slide500.xml"/><Relationship Id="rId545" Type="http://schemas.openxmlformats.org/officeDocument/2006/relationships/slide" Target="slides/slide542.xml"/><Relationship Id="rId587" Type="http://schemas.openxmlformats.org/officeDocument/2006/relationships/slide" Target="slides/slide584.xml"/><Relationship Id="rId8" Type="http://schemas.openxmlformats.org/officeDocument/2006/relationships/slide" Target="slides/slide5.xml"/><Relationship Id="rId142" Type="http://schemas.openxmlformats.org/officeDocument/2006/relationships/slide" Target="slides/slide139.xml"/><Relationship Id="rId184" Type="http://schemas.openxmlformats.org/officeDocument/2006/relationships/slide" Target="slides/slide181.xml"/><Relationship Id="rId391" Type="http://schemas.openxmlformats.org/officeDocument/2006/relationships/slide" Target="slides/slide388.xml"/><Relationship Id="rId405" Type="http://schemas.openxmlformats.org/officeDocument/2006/relationships/slide" Target="slides/slide402.xml"/><Relationship Id="rId447" Type="http://schemas.openxmlformats.org/officeDocument/2006/relationships/slide" Target="slides/slide444.xml"/><Relationship Id="rId251" Type="http://schemas.openxmlformats.org/officeDocument/2006/relationships/slide" Target="slides/slide248.xml"/><Relationship Id="rId489" Type="http://schemas.openxmlformats.org/officeDocument/2006/relationships/slide" Target="slides/slide486.xml"/><Relationship Id="rId46" Type="http://schemas.openxmlformats.org/officeDocument/2006/relationships/slide" Target="slides/slide43.xml"/><Relationship Id="rId293" Type="http://schemas.openxmlformats.org/officeDocument/2006/relationships/slide" Target="slides/slide290.xml"/><Relationship Id="rId307" Type="http://schemas.openxmlformats.org/officeDocument/2006/relationships/slide" Target="slides/slide304.xml"/><Relationship Id="rId349" Type="http://schemas.openxmlformats.org/officeDocument/2006/relationships/slide" Target="slides/slide346.xml"/><Relationship Id="rId514" Type="http://schemas.openxmlformats.org/officeDocument/2006/relationships/slide" Target="slides/slide511.xml"/><Relationship Id="rId556" Type="http://schemas.openxmlformats.org/officeDocument/2006/relationships/slide" Target="slides/slide553.xml"/><Relationship Id="rId88" Type="http://schemas.openxmlformats.org/officeDocument/2006/relationships/slide" Target="slides/slide85.xml"/><Relationship Id="rId111" Type="http://schemas.openxmlformats.org/officeDocument/2006/relationships/slide" Target="slides/slide108.xml"/><Relationship Id="rId153" Type="http://schemas.openxmlformats.org/officeDocument/2006/relationships/slide" Target="slides/slide150.xml"/><Relationship Id="rId195" Type="http://schemas.openxmlformats.org/officeDocument/2006/relationships/slide" Target="slides/slide192.xml"/><Relationship Id="rId209" Type="http://schemas.openxmlformats.org/officeDocument/2006/relationships/slide" Target="slides/slide206.xml"/><Relationship Id="rId360" Type="http://schemas.openxmlformats.org/officeDocument/2006/relationships/slide" Target="slides/slide357.xml"/><Relationship Id="rId416" Type="http://schemas.openxmlformats.org/officeDocument/2006/relationships/slide" Target="slides/slide413.xml"/><Relationship Id="rId220" Type="http://schemas.openxmlformats.org/officeDocument/2006/relationships/slide" Target="slides/slide217.xml"/><Relationship Id="rId458" Type="http://schemas.openxmlformats.org/officeDocument/2006/relationships/slide" Target="slides/slide455.xml"/><Relationship Id="rId15" Type="http://schemas.openxmlformats.org/officeDocument/2006/relationships/slide" Target="slides/slide12.xml"/><Relationship Id="rId57" Type="http://schemas.openxmlformats.org/officeDocument/2006/relationships/slide" Target="slides/slide54.xml"/><Relationship Id="rId262" Type="http://schemas.openxmlformats.org/officeDocument/2006/relationships/slide" Target="slides/slide259.xml"/><Relationship Id="rId318" Type="http://schemas.openxmlformats.org/officeDocument/2006/relationships/slide" Target="slides/slide315.xml"/><Relationship Id="rId525" Type="http://schemas.openxmlformats.org/officeDocument/2006/relationships/slide" Target="slides/slide522.xml"/><Relationship Id="rId567" Type="http://schemas.openxmlformats.org/officeDocument/2006/relationships/slide" Target="slides/slide564.xml"/><Relationship Id="rId99" Type="http://schemas.openxmlformats.org/officeDocument/2006/relationships/slide" Target="slides/slide96.xml"/><Relationship Id="rId122" Type="http://schemas.openxmlformats.org/officeDocument/2006/relationships/slide" Target="slides/slide119.xml"/><Relationship Id="rId164" Type="http://schemas.openxmlformats.org/officeDocument/2006/relationships/slide" Target="slides/slide161.xml"/><Relationship Id="rId371" Type="http://schemas.openxmlformats.org/officeDocument/2006/relationships/slide" Target="slides/slide368.xml"/><Relationship Id="rId427" Type="http://schemas.openxmlformats.org/officeDocument/2006/relationships/slide" Target="slides/slide424.xml"/><Relationship Id="rId469" Type="http://schemas.openxmlformats.org/officeDocument/2006/relationships/slide" Target="slides/slide466.xml"/><Relationship Id="rId26" Type="http://schemas.openxmlformats.org/officeDocument/2006/relationships/slide" Target="slides/slide23.xml"/><Relationship Id="rId231" Type="http://schemas.openxmlformats.org/officeDocument/2006/relationships/slide" Target="slides/slide228.xml"/><Relationship Id="rId273" Type="http://schemas.openxmlformats.org/officeDocument/2006/relationships/slide" Target="slides/slide270.xml"/><Relationship Id="rId329" Type="http://schemas.openxmlformats.org/officeDocument/2006/relationships/slide" Target="slides/slide326.xml"/><Relationship Id="rId480" Type="http://schemas.openxmlformats.org/officeDocument/2006/relationships/slide" Target="slides/slide477.xml"/><Relationship Id="rId536" Type="http://schemas.openxmlformats.org/officeDocument/2006/relationships/slide" Target="slides/slide533.xml"/><Relationship Id="rId68" Type="http://schemas.openxmlformats.org/officeDocument/2006/relationships/slide" Target="slides/slide65.xml"/><Relationship Id="rId133" Type="http://schemas.openxmlformats.org/officeDocument/2006/relationships/slide" Target="slides/slide130.xml"/><Relationship Id="rId175" Type="http://schemas.openxmlformats.org/officeDocument/2006/relationships/slide" Target="slides/slide172.xml"/><Relationship Id="rId340" Type="http://schemas.openxmlformats.org/officeDocument/2006/relationships/slide" Target="slides/slide337.xml"/><Relationship Id="rId578" Type="http://schemas.openxmlformats.org/officeDocument/2006/relationships/slide" Target="slides/slide575.xml"/><Relationship Id="rId200" Type="http://schemas.openxmlformats.org/officeDocument/2006/relationships/slide" Target="slides/slide197.xml"/><Relationship Id="rId382" Type="http://schemas.openxmlformats.org/officeDocument/2006/relationships/slide" Target="slides/slide379.xml"/><Relationship Id="rId438" Type="http://schemas.openxmlformats.org/officeDocument/2006/relationships/slide" Target="slides/slide43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9698" name="Group 2">
            <a:extLst>
              <a:ext uri="{FF2B5EF4-FFF2-40B4-BE49-F238E27FC236}">
                <a16:creationId xmlns:a16="http://schemas.microsoft.com/office/drawing/2014/main" id="{880FAC09-31F8-4FD1-8DF0-844F1C14B114}"/>
              </a:ext>
            </a:extLst>
          </p:cNvPr>
          <p:cNvGrpSpPr>
            <a:grpSpLocks/>
          </p:cNvGrpSpPr>
          <p:nvPr/>
        </p:nvGrpSpPr>
        <p:grpSpPr bwMode="auto">
          <a:xfrm>
            <a:off x="0" y="0"/>
            <a:ext cx="9144000" cy="6856413"/>
            <a:chOff x="0" y="0"/>
            <a:chExt cx="5760" cy="4319"/>
          </a:xfrm>
        </p:grpSpPr>
        <p:sp>
          <p:nvSpPr>
            <p:cNvPr id="29699" name="Freeform 3">
              <a:extLst>
                <a:ext uri="{FF2B5EF4-FFF2-40B4-BE49-F238E27FC236}">
                  <a16:creationId xmlns:a16="http://schemas.microsoft.com/office/drawing/2014/main" id="{71A4AFFA-674E-4F91-9435-974114F6E44E}"/>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00" name="Freeform 4">
              <a:extLst>
                <a:ext uri="{FF2B5EF4-FFF2-40B4-BE49-F238E27FC236}">
                  <a16:creationId xmlns:a16="http://schemas.microsoft.com/office/drawing/2014/main" id="{1B6464A5-F9DE-4EFD-97A9-05D4FEEC37EB}"/>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01" name="Freeform 5">
              <a:extLst>
                <a:ext uri="{FF2B5EF4-FFF2-40B4-BE49-F238E27FC236}">
                  <a16:creationId xmlns:a16="http://schemas.microsoft.com/office/drawing/2014/main" id="{4958CF59-6ED3-4CEC-992D-F9CBE4C7D106}"/>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02" name="Freeform 6">
              <a:extLst>
                <a:ext uri="{FF2B5EF4-FFF2-40B4-BE49-F238E27FC236}">
                  <a16:creationId xmlns:a16="http://schemas.microsoft.com/office/drawing/2014/main" id="{C8EB9114-E0CB-44F0-B591-049807C439DB}"/>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03" name="Freeform 7">
              <a:extLst>
                <a:ext uri="{FF2B5EF4-FFF2-40B4-BE49-F238E27FC236}">
                  <a16:creationId xmlns:a16="http://schemas.microsoft.com/office/drawing/2014/main" id="{713BE806-B436-4313-AA2E-C09FB9F63BF2}"/>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9704" name="Freeform 8">
              <a:extLst>
                <a:ext uri="{FF2B5EF4-FFF2-40B4-BE49-F238E27FC236}">
                  <a16:creationId xmlns:a16="http://schemas.microsoft.com/office/drawing/2014/main" id="{C78E3D1E-02E3-4CEF-974A-D0737CD859E6}"/>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05" name="Freeform 9">
              <a:extLst>
                <a:ext uri="{FF2B5EF4-FFF2-40B4-BE49-F238E27FC236}">
                  <a16:creationId xmlns:a16="http://schemas.microsoft.com/office/drawing/2014/main" id="{361C0137-125A-43D3-9CF0-F9D40FB79096}"/>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06" name="Freeform 10">
              <a:extLst>
                <a:ext uri="{FF2B5EF4-FFF2-40B4-BE49-F238E27FC236}">
                  <a16:creationId xmlns:a16="http://schemas.microsoft.com/office/drawing/2014/main" id="{1C0AF75C-7B23-4AEB-8219-3EB30229B739}"/>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07" name="Freeform 11">
              <a:extLst>
                <a:ext uri="{FF2B5EF4-FFF2-40B4-BE49-F238E27FC236}">
                  <a16:creationId xmlns:a16="http://schemas.microsoft.com/office/drawing/2014/main" id="{C53DE639-C6EA-4C81-8782-0CD3FA6D5A6E}"/>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08" name="Freeform 12">
              <a:extLst>
                <a:ext uri="{FF2B5EF4-FFF2-40B4-BE49-F238E27FC236}">
                  <a16:creationId xmlns:a16="http://schemas.microsoft.com/office/drawing/2014/main" id="{1DE5AC15-2BDA-46A9-8358-EE756AC35A6D}"/>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09" name="Freeform 13">
              <a:extLst>
                <a:ext uri="{FF2B5EF4-FFF2-40B4-BE49-F238E27FC236}">
                  <a16:creationId xmlns:a16="http://schemas.microsoft.com/office/drawing/2014/main" id="{0493FAD0-939B-41BE-8DBC-20BE1F1029D6}"/>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0" name="Freeform 14">
              <a:extLst>
                <a:ext uri="{FF2B5EF4-FFF2-40B4-BE49-F238E27FC236}">
                  <a16:creationId xmlns:a16="http://schemas.microsoft.com/office/drawing/2014/main" id="{E643A7EF-70A9-4C3C-816D-BE92753DAB72}"/>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1" name="Freeform 15">
              <a:extLst>
                <a:ext uri="{FF2B5EF4-FFF2-40B4-BE49-F238E27FC236}">
                  <a16:creationId xmlns:a16="http://schemas.microsoft.com/office/drawing/2014/main" id="{8DF68781-BE4A-4DDB-B205-704FE90D94E5}"/>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2" name="Freeform 16">
              <a:extLst>
                <a:ext uri="{FF2B5EF4-FFF2-40B4-BE49-F238E27FC236}">
                  <a16:creationId xmlns:a16="http://schemas.microsoft.com/office/drawing/2014/main" id="{C9FA9372-B167-46D2-808C-D02AE605026C}"/>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3" name="Freeform 17">
              <a:extLst>
                <a:ext uri="{FF2B5EF4-FFF2-40B4-BE49-F238E27FC236}">
                  <a16:creationId xmlns:a16="http://schemas.microsoft.com/office/drawing/2014/main" id="{4A07E966-6AE8-48E5-9E05-D2A8575728F7}"/>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4" name="Freeform 18">
              <a:extLst>
                <a:ext uri="{FF2B5EF4-FFF2-40B4-BE49-F238E27FC236}">
                  <a16:creationId xmlns:a16="http://schemas.microsoft.com/office/drawing/2014/main" id="{B296F738-803F-45CB-9515-ED9DA68D3983}"/>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5" name="Freeform 19">
              <a:extLst>
                <a:ext uri="{FF2B5EF4-FFF2-40B4-BE49-F238E27FC236}">
                  <a16:creationId xmlns:a16="http://schemas.microsoft.com/office/drawing/2014/main" id="{141C8E9E-3C7D-4E99-A978-6CD75B10B163}"/>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6" name="Freeform 20">
              <a:extLst>
                <a:ext uri="{FF2B5EF4-FFF2-40B4-BE49-F238E27FC236}">
                  <a16:creationId xmlns:a16="http://schemas.microsoft.com/office/drawing/2014/main" id="{42C464F1-4D17-4E6D-BC45-3978106C5EEC}"/>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7" name="Freeform 21">
              <a:extLst>
                <a:ext uri="{FF2B5EF4-FFF2-40B4-BE49-F238E27FC236}">
                  <a16:creationId xmlns:a16="http://schemas.microsoft.com/office/drawing/2014/main" id="{785EAFCE-1E20-412A-9FEC-2A300A7D49A4}"/>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8" name="Freeform 22">
              <a:extLst>
                <a:ext uri="{FF2B5EF4-FFF2-40B4-BE49-F238E27FC236}">
                  <a16:creationId xmlns:a16="http://schemas.microsoft.com/office/drawing/2014/main" id="{0BB09D89-3958-4D59-8F8B-5229127EDC04}"/>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9" name="Freeform 23">
              <a:extLst>
                <a:ext uri="{FF2B5EF4-FFF2-40B4-BE49-F238E27FC236}">
                  <a16:creationId xmlns:a16="http://schemas.microsoft.com/office/drawing/2014/main" id="{00BD3EA5-059B-47B2-BA1A-7E7E3B4799C7}"/>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9720" name="Freeform 24">
              <a:extLst>
                <a:ext uri="{FF2B5EF4-FFF2-40B4-BE49-F238E27FC236}">
                  <a16:creationId xmlns:a16="http://schemas.microsoft.com/office/drawing/2014/main" id="{0C7AED23-287F-44F0-94D0-ACECD3B6F523}"/>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21" name="Freeform 25">
              <a:extLst>
                <a:ext uri="{FF2B5EF4-FFF2-40B4-BE49-F238E27FC236}">
                  <a16:creationId xmlns:a16="http://schemas.microsoft.com/office/drawing/2014/main" id="{3A67BE13-6EE2-402E-B984-B72B8DB5E3D3}"/>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22" name="Freeform 26">
              <a:extLst>
                <a:ext uri="{FF2B5EF4-FFF2-40B4-BE49-F238E27FC236}">
                  <a16:creationId xmlns:a16="http://schemas.microsoft.com/office/drawing/2014/main" id="{55EDC76E-66F5-40FE-A60E-09550FC7B585}"/>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23" name="Freeform 27">
              <a:extLst>
                <a:ext uri="{FF2B5EF4-FFF2-40B4-BE49-F238E27FC236}">
                  <a16:creationId xmlns:a16="http://schemas.microsoft.com/office/drawing/2014/main" id="{4E86007E-B8AB-4939-880B-01BD0255729A}"/>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24" name="Freeform 28">
              <a:extLst>
                <a:ext uri="{FF2B5EF4-FFF2-40B4-BE49-F238E27FC236}">
                  <a16:creationId xmlns:a16="http://schemas.microsoft.com/office/drawing/2014/main" id="{1813B71C-157F-4477-940B-B8970F320F1D}"/>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25" name="Freeform 29">
              <a:extLst>
                <a:ext uri="{FF2B5EF4-FFF2-40B4-BE49-F238E27FC236}">
                  <a16:creationId xmlns:a16="http://schemas.microsoft.com/office/drawing/2014/main" id="{A1EC518D-8707-4B00-8D79-3DDC5DDA967F}"/>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26" name="Freeform 30">
              <a:extLst>
                <a:ext uri="{FF2B5EF4-FFF2-40B4-BE49-F238E27FC236}">
                  <a16:creationId xmlns:a16="http://schemas.microsoft.com/office/drawing/2014/main" id="{DD8C922F-7D83-41A4-9F6F-DFFC3DDF1C15}"/>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27" name="Freeform 31">
              <a:extLst>
                <a:ext uri="{FF2B5EF4-FFF2-40B4-BE49-F238E27FC236}">
                  <a16:creationId xmlns:a16="http://schemas.microsoft.com/office/drawing/2014/main" id="{56241CF3-FE0D-41CF-BA05-6FC9BCE11DE5}"/>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28" name="Freeform 32">
              <a:extLst>
                <a:ext uri="{FF2B5EF4-FFF2-40B4-BE49-F238E27FC236}">
                  <a16:creationId xmlns:a16="http://schemas.microsoft.com/office/drawing/2014/main" id="{93E2EA13-E842-4330-812E-8AFF60348920}"/>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29" name="Freeform 33">
              <a:extLst>
                <a:ext uri="{FF2B5EF4-FFF2-40B4-BE49-F238E27FC236}">
                  <a16:creationId xmlns:a16="http://schemas.microsoft.com/office/drawing/2014/main" id="{8A71390A-1875-4086-9E80-0B2DE6CB7CC4}"/>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30" name="Freeform 34">
              <a:extLst>
                <a:ext uri="{FF2B5EF4-FFF2-40B4-BE49-F238E27FC236}">
                  <a16:creationId xmlns:a16="http://schemas.microsoft.com/office/drawing/2014/main" id="{F0DD8BCA-6D5C-41B8-A61E-580562633F7D}"/>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31" name="Freeform 35">
              <a:extLst>
                <a:ext uri="{FF2B5EF4-FFF2-40B4-BE49-F238E27FC236}">
                  <a16:creationId xmlns:a16="http://schemas.microsoft.com/office/drawing/2014/main" id="{05E4E9C7-7013-41E4-988C-8DE4E3EEB761}"/>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32" name="Freeform 36">
              <a:extLst>
                <a:ext uri="{FF2B5EF4-FFF2-40B4-BE49-F238E27FC236}">
                  <a16:creationId xmlns:a16="http://schemas.microsoft.com/office/drawing/2014/main" id="{3048F1EB-338D-4D54-AFB1-AD38BECEE240}"/>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33" name="Freeform 37">
              <a:extLst>
                <a:ext uri="{FF2B5EF4-FFF2-40B4-BE49-F238E27FC236}">
                  <a16:creationId xmlns:a16="http://schemas.microsoft.com/office/drawing/2014/main" id="{FD938E90-BDAE-454E-9B0B-445FECDA3470}"/>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34" name="Freeform 38">
              <a:extLst>
                <a:ext uri="{FF2B5EF4-FFF2-40B4-BE49-F238E27FC236}">
                  <a16:creationId xmlns:a16="http://schemas.microsoft.com/office/drawing/2014/main" id="{D1F7B2DF-0179-4480-B2F4-2FC0F9AD62E9}"/>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9735" name="Group 39">
              <a:extLst>
                <a:ext uri="{FF2B5EF4-FFF2-40B4-BE49-F238E27FC236}">
                  <a16:creationId xmlns:a16="http://schemas.microsoft.com/office/drawing/2014/main" id="{9B563B8B-8931-42FE-BEB4-789371C5F736}"/>
                </a:ext>
              </a:extLst>
            </p:cNvPr>
            <p:cNvGrpSpPr>
              <a:grpSpLocks/>
            </p:cNvGrpSpPr>
            <p:nvPr userDrawn="1"/>
          </p:nvGrpSpPr>
          <p:grpSpPr bwMode="auto">
            <a:xfrm>
              <a:off x="0" y="1632"/>
              <a:ext cx="5758" cy="1858"/>
              <a:chOff x="0" y="1632"/>
              <a:chExt cx="5758" cy="1858"/>
            </a:xfrm>
          </p:grpSpPr>
          <p:sp>
            <p:nvSpPr>
              <p:cNvPr id="29736" name="Freeform 40">
                <a:extLst>
                  <a:ext uri="{FF2B5EF4-FFF2-40B4-BE49-F238E27FC236}">
                    <a16:creationId xmlns:a16="http://schemas.microsoft.com/office/drawing/2014/main" id="{74A9CBEC-07A2-4F36-8AC9-ABCFD09FF36F}"/>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37" name="Freeform 41">
                <a:extLst>
                  <a:ext uri="{FF2B5EF4-FFF2-40B4-BE49-F238E27FC236}">
                    <a16:creationId xmlns:a16="http://schemas.microsoft.com/office/drawing/2014/main" id="{2BA86A87-B2A8-4D72-B71B-C8A1DE98DAC3}"/>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9738" name="Rectangle 42">
            <a:extLst>
              <a:ext uri="{FF2B5EF4-FFF2-40B4-BE49-F238E27FC236}">
                <a16:creationId xmlns:a16="http://schemas.microsoft.com/office/drawing/2014/main" id="{22A5EDFA-CBF3-4037-B953-95A8C0018D25}"/>
              </a:ext>
            </a:extLst>
          </p:cNvPr>
          <p:cNvSpPr>
            <a:spLocks noGrp="1" noChangeArrowheads="1"/>
          </p:cNvSpPr>
          <p:nvPr>
            <p:ph type="ctrTitle" sz="quarter"/>
          </p:nvPr>
        </p:nvSpPr>
        <p:spPr>
          <a:xfrm>
            <a:off x="457200" y="1600200"/>
            <a:ext cx="8229600" cy="1828800"/>
          </a:xfrm>
        </p:spPr>
        <p:txBody>
          <a:bodyPr/>
          <a:lstStyle>
            <a:lvl1pPr>
              <a:defRPr sz="4800"/>
            </a:lvl1pPr>
          </a:lstStyle>
          <a:p>
            <a:pPr lvl="0"/>
            <a:r>
              <a:rPr lang="en-US" altLang="en-US" noProof="0"/>
              <a:t>Click to edit Master title style</a:t>
            </a:r>
          </a:p>
        </p:txBody>
      </p:sp>
      <p:sp>
        <p:nvSpPr>
          <p:cNvPr id="29739" name="Rectangle 43">
            <a:extLst>
              <a:ext uri="{FF2B5EF4-FFF2-40B4-BE49-F238E27FC236}">
                <a16:creationId xmlns:a16="http://schemas.microsoft.com/office/drawing/2014/main" id="{E2034F64-C1C0-4B60-93B7-8A3C3CA31A55}"/>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29740" name="Rectangle 44">
            <a:extLst>
              <a:ext uri="{FF2B5EF4-FFF2-40B4-BE49-F238E27FC236}">
                <a16:creationId xmlns:a16="http://schemas.microsoft.com/office/drawing/2014/main" id="{9742FA3C-DA0D-4B3C-BDAE-5CD55F49A975}"/>
              </a:ext>
            </a:extLst>
          </p:cNvPr>
          <p:cNvSpPr>
            <a:spLocks noGrp="1" noChangeArrowheads="1"/>
          </p:cNvSpPr>
          <p:nvPr>
            <p:ph type="dt" sz="quarter" idx="2"/>
          </p:nvPr>
        </p:nvSpPr>
        <p:spPr/>
        <p:txBody>
          <a:bodyPr/>
          <a:lstStyle>
            <a:lvl1pPr>
              <a:defRPr/>
            </a:lvl1pPr>
          </a:lstStyle>
          <a:p>
            <a:endParaRPr lang="en-US" altLang="en-US"/>
          </a:p>
        </p:txBody>
      </p:sp>
      <p:sp>
        <p:nvSpPr>
          <p:cNvPr id="29741" name="Rectangle 45">
            <a:extLst>
              <a:ext uri="{FF2B5EF4-FFF2-40B4-BE49-F238E27FC236}">
                <a16:creationId xmlns:a16="http://schemas.microsoft.com/office/drawing/2014/main" id="{DA3B6D11-46BF-4228-BB37-4CE2BEE0E215}"/>
              </a:ext>
            </a:extLst>
          </p:cNvPr>
          <p:cNvSpPr>
            <a:spLocks noGrp="1" noChangeArrowheads="1"/>
          </p:cNvSpPr>
          <p:nvPr>
            <p:ph type="ftr" sz="quarter" idx="3"/>
          </p:nvPr>
        </p:nvSpPr>
        <p:spPr/>
        <p:txBody>
          <a:bodyPr/>
          <a:lstStyle>
            <a:lvl1pPr>
              <a:defRPr/>
            </a:lvl1pPr>
          </a:lstStyle>
          <a:p>
            <a:endParaRPr lang="en-US" altLang="en-US"/>
          </a:p>
        </p:txBody>
      </p:sp>
      <p:sp>
        <p:nvSpPr>
          <p:cNvPr id="29742" name="Rectangle 46">
            <a:extLst>
              <a:ext uri="{FF2B5EF4-FFF2-40B4-BE49-F238E27FC236}">
                <a16:creationId xmlns:a16="http://schemas.microsoft.com/office/drawing/2014/main" id="{9239C557-7A65-4CEA-B6AA-F190CFC3F8F9}"/>
              </a:ext>
            </a:extLst>
          </p:cNvPr>
          <p:cNvSpPr>
            <a:spLocks noGrp="1" noChangeArrowheads="1"/>
          </p:cNvSpPr>
          <p:nvPr>
            <p:ph type="sldNum" sz="quarter" idx="4"/>
          </p:nvPr>
        </p:nvSpPr>
        <p:spPr/>
        <p:txBody>
          <a:bodyPr/>
          <a:lstStyle>
            <a:lvl1pPr>
              <a:defRPr/>
            </a:lvl1pPr>
          </a:lstStyle>
          <a:p>
            <a:fld id="{DF36ECC3-AD89-459F-935E-DF560FEBC98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FAA20-B2A0-4C3F-A7A0-865F533D66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45865-8EF8-4B26-BEB2-51AB8F62EF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8A0FF0-1DD2-4E6B-BC76-B81DFDDB1F2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DAC1481-D9BF-4961-A3D6-0B48FAB8F8D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F7773B7-278B-444C-A5C1-F616448DB2EF}"/>
              </a:ext>
            </a:extLst>
          </p:cNvPr>
          <p:cNvSpPr>
            <a:spLocks noGrp="1"/>
          </p:cNvSpPr>
          <p:nvPr>
            <p:ph type="sldNum" sz="quarter" idx="12"/>
          </p:nvPr>
        </p:nvSpPr>
        <p:spPr/>
        <p:txBody>
          <a:bodyPr/>
          <a:lstStyle>
            <a:lvl1pPr>
              <a:defRPr/>
            </a:lvl1pPr>
          </a:lstStyle>
          <a:p>
            <a:fld id="{7E3854ED-721C-4064-9CDA-BC592DD07EF0}" type="slidenum">
              <a:rPr lang="en-US" altLang="en-US"/>
              <a:pPr/>
              <a:t>‹#›</a:t>
            </a:fld>
            <a:endParaRPr lang="en-US" altLang="en-US"/>
          </a:p>
        </p:txBody>
      </p:sp>
    </p:spTree>
    <p:extLst>
      <p:ext uri="{BB962C8B-B14F-4D97-AF65-F5344CB8AC3E}">
        <p14:creationId xmlns:p14="http://schemas.microsoft.com/office/powerpoint/2010/main" val="4013011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A3C2B9-EC1B-441D-A636-0D273058C2A9}"/>
              </a:ext>
            </a:extLst>
          </p:cNvPr>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876781-0C07-4C05-91D3-22E50E8F9484}"/>
              </a:ext>
            </a:extLst>
          </p:cNvPr>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2A5BD-1835-4A54-A4B0-A7CA26AD7D8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C4731F2-0E1A-4203-AEEA-DD1CD9AB8B1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8759E9B-E47B-49AA-9494-A8F0CD30D33C}"/>
              </a:ext>
            </a:extLst>
          </p:cNvPr>
          <p:cNvSpPr>
            <a:spLocks noGrp="1"/>
          </p:cNvSpPr>
          <p:nvPr>
            <p:ph type="sldNum" sz="quarter" idx="12"/>
          </p:nvPr>
        </p:nvSpPr>
        <p:spPr/>
        <p:txBody>
          <a:bodyPr/>
          <a:lstStyle>
            <a:lvl1pPr>
              <a:defRPr/>
            </a:lvl1pPr>
          </a:lstStyle>
          <a:p>
            <a:fld id="{AC641DC6-1DE0-4797-A18A-47FC55D38B52}" type="slidenum">
              <a:rPr lang="en-US" altLang="en-US"/>
              <a:pPr/>
              <a:t>‹#›</a:t>
            </a:fld>
            <a:endParaRPr lang="en-US" altLang="en-US"/>
          </a:p>
        </p:txBody>
      </p:sp>
    </p:spTree>
    <p:extLst>
      <p:ext uri="{BB962C8B-B14F-4D97-AF65-F5344CB8AC3E}">
        <p14:creationId xmlns:p14="http://schemas.microsoft.com/office/powerpoint/2010/main" val="1957578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5362" name="Group 2">
            <a:extLst>
              <a:ext uri="{FF2B5EF4-FFF2-40B4-BE49-F238E27FC236}">
                <a16:creationId xmlns:a16="http://schemas.microsoft.com/office/drawing/2014/main" id="{5707DC3B-8D01-4EBB-BC04-17AF7D79038D}"/>
              </a:ext>
            </a:extLst>
          </p:cNvPr>
          <p:cNvGrpSpPr>
            <a:grpSpLocks/>
          </p:cNvGrpSpPr>
          <p:nvPr/>
        </p:nvGrpSpPr>
        <p:grpSpPr bwMode="auto">
          <a:xfrm>
            <a:off x="0" y="0"/>
            <a:ext cx="9144000" cy="6856413"/>
            <a:chOff x="0" y="0"/>
            <a:chExt cx="5760" cy="4319"/>
          </a:xfrm>
        </p:grpSpPr>
        <p:sp>
          <p:nvSpPr>
            <p:cNvPr id="15363" name="Freeform 3">
              <a:extLst>
                <a:ext uri="{FF2B5EF4-FFF2-40B4-BE49-F238E27FC236}">
                  <a16:creationId xmlns:a16="http://schemas.microsoft.com/office/drawing/2014/main" id="{30B12A29-BAEC-418A-92DF-F033A1B2ED72}"/>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64" name="Freeform 4">
              <a:extLst>
                <a:ext uri="{FF2B5EF4-FFF2-40B4-BE49-F238E27FC236}">
                  <a16:creationId xmlns:a16="http://schemas.microsoft.com/office/drawing/2014/main" id="{5EA283D9-0100-43C3-971B-B2D83D7A521F}"/>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65" name="Freeform 5">
              <a:extLst>
                <a:ext uri="{FF2B5EF4-FFF2-40B4-BE49-F238E27FC236}">
                  <a16:creationId xmlns:a16="http://schemas.microsoft.com/office/drawing/2014/main" id="{6C4851E0-D669-49C4-8CE0-D529514BF2C5}"/>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66" name="Freeform 6">
              <a:extLst>
                <a:ext uri="{FF2B5EF4-FFF2-40B4-BE49-F238E27FC236}">
                  <a16:creationId xmlns:a16="http://schemas.microsoft.com/office/drawing/2014/main" id="{A9DB0699-B47D-421A-99F2-B3095F76DF65}"/>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67" name="Freeform 7">
              <a:extLst>
                <a:ext uri="{FF2B5EF4-FFF2-40B4-BE49-F238E27FC236}">
                  <a16:creationId xmlns:a16="http://schemas.microsoft.com/office/drawing/2014/main" id="{0D00105D-13DD-4BAB-9FE8-729E5B809834}"/>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368" name="Freeform 8">
              <a:extLst>
                <a:ext uri="{FF2B5EF4-FFF2-40B4-BE49-F238E27FC236}">
                  <a16:creationId xmlns:a16="http://schemas.microsoft.com/office/drawing/2014/main" id="{984999C7-72F1-4C9C-AF74-A7A0A5B0DD03}"/>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69" name="Freeform 9">
              <a:extLst>
                <a:ext uri="{FF2B5EF4-FFF2-40B4-BE49-F238E27FC236}">
                  <a16:creationId xmlns:a16="http://schemas.microsoft.com/office/drawing/2014/main" id="{A19773F9-3DE8-4873-9622-C302745E7E97}"/>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70" name="Freeform 10">
              <a:extLst>
                <a:ext uri="{FF2B5EF4-FFF2-40B4-BE49-F238E27FC236}">
                  <a16:creationId xmlns:a16="http://schemas.microsoft.com/office/drawing/2014/main" id="{36682FBE-A4BA-452F-8FCD-B3A8136466B6}"/>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71" name="Freeform 11">
              <a:extLst>
                <a:ext uri="{FF2B5EF4-FFF2-40B4-BE49-F238E27FC236}">
                  <a16:creationId xmlns:a16="http://schemas.microsoft.com/office/drawing/2014/main" id="{41263F45-AFBF-435E-98F2-36E84A011430}"/>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72" name="Freeform 12">
              <a:extLst>
                <a:ext uri="{FF2B5EF4-FFF2-40B4-BE49-F238E27FC236}">
                  <a16:creationId xmlns:a16="http://schemas.microsoft.com/office/drawing/2014/main" id="{1A1660B9-93B2-4BD6-972C-F6ACFF8FCFB7}"/>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73" name="Freeform 13">
              <a:extLst>
                <a:ext uri="{FF2B5EF4-FFF2-40B4-BE49-F238E27FC236}">
                  <a16:creationId xmlns:a16="http://schemas.microsoft.com/office/drawing/2014/main" id="{5FD2525C-7E27-4E55-92D4-028F56B9B22F}"/>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74" name="Freeform 14">
              <a:extLst>
                <a:ext uri="{FF2B5EF4-FFF2-40B4-BE49-F238E27FC236}">
                  <a16:creationId xmlns:a16="http://schemas.microsoft.com/office/drawing/2014/main" id="{6BB47CD8-B9AE-4C6E-A619-A14A10182F21}"/>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75" name="Freeform 15">
              <a:extLst>
                <a:ext uri="{FF2B5EF4-FFF2-40B4-BE49-F238E27FC236}">
                  <a16:creationId xmlns:a16="http://schemas.microsoft.com/office/drawing/2014/main" id="{BB517E71-A507-489A-B7D2-2BF4680835AA}"/>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76" name="Freeform 16">
              <a:extLst>
                <a:ext uri="{FF2B5EF4-FFF2-40B4-BE49-F238E27FC236}">
                  <a16:creationId xmlns:a16="http://schemas.microsoft.com/office/drawing/2014/main" id="{DD99744E-8422-4842-8E04-6AD6F0C41E04}"/>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77" name="Freeform 17">
              <a:extLst>
                <a:ext uri="{FF2B5EF4-FFF2-40B4-BE49-F238E27FC236}">
                  <a16:creationId xmlns:a16="http://schemas.microsoft.com/office/drawing/2014/main" id="{21680E42-81DF-4AAC-B5B3-AD5762640A4D}"/>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78" name="Freeform 18">
              <a:extLst>
                <a:ext uri="{FF2B5EF4-FFF2-40B4-BE49-F238E27FC236}">
                  <a16:creationId xmlns:a16="http://schemas.microsoft.com/office/drawing/2014/main" id="{71DC70BC-51DA-488E-9F95-37BFD951B489}"/>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79" name="Freeform 19">
              <a:extLst>
                <a:ext uri="{FF2B5EF4-FFF2-40B4-BE49-F238E27FC236}">
                  <a16:creationId xmlns:a16="http://schemas.microsoft.com/office/drawing/2014/main" id="{8EE71DF4-A572-4C81-A387-9B9A24FA57DF}"/>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80" name="Freeform 20">
              <a:extLst>
                <a:ext uri="{FF2B5EF4-FFF2-40B4-BE49-F238E27FC236}">
                  <a16:creationId xmlns:a16="http://schemas.microsoft.com/office/drawing/2014/main" id="{C52820CD-732C-44A8-A94A-6D05D2D08548}"/>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81" name="Freeform 21">
              <a:extLst>
                <a:ext uri="{FF2B5EF4-FFF2-40B4-BE49-F238E27FC236}">
                  <a16:creationId xmlns:a16="http://schemas.microsoft.com/office/drawing/2014/main" id="{AF784516-DACE-4E01-A6E5-8655D0B5510E}"/>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82" name="Freeform 22">
              <a:extLst>
                <a:ext uri="{FF2B5EF4-FFF2-40B4-BE49-F238E27FC236}">
                  <a16:creationId xmlns:a16="http://schemas.microsoft.com/office/drawing/2014/main" id="{3B60C626-B3EB-4D50-A5E7-9F25D502B4C9}"/>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83" name="Freeform 23">
              <a:extLst>
                <a:ext uri="{FF2B5EF4-FFF2-40B4-BE49-F238E27FC236}">
                  <a16:creationId xmlns:a16="http://schemas.microsoft.com/office/drawing/2014/main" id="{8894E248-3AF7-4207-8FD4-D4AEA97A621E}"/>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384" name="Freeform 24">
              <a:extLst>
                <a:ext uri="{FF2B5EF4-FFF2-40B4-BE49-F238E27FC236}">
                  <a16:creationId xmlns:a16="http://schemas.microsoft.com/office/drawing/2014/main" id="{77ACCF86-12EE-44D3-B86E-A4722331D97E}"/>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85" name="Freeform 25">
              <a:extLst>
                <a:ext uri="{FF2B5EF4-FFF2-40B4-BE49-F238E27FC236}">
                  <a16:creationId xmlns:a16="http://schemas.microsoft.com/office/drawing/2014/main" id="{CFAC9D61-26CC-478D-B6D4-2553B6DC679E}"/>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86" name="Freeform 26">
              <a:extLst>
                <a:ext uri="{FF2B5EF4-FFF2-40B4-BE49-F238E27FC236}">
                  <a16:creationId xmlns:a16="http://schemas.microsoft.com/office/drawing/2014/main" id="{AECDDBA8-3E80-4CC3-98C0-879E435F44EB}"/>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87" name="Freeform 27">
              <a:extLst>
                <a:ext uri="{FF2B5EF4-FFF2-40B4-BE49-F238E27FC236}">
                  <a16:creationId xmlns:a16="http://schemas.microsoft.com/office/drawing/2014/main" id="{94DE33DF-5B22-422D-9228-87A114BFEF69}"/>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88" name="Freeform 28">
              <a:extLst>
                <a:ext uri="{FF2B5EF4-FFF2-40B4-BE49-F238E27FC236}">
                  <a16:creationId xmlns:a16="http://schemas.microsoft.com/office/drawing/2014/main" id="{6210904F-0270-45C6-8B13-BF0721E80BA4}"/>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89" name="Freeform 29">
              <a:extLst>
                <a:ext uri="{FF2B5EF4-FFF2-40B4-BE49-F238E27FC236}">
                  <a16:creationId xmlns:a16="http://schemas.microsoft.com/office/drawing/2014/main" id="{3EE0F9D8-5C0E-4F4C-876C-BE1189A8C6BC}"/>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0" name="Freeform 30">
              <a:extLst>
                <a:ext uri="{FF2B5EF4-FFF2-40B4-BE49-F238E27FC236}">
                  <a16:creationId xmlns:a16="http://schemas.microsoft.com/office/drawing/2014/main" id="{58FBEECC-D1F6-4B1E-9FB6-7C28A7DB9CBD}"/>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1" name="Freeform 31">
              <a:extLst>
                <a:ext uri="{FF2B5EF4-FFF2-40B4-BE49-F238E27FC236}">
                  <a16:creationId xmlns:a16="http://schemas.microsoft.com/office/drawing/2014/main" id="{A5C27D3D-4965-4A1E-968F-6DF6906C3332}"/>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2" name="Freeform 32">
              <a:extLst>
                <a:ext uri="{FF2B5EF4-FFF2-40B4-BE49-F238E27FC236}">
                  <a16:creationId xmlns:a16="http://schemas.microsoft.com/office/drawing/2014/main" id="{47A3DF58-CEEB-4789-AE3A-4FED2EC9DB22}"/>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3" name="Freeform 33">
              <a:extLst>
                <a:ext uri="{FF2B5EF4-FFF2-40B4-BE49-F238E27FC236}">
                  <a16:creationId xmlns:a16="http://schemas.microsoft.com/office/drawing/2014/main" id="{1BEECA67-415B-4206-A4A5-4038F5B6F65A}"/>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4" name="Freeform 34">
              <a:extLst>
                <a:ext uri="{FF2B5EF4-FFF2-40B4-BE49-F238E27FC236}">
                  <a16:creationId xmlns:a16="http://schemas.microsoft.com/office/drawing/2014/main" id="{3779F597-E604-4D8E-9B03-72EB56A7D10E}"/>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5" name="Freeform 35">
              <a:extLst>
                <a:ext uri="{FF2B5EF4-FFF2-40B4-BE49-F238E27FC236}">
                  <a16:creationId xmlns:a16="http://schemas.microsoft.com/office/drawing/2014/main" id="{E52C2EFF-7168-4822-AA6F-94ED5C4228B2}"/>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6" name="Freeform 36">
              <a:extLst>
                <a:ext uri="{FF2B5EF4-FFF2-40B4-BE49-F238E27FC236}">
                  <a16:creationId xmlns:a16="http://schemas.microsoft.com/office/drawing/2014/main" id="{E584AB6F-E0A0-4CCC-9D0F-F345661631CF}"/>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7" name="Freeform 37">
              <a:extLst>
                <a:ext uri="{FF2B5EF4-FFF2-40B4-BE49-F238E27FC236}">
                  <a16:creationId xmlns:a16="http://schemas.microsoft.com/office/drawing/2014/main" id="{2E5D45EB-AA72-451D-93AF-30F0BE6C5049}"/>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98" name="Freeform 38">
              <a:extLst>
                <a:ext uri="{FF2B5EF4-FFF2-40B4-BE49-F238E27FC236}">
                  <a16:creationId xmlns:a16="http://schemas.microsoft.com/office/drawing/2014/main" id="{1B26B317-23DD-403F-954C-08C64F7010AA}"/>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5399" name="Group 39">
              <a:extLst>
                <a:ext uri="{FF2B5EF4-FFF2-40B4-BE49-F238E27FC236}">
                  <a16:creationId xmlns:a16="http://schemas.microsoft.com/office/drawing/2014/main" id="{B27FEA19-E5C6-4E78-ABC0-CA76F2B397A8}"/>
                </a:ext>
              </a:extLst>
            </p:cNvPr>
            <p:cNvGrpSpPr>
              <a:grpSpLocks/>
            </p:cNvGrpSpPr>
            <p:nvPr userDrawn="1"/>
          </p:nvGrpSpPr>
          <p:grpSpPr bwMode="auto">
            <a:xfrm>
              <a:off x="0" y="1632"/>
              <a:ext cx="5758" cy="1858"/>
              <a:chOff x="0" y="1632"/>
              <a:chExt cx="5758" cy="1858"/>
            </a:xfrm>
          </p:grpSpPr>
          <p:sp>
            <p:nvSpPr>
              <p:cNvPr id="15400" name="Freeform 40">
                <a:extLst>
                  <a:ext uri="{FF2B5EF4-FFF2-40B4-BE49-F238E27FC236}">
                    <a16:creationId xmlns:a16="http://schemas.microsoft.com/office/drawing/2014/main" id="{CC8EC836-DB65-4390-8257-95766B0902F9}"/>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01" name="Freeform 41">
                <a:extLst>
                  <a:ext uri="{FF2B5EF4-FFF2-40B4-BE49-F238E27FC236}">
                    <a16:creationId xmlns:a16="http://schemas.microsoft.com/office/drawing/2014/main" id="{CF07F853-5ACC-44F0-BD7C-3747F084F6B3}"/>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5402" name="Rectangle 42">
            <a:extLst>
              <a:ext uri="{FF2B5EF4-FFF2-40B4-BE49-F238E27FC236}">
                <a16:creationId xmlns:a16="http://schemas.microsoft.com/office/drawing/2014/main" id="{B7DD47FC-41CB-4CB2-BFBC-F5FABB4C1024}"/>
              </a:ext>
            </a:extLst>
          </p:cNvPr>
          <p:cNvSpPr>
            <a:spLocks noGrp="1" noChangeArrowheads="1"/>
          </p:cNvSpPr>
          <p:nvPr>
            <p:ph type="ctrTitle" sz="quarter"/>
          </p:nvPr>
        </p:nvSpPr>
        <p:spPr>
          <a:xfrm>
            <a:off x="457200" y="1600200"/>
            <a:ext cx="8229600" cy="1828800"/>
          </a:xfrm>
        </p:spPr>
        <p:txBody>
          <a:bodyPr/>
          <a:lstStyle>
            <a:lvl1pPr>
              <a:defRPr sz="4800"/>
            </a:lvl1pPr>
          </a:lstStyle>
          <a:p>
            <a:pPr lvl="0"/>
            <a:r>
              <a:rPr lang="en-US" altLang="en-US" noProof="0"/>
              <a:t>Click to edit Master title style</a:t>
            </a:r>
          </a:p>
        </p:txBody>
      </p:sp>
      <p:sp>
        <p:nvSpPr>
          <p:cNvPr id="15403" name="Rectangle 43">
            <a:extLst>
              <a:ext uri="{FF2B5EF4-FFF2-40B4-BE49-F238E27FC236}">
                <a16:creationId xmlns:a16="http://schemas.microsoft.com/office/drawing/2014/main" id="{092B4F24-1252-465E-8083-B6A503AC3CA9}"/>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15404" name="Rectangle 44">
            <a:extLst>
              <a:ext uri="{FF2B5EF4-FFF2-40B4-BE49-F238E27FC236}">
                <a16:creationId xmlns:a16="http://schemas.microsoft.com/office/drawing/2014/main" id="{FB4D3318-ADA0-46AE-AD14-2FCEA30780DD}"/>
              </a:ext>
            </a:extLst>
          </p:cNvPr>
          <p:cNvSpPr>
            <a:spLocks noGrp="1" noChangeArrowheads="1"/>
          </p:cNvSpPr>
          <p:nvPr>
            <p:ph type="dt" sz="quarter" idx="2"/>
          </p:nvPr>
        </p:nvSpPr>
        <p:spPr/>
        <p:txBody>
          <a:bodyPr/>
          <a:lstStyle>
            <a:lvl1pPr>
              <a:defRPr/>
            </a:lvl1pPr>
          </a:lstStyle>
          <a:p>
            <a:endParaRPr lang="en-US" altLang="en-US"/>
          </a:p>
        </p:txBody>
      </p:sp>
      <p:sp>
        <p:nvSpPr>
          <p:cNvPr id="15405" name="Rectangle 45">
            <a:extLst>
              <a:ext uri="{FF2B5EF4-FFF2-40B4-BE49-F238E27FC236}">
                <a16:creationId xmlns:a16="http://schemas.microsoft.com/office/drawing/2014/main" id="{1DC59D17-4C24-446C-9793-3429502910DE}"/>
              </a:ext>
            </a:extLst>
          </p:cNvPr>
          <p:cNvSpPr>
            <a:spLocks noGrp="1" noChangeArrowheads="1"/>
          </p:cNvSpPr>
          <p:nvPr>
            <p:ph type="ftr" sz="quarter" idx="3"/>
          </p:nvPr>
        </p:nvSpPr>
        <p:spPr/>
        <p:txBody>
          <a:bodyPr/>
          <a:lstStyle>
            <a:lvl1pPr>
              <a:defRPr/>
            </a:lvl1pPr>
          </a:lstStyle>
          <a:p>
            <a:endParaRPr lang="en-US" altLang="en-US"/>
          </a:p>
        </p:txBody>
      </p:sp>
      <p:sp>
        <p:nvSpPr>
          <p:cNvPr id="15406" name="Rectangle 46">
            <a:extLst>
              <a:ext uri="{FF2B5EF4-FFF2-40B4-BE49-F238E27FC236}">
                <a16:creationId xmlns:a16="http://schemas.microsoft.com/office/drawing/2014/main" id="{AFEAA2BE-CE16-42EF-A222-56D00F5A3E42}"/>
              </a:ext>
            </a:extLst>
          </p:cNvPr>
          <p:cNvSpPr>
            <a:spLocks noGrp="1" noChangeArrowheads="1"/>
          </p:cNvSpPr>
          <p:nvPr>
            <p:ph type="sldNum" sz="quarter" idx="4"/>
          </p:nvPr>
        </p:nvSpPr>
        <p:spPr/>
        <p:txBody>
          <a:bodyPr/>
          <a:lstStyle>
            <a:lvl1pPr>
              <a:defRPr/>
            </a:lvl1pPr>
          </a:lstStyle>
          <a:p>
            <a:fld id="{74DCF3A7-421E-4400-BE86-AB22AE49F549}" type="slidenum">
              <a:rPr lang="en-US" altLang="en-US"/>
              <a:pPr/>
              <a:t>‹#›</a:t>
            </a:fld>
            <a:endParaRPr lang="en-US" altLang="en-US"/>
          </a:p>
        </p:txBody>
      </p:sp>
    </p:spTree>
    <p:extLst>
      <p:ext uri="{BB962C8B-B14F-4D97-AF65-F5344CB8AC3E}">
        <p14:creationId xmlns:p14="http://schemas.microsoft.com/office/powerpoint/2010/main" val="2750223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B329-3A16-44FB-A949-E50E9E20A4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4B39F-3039-4AFE-8787-BDA2A25973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0B153-BFFD-4E64-BB03-2C163DB7B27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0C7256D-8F6C-4E00-B35E-B921DC5F524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3353960-E896-437D-8823-D0808EA0D0A3}"/>
              </a:ext>
            </a:extLst>
          </p:cNvPr>
          <p:cNvSpPr>
            <a:spLocks noGrp="1"/>
          </p:cNvSpPr>
          <p:nvPr>
            <p:ph type="sldNum" sz="quarter" idx="12"/>
          </p:nvPr>
        </p:nvSpPr>
        <p:spPr/>
        <p:txBody>
          <a:bodyPr/>
          <a:lstStyle>
            <a:lvl1pPr>
              <a:defRPr/>
            </a:lvl1pPr>
          </a:lstStyle>
          <a:p>
            <a:fld id="{3F3B8B89-B910-45DF-B65C-004E15345C7A}" type="slidenum">
              <a:rPr lang="en-US" altLang="en-US"/>
              <a:pPr/>
              <a:t>‹#›</a:t>
            </a:fld>
            <a:endParaRPr lang="en-US" altLang="en-US"/>
          </a:p>
        </p:txBody>
      </p:sp>
    </p:spTree>
    <p:extLst>
      <p:ext uri="{BB962C8B-B14F-4D97-AF65-F5344CB8AC3E}">
        <p14:creationId xmlns:p14="http://schemas.microsoft.com/office/powerpoint/2010/main" val="846335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94611-0E5B-4E36-9DE9-4777480B191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CCBDB5-CABB-435D-B2DD-64F95977E36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4D6E295-2E93-4DB2-85C1-4A22ED7B409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B02D4B8-BB03-45C7-840F-FB398F89FF7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36F8C38-75B8-4305-8DCD-4A70E1939F35}"/>
              </a:ext>
            </a:extLst>
          </p:cNvPr>
          <p:cNvSpPr>
            <a:spLocks noGrp="1"/>
          </p:cNvSpPr>
          <p:nvPr>
            <p:ph type="sldNum" sz="quarter" idx="12"/>
          </p:nvPr>
        </p:nvSpPr>
        <p:spPr/>
        <p:txBody>
          <a:bodyPr/>
          <a:lstStyle>
            <a:lvl1pPr>
              <a:defRPr/>
            </a:lvl1pPr>
          </a:lstStyle>
          <a:p>
            <a:fld id="{B01787A5-ABDE-4351-83A3-1F22B1B99A74}" type="slidenum">
              <a:rPr lang="en-US" altLang="en-US"/>
              <a:pPr/>
              <a:t>‹#›</a:t>
            </a:fld>
            <a:endParaRPr lang="en-US" altLang="en-US"/>
          </a:p>
        </p:txBody>
      </p:sp>
    </p:spTree>
    <p:extLst>
      <p:ext uri="{BB962C8B-B14F-4D97-AF65-F5344CB8AC3E}">
        <p14:creationId xmlns:p14="http://schemas.microsoft.com/office/powerpoint/2010/main" val="2205846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C8807-7BAB-4FBB-B77A-DC52A7835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1F8103-1FCB-4C5F-8CE5-DD93147D2744}"/>
              </a:ext>
            </a:extLst>
          </p:cNvPr>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4290DA-26ED-49A9-A19F-C0C348A52449}"/>
              </a:ext>
            </a:extLst>
          </p:cNvPr>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66310F-24BF-4186-B47D-FB5C55097B7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A7CC143-3948-4FBB-A8E2-378F6300482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23892FD-1C30-4C8C-AE6C-DF9A4520B612}"/>
              </a:ext>
            </a:extLst>
          </p:cNvPr>
          <p:cNvSpPr>
            <a:spLocks noGrp="1"/>
          </p:cNvSpPr>
          <p:nvPr>
            <p:ph type="sldNum" sz="quarter" idx="12"/>
          </p:nvPr>
        </p:nvSpPr>
        <p:spPr/>
        <p:txBody>
          <a:bodyPr/>
          <a:lstStyle>
            <a:lvl1pPr>
              <a:defRPr/>
            </a:lvl1pPr>
          </a:lstStyle>
          <a:p>
            <a:fld id="{FCF576D8-E255-47CB-9C20-419113A65DE8}" type="slidenum">
              <a:rPr lang="en-US" altLang="en-US"/>
              <a:pPr/>
              <a:t>‹#›</a:t>
            </a:fld>
            <a:endParaRPr lang="en-US" altLang="en-US"/>
          </a:p>
        </p:txBody>
      </p:sp>
    </p:spTree>
    <p:extLst>
      <p:ext uri="{BB962C8B-B14F-4D97-AF65-F5344CB8AC3E}">
        <p14:creationId xmlns:p14="http://schemas.microsoft.com/office/powerpoint/2010/main" val="816590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9FA75-5B7D-411F-B56E-4BE82EB1113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B40EF5-4787-4D51-A788-DCADE6AE623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603D5A-C0B4-4AD8-A683-D79A2AB5142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885297-715C-4850-AF6E-0E11658FB75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2E1441-CAB9-4ACA-8A4A-ADB900683F2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A5CEFA-0710-4244-A43F-6D05A31D5E7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A64CE64-FB4B-41D7-A775-C4C33B3459B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CB8732A-6A8F-4BE4-91D1-FBC2FFDAE1A7}"/>
              </a:ext>
            </a:extLst>
          </p:cNvPr>
          <p:cNvSpPr>
            <a:spLocks noGrp="1"/>
          </p:cNvSpPr>
          <p:nvPr>
            <p:ph type="sldNum" sz="quarter" idx="12"/>
          </p:nvPr>
        </p:nvSpPr>
        <p:spPr/>
        <p:txBody>
          <a:bodyPr/>
          <a:lstStyle>
            <a:lvl1pPr>
              <a:defRPr/>
            </a:lvl1pPr>
          </a:lstStyle>
          <a:p>
            <a:fld id="{527AD496-95E0-490D-8EB9-9CD53265B7D4}" type="slidenum">
              <a:rPr lang="en-US" altLang="en-US"/>
              <a:pPr/>
              <a:t>‹#›</a:t>
            </a:fld>
            <a:endParaRPr lang="en-US" altLang="en-US"/>
          </a:p>
        </p:txBody>
      </p:sp>
    </p:spTree>
    <p:extLst>
      <p:ext uri="{BB962C8B-B14F-4D97-AF65-F5344CB8AC3E}">
        <p14:creationId xmlns:p14="http://schemas.microsoft.com/office/powerpoint/2010/main" val="2634404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6818-5051-4FC8-94EA-A846FD6D16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6B98B1-9325-472D-8633-91DB93D1CBAC}"/>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B84D6DF-39EA-42AE-AA64-C4E76D72D3C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0366B7A-E229-4222-A8B5-061C1FD8B5D3}"/>
              </a:ext>
            </a:extLst>
          </p:cNvPr>
          <p:cNvSpPr>
            <a:spLocks noGrp="1"/>
          </p:cNvSpPr>
          <p:nvPr>
            <p:ph type="sldNum" sz="quarter" idx="12"/>
          </p:nvPr>
        </p:nvSpPr>
        <p:spPr/>
        <p:txBody>
          <a:bodyPr/>
          <a:lstStyle>
            <a:lvl1pPr>
              <a:defRPr/>
            </a:lvl1pPr>
          </a:lstStyle>
          <a:p>
            <a:fld id="{637F9044-A899-48D2-A1F0-72C6043710C7}" type="slidenum">
              <a:rPr lang="en-US" altLang="en-US"/>
              <a:pPr/>
              <a:t>‹#›</a:t>
            </a:fld>
            <a:endParaRPr lang="en-US" altLang="en-US"/>
          </a:p>
        </p:txBody>
      </p:sp>
    </p:spTree>
    <p:extLst>
      <p:ext uri="{BB962C8B-B14F-4D97-AF65-F5344CB8AC3E}">
        <p14:creationId xmlns:p14="http://schemas.microsoft.com/office/powerpoint/2010/main" val="1390106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88F87-BC84-4996-A7FD-AF473BC247E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19FC1B0-7FA0-4A7E-8F84-CB81CF444BC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9D1B1FA-05B1-4AC8-A918-8EC1942977A5}"/>
              </a:ext>
            </a:extLst>
          </p:cNvPr>
          <p:cNvSpPr>
            <a:spLocks noGrp="1"/>
          </p:cNvSpPr>
          <p:nvPr>
            <p:ph type="sldNum" sz="quarter" idx="12"/>
          </p:nvPr>
        </p:nvSpPr>
        <p:spPr/>
        <p:txBody>
          <a:bodyPr/>
          <a:lstStyle>
            <a:lvl1pPr>
              <a:defRPr/>
            </a:lvl1pPr>
          </a:lstStyle>
          <a:p>
            <a:fld id="{8809D6B5-EE80-42A3-9146-E1AD21801864}" type="slidenum">
              <a:rPr lang="en-US" altLang="en-US"/>
              <a:pPr/>
              <a:t>‹#›</a:t>
            </a:fld>
            <a:endParaRPr lang="en-US" altLang="en-US"/>
          </a:p>
        </p:txBody>
      </p:sp>
    </p:spTree>
    <p:extLst>
      <p:ext uri="{BB962C8B-B14F-4D97-AF65-F5344CB8AC3E}">
        <p14:creationId xmlns:p14="http://schemas.microsoft.com/office/powerpoint/2010/main" val="2283674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036AD-993C-4901-B3E4-7608E464B97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745D10-4F74-408A-9BC3-7C35988530F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5721F-1312-4923-B34D-5E15638622A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F14C4F-5005-4282-94BE-9D323A28897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4CC3A6A-15EC-4F0B-B226-0F2A00605D6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96F00BA-F770-4ABA-9793-9E33CA68747D}"/>
              </a:ext>
            </a:extLst>
          </p:cNvPr>
          <p:cNvSpPr>
            <a:spLocks noGrp="1"/>
          </p:cNvSpPr>
          <p:nvPr>
            <p:ph type="sldNum" sz="quarter" idx="12"/>
          </p:nvPr>
        </p:nvSpPr>
        <p:spPr/>
        <p:txBody>
          <a:bodyPr/>
          <a:lstStyle>
            <a:lvl1pPr>
              <a:defRPr/>
            </a:lvl1pPr>
          </a:lstStyle>
          <a:p>
            <a:fld id="{8CFCB81D-2C61-44D3-AB6C-13441F01EFEA}" type="slidenum">
              <a:rPr lang="en-US" altLang="en-US"/>
              <a:pPr/>
              <a:t>‹#›</a:t>
            </a:fld>
            <a:endParaRPr lang="en-US" altLang="en-US"/>
          </a:p>
        </p:txBody>
      </p:sp>
    </p:spTree>
    <p:extLst>
      <p:ext uri="{BB962C8B-B14F-4D97-AF65-F5344CB8AC3E}">
        <p14:creationId xmlns:p14="http://schemas.microsoft.com/office/powerpoint/2010/main" val="38412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D0A8A-3CCA-469D-B174-E167AF445D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BC68E-55D4-4EC4-86C3-6D8B41EEAD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7727D-4EDD-49C0-9957-F6484C4D038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83F9CCB-C688-4F4E-B764-4083EB45FEB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B89DD13-79FB-4C28-89D2-3A25F439DFCA}"/>
              </a:ext>
            </a:extLst>
          </p:cNvPr>
          <p:cNvSpPr>
            <a:spLocks noGrp="1"/>
          </p:cNvSpPr>
          <p:nvPr>
            <p:ph type="sldNum" sz="quarter" idx="12"/>
          </p:nvPr>
        </p:nvSpPr>
        <p:spPr/>
        <p:txBody>
          <a:bodyPr/>
          <a:lstStyle>
            <a:lvl1pPr>
              <a:defRPr/>
            </a:lvl1pPr>
          </a:lstStyle>
          <a:p>
            <a:fld id="{E892C980-588C-4795-A86D-F3F20DD57FDA}" type="slidenum">
              <a:rPr lang="en-US" altLang="en-US"/>
              <a:pPr/>
              <a:t>‹#›</a:t>
            </a:fld>
            <a:endParaRPr lang="en-US" altLang="en-US"/>
          </a:p>
        </p:txBody>
      </p:sp>
    </p:spTree>
    <p:extLst>
      <p:ext uri="{BB962C8B-B14F-4D97-AF65-F5344CB8AC3E}">
        <p14:creationId xmlns:p14="http://schemas.microsoft.com/office/powerpoint/2010/main" val="569884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D577-0770-4B10-843A-8BFAEFF179F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6FD278-4B7E-4AB4-8E96-4412ED06388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22ACF6-9433-48EF-942A-D39C5535479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7FF0A9-74A6-4DFB-A22E-E443A0723D5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23D0A52-2B99-4667-8A2C-763C6F4D608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46C765C-995C-485C-8C05-CFE205AA3DF5}"/>
              </a:ext>
            </a:extLst>
          </p:cNvPr>
          <p:cNvSpPr>
            <a:spLocks noGrp="1"/>
          </p:cNvSpPr>
          <p:nvPr>
            <p:ph type="sldNum" sz="quarter" idx="12"/>
          </p:nvPr>
        </p:nvSpPr>
        <p:spPr/>
        <p:txBody>
          <a:bodyPr/>
          <a:lstStyle>
            <a:lvl1pPr>
              <a:defRPr/>
            </a:lvl1pPr>
          </a:lstStyle>
          <a:p>
            <a:fld id="{3519EA1C-E9E6-476A-93D9-27C1659926FB}" type="slidenum">
              <a:rPr lang="en-US" altLang="en-US"/>
              <a:pPr/>
              <a:t>‹#›</a:t>
            </a:fld>
            <a:endParaRPr lang="en-US" altLang="en-US"/>
          </a:p>
        </p:txBody>
      </p:sp>
    </p:spTree>
    <p:extLst>
      <p:ext uri="{BB962C8B-B14F-4D97-AF65-F5344CB8AC3E}">
        <p14:creationId xmlns:p14="http://schemas.microsoft.com/office/powerpoint/2010/main" val="484041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E3B4-66C4-4E9A-9B1A-D174CD0BAF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292510-24D7-4650-AAF9-4D17DE229F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E0918B-9203-42C9-8044-44D3623C0D5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54622B4-2FC9-4416-8C0E-A71823C3FE8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2207DAC-C1D1-48CD-8AEF-45734F179557}"/>
              </a:ext>
            </a:extLst>
          </p:cNvPr>
          <p:cNvSpPr>
            <a:spLocks noGrp="1"/>
          </p:cNvSpPr>
          <p:nvPr>
            <p:ph type="sldNum" sz="quarter" idx="12"/>
          </p:nvPr>
        </p:nvSpPr>
        <p:spPr/>
        <p:txBody>
          <a:bodyPr/>
          <a:lstStyle>
            <a:lvl1pPr>
              <a:defRPr/>
            </a:lvl1pPr>
          </a:lstStyle>
          <a:p>
            <a:fld id="{8834B824-EFDB-4445-B045-6A8CE128C9A9}" type="slidenum">
              <a:rPr lang="en-US" altLang="en-US"/>
              <a:pPr/>
              <a:t>‹#›</a:t>
            </a:fld>
            <a:endParaRPr lang="en-US" altLang="en-US"/>
          </a:p>
        </p:txBody>
      </p:sp>
    </p:spTree>
    <p:extLst>
      <p:ext uri="{BB962C8B-B14F-4D97-AF65-F5344CB8AC3E}">
        <p14:creationId xmlns:p14="http://schemas.microsoft.com/office/powerpoint/2010/main" val="4034310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E1C617-D405-44F2-9E12-B0195A9FBBE6}"/>
              </a:ext>
            </a:extLst>
          </p:cNvPr>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706637-4866-4DF2-AA23-8506AED06E81}"/>
              </a:ext>
            </a:extLst>
          </p:cNvPr>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2E471-7A77-4CCF-8F85-0E798E9CEC4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9F334D2-E23E-4302-A87B-3D36E9F39CE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0E013B0-834C-4656-8167-8208BEA7E1E4}"/>
              </a:ext>
            </a:extLst>
          </p:cNvPr>
          <p:cNvSpPr>
            <a:spLocks noGrp="1"/>
          </p:cNvSpPr>
          <p:nvPr>
            <p:ph type="sldNum" sz="quarter" idx="12"/>
          </p:nvPr>
        </p:nvSpPr>
        <p:spPr/>
        <p:txBody>
          <a:bodyPr/>
          <a:lstStyle>
            <a:lvl1pPr>
              <a:defRPr/>
            </a:lvl1pPr>
          </a:lstStyle>
          <a:p>
            <a:fld id="{AEB1BF38-F693-4640-BD2A-FFA152A2A6DE}" type="slidenum">
              <a:rPr lang="en-US" altLang="en-US"/>
              <a:pPr/>
              <a:t>‹#›</a:t>
            </a:fld>
            <a:endParaRPr lang="en-US" altLang="en-US"/>
          </a:p>
        </p:txBody>
      </p:sp>
    </p:spTree>
    <p:extLst>
      <p:ext uri="{BB962C8B-B14F-4D97-AF65-F5344CB8AC3E}">
        <p14:creationId xmlns:p14="http://schemas.microsoft.com/office/powerpoint/2010/main" val="3766618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146" name="Group 2">
            <a:extLst>
              <a:ext uri="{FF2B5EF4-FFF2-40B4-BE49-F238E27FC236}">
                <a16:creationId xmlns:a16="http://schemas.microsoft.com/office/drawing/2014/main" id="{88077A3B-73DE-4BC1-A3F4-CA252E49B6EB}"/>
              </a:ext>
            </a:extLst>
          </p:cNvPr>
          <p:cNvGrpSpPr>
            <a:grpSpLocks/>
          </p:cNvGrpSpPr>
          <p:nvPr/>
        </p:nvGrpSpPr>
        <p:grpSpPr bwMode="auto">
          <a:xfrm>
            <a:off x="0" y="0"/>
            <a:ext cx="9144000" cy="6856413"/>
            <a:chOff x="0" y="0"/>
            <a:chExt cx="5760" cy="4319"/>
          </a:xfrm>
        </p:grpSpPr>
        <p:sp>
          <p:nvSpPr>
            <p:cNvPr id="6147" name="Freeform 3">
              <a:extLst>
                <a:ext uri="{FF2B5EF4-FFF2-40B4-BE49-F238E27FC236}">
                  <a16:creationId xmlns:a16="http://schemas.microsoft.com/office/drawing/2014/main" id="{A4563FDB-2659-4E86-97B9-722B19DFF4A3}"/>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8" name="Freeform 4">
              <a:extLst>
                <a:ext uri="{FF2B5EF4-FFF2-40B4-BE49-F238E27FC236}">
                  <a16:creationId xmlns:a16="http://schemas.microsoft.com/office/drawing/2014/main" id="{18262DB2-6383-4709-ADB8-A0D0D713A332}"/>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49" name="Freeform 5">
              <a:extLst>
                <a:ext uri="{FF2B5EF4-FFF2-40B4-BE49-F238E27FC236}">
                  <a16:creationId xmlns:a16="http://schemas.microsoft.com/office/drawing/2014/main" id="{9C4F1E6E-16E8-4225-8F94-DAA2F2A338F7}"/>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0" name="Freeform 6">
              <a:extLst>
                <a:ext uri="{FF2B5EF4-FFF2-40B4-BE49-F238E27FC236}">
                  <a16:creationId xmlns:a16="http://schemas.microsoft.com/office/drawing/2014/main" id="{23C0375B-1671-4C0A-BA78-603450A9EFC5}"/>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1" name="Freeform 7">
              <a:extLst>
                <a:ext uri="{FF2B5EF4-FFF2-40B4-BE49-F238E27FC236}">
                  <a16:creationId xmlns:a16="http://schemas.microsoft.com/office/drawing/2014/main" id="{BB12FE3E-3E1B-4100-95BF-7A9F174391E6}"/>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52" name="Freeform 8">
              <a:extLst>
                <a:ext uri="{FF2B5EF4-FFF2-40B4-BE49-F238E27FC236}">
                  <a16:creationId xmlns:a16="http://schemas.microsoft.com/office/drawing/2014/main" id="{922D07FE-EF57-4B75-8A22-0546C1AAD7FA}"/>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3" name="Freeform 9">
              <a:extLst>
                <a:ext uri="{FF2B5EF4-FFF2-40B4-BE49-F238E27FC236}">
                  <a16:creationId xmlns:a16="http://schemas.microsoft.com/office/drawing/2014/main" id="{48D6DC69-911E-429A-AED1-038BEB5F9137}"/>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4" name="Freeform 10">
              <a:extLst>
                <a:ext uri="{FF2B5EF4-FFF2-40B4-BE49-F238E27FC236}">
                  <a16:creationId xmlns:a16="http://schemas.microsoft.com/office/drawing/2014/main" id="{D645514C-B0F8-416E-8C83-50C554C7485B}"/>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5" name="Freeform 11">
              <a:extLst>
                <a:ext uri="{FF2B5EF4-FFF2-40B4-BE49-F238E27FC236}">
                  <a16:creationId xmlns:a16="http://schemas.microsoft.com/office/drawing/2014/main" id="{74947837-68AA-4554-88D8-7C203543B607}"/>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6" name="Freeform 12">
              <a:extLst>
                <a:ext uri="{FF2B5EF4-FFF2-40B4-BE49-F238E27FC236}">
                  <a16:creationId xmlns:a16="http://schemas.microsoft.com/office/drawing/2014/main" id="{D096AE91-53EC-4D39-A2D9-D29CC309CD75}"/>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7" name="Freeform 13">
              <a:extLst>
                <a:ext uri="{FF2B5EF4-FFF2-40B4-BE49-F238E27FC236}">
                  <a16:creationId xmlns:a16="http://schemas.microsoft.com/office/drawing/2014/main" id="{529166CD-7312-410E-B9D0-7926373A9C95}"/>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8" name="Freeform 14">
              <a:extLst>
                <a:ext uri="{FF2B5EF4-FFF2-40B4-BE49-F238E27FC236}">
                  <a16:creationId xmlns:a16="http://schemas.microsoft.com/office/drawing/2014/main" id="{02C49956-E887-4D60-9D61-0035FEA665C1}"/>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59" name="Freeform 15">
              <a:extLst>
                <a:ext uri="{FF2B5EF4-FFF2-40B4-BE49-F238E27FC236}">
                  <a16:creationId xmlns:a16="http://schemas.microsoft.com/office/drawing/2014/main" id="{BADA3E90-D691-4DC0-8ED5-87771C255F45}"/>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0" name="Freeform 16">
              <a:extLst>
                <a:ext uri="{FF2B5EF4-FFF2-40B4-BE49-F238E27FC236}">
                  <a16:creationId xmlns:a16="http://schemas.microsoft.com/office/drawing/2014/main" id="{E43AA4BA-69BC-4221-B99A-931E0F232916}"/>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1" name="Freeform 17">
              <a:extLst>
                <a:ext uri="{FF2B5EF4-FFF2-40B4-BE49-F238E27FC236}">
                  <a16:creationId xmlns:a16="http://schemas.microsoft.com/office/drawing/2014/main" id="{6C5E1AC0-6C4A-4E29-9EFF-FB23246E935B}"/>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2" name="Freeform 18">
              <a:extLst>
                <a:ext uri="{FF2B5EF4-FFF2-40B4-BE49-F238E27FC236}">
                  <a16:creationId xmlns:a16="http://schemas.microsoft.com/office/drawing/2014/main" id="{A0CBED69-A71A-47FC-AE37-496B72F0E286}"/>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3" name="Freeform 19">
              <a:extLst>
                <a:ext uri="{FF2B5EF4-FFF2-40B4-BE49-F238E27FC236}">
                  <a16:creationId xmlns:a16="http://schemas.microsoft.com/office/drawing/2014/main" id="{B1F07636-02E1-48BE-BA21-CB65DE38EF93}"/>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4" name="Freeform 20">
              <a:extLst>
                <a:ext uri="{FF2B5EF4-FFF2-40B4-BE49-F238E27FC236}">
                  <a16:creationId xmlns:a16="http://schemas.microsoft.com/office/drawing/2014/main" id="{C537CF11-83AE-45B8-B9C7-4A256AE61DDE}"/>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5" name="Freeform 21">
              <a:extLst>
                <a:ext uri="{FF2B5EF4-FFF2-40B4-BE49-F238E27FC236}">
                  <a16:creationId xmlns:a16="http://schemas.microsoft.com/office/drawing/2014/main" id="{CF59FD41-129D-4985-AD69-40A148C29C97}"/>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6" name="Freeform 22">
              <a:extLst>
                <a:ext uri="{FF2B5EF4-FFF2-40B4-BE49-F238E27FC236}">
                  <a16:creationId xmlns:a16="http://schemas.microsoft.com/office/drawing/2014/main" id="{D6946B6F-CD6E-4B65-A858-84FA0BEE6487}"/>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7" name="Freeform 23">
              <a:extLst>
                <a:ext uri="{FF2B5EF4-FFF2-40B4-BE49-F238E27FC236}">
                  <a16:creationId xmlns:a16="http://schemas.microsoft.com/office/drawing/2014/main" id="{99E469E1-FA02-468A-A5F7-C4013107758E}"/>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68" name="Freeform 24">
              <a:extLst>
                <a:ext uri="{FF2B5EF4-FFF2-40B4-BE49-F238E27FC236}">
                  <a16:creationId xmlns:a16="http://schemas.microsoft.com/office/drawing/2014/main" id="{1E5F1DBD-D57A-405A-A253-17CFB25D2942}"/>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69" name="Freeform 25">
              <a:extLst>
                <a:ext uri="{FF2B5EF4-FFF2-40B4-BE49-F238E27FC236}">
                  <a16:creationId xmlns:a16="http://schemas.microsoft.com/office/drawing/2014/main" id="{A247DF5E-ED18-49CB-BB6B-44CDC5779F3F}"/>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0" name="Freeform 26">
              <a:extLst>
                <a:ext uri="{FF2B5EF4-FFF2-40B4-BE49-F238E27FC236}">
                  <a16:creationId xmlns:a16="http://schemas.microsoft.com/office/drawing/2014/main" id="{88206662-825A-43F6-9BE0-0DD442D3EF8F}"/>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1" name="Freeform 27">
              <a:extLst>
                <a:ext uri="{FF2B5EF4-FFF2-40B4-BE49-F238E27FC236}">
                  <a16:creationId xmlns:a16="http://schemas.microsoft.com/office/drawing/2014/main" id="{1B152BAE-6B54-428A-B064-02F0A28DC0DD}"/>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2" name="Freeform 28">
              <a:extLst>
                <a:ext uri="{FF2B5EF4-FFF2-40B4-BE49-F238E27FC236}">
                  <a16:creationId xmlns:a16="http://schemas.microsoft.com/office/drawing/2014/main" id="{671A240E-4014-4E0B-BB69-791F359E5DD9}"/>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3" name="Freeform 29">
              <a:extLst>
                <a:ext uri="{FF2B5EF4-FFF2-40B4-BE49-F238E27FC236}">
                  <a16:creationId xmlns:a16="http://schemas.microsoft.com/office/drawing/2014/main" id="{87EA08DE-BD35-4572-B98E-C6D8BCD368EA}"/>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4" name="Freeform 30">
              <a:extLst>
                <a:ext uri="{FF2B5EF4-FFF2-40B4-BE49-F238E27FC236}">
                  <a16:creationId xmlns:a16="http://schemas.microsoft.com/office/drawing/2014/main" id="{0A6F7B01-CA4C-48F7-A7C5-15BE1F56EF21}"/>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5" name="Freeform 31">
              <a:extLst>
                <a:ext uri="{FF2B5EF4-FFF2-40B4-BE49-F238E27FC236}">
                  <a16:creationId xmlns:a16="http://schemas.microsoft.com/office/drawing/2014/main" id="{E3468312-A5B0-4C71-8599-A70CDA965392}"/>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6" name="Freeform 32">
              <a:extLst>
                <a:ext uri="{FF2B5EF4-FFF2-40B4-BE49-F238E27FC236}">
                  <a16:creationId xmlns:a16="http://schemas.microsoft.com/office/drawing/2014/main" id="{55E49CB0-881D-4C51-A1D8-8574ECC7810D}"/>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7" name="Freeform 33">
              <a:extLst>
                <a:ext uri="{FF2B5EF4-FFF2-40B4-BE49-F238E27FC236}">
                  <a16:creationId xmlns:a16="http://schemas.microsoft.com/office/drawing/2014/main" id="{2A933B22-343C-43CA-836E-207D2DAEC4FC}"/>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8" name="Freeform 34">
              <a:extLst>
                <a:ext uri="{FF2B5EF4-FFF2-40B4-BE49-F238E27FC236}">
                  <a16:creationId xmlns:a16="http://schemas.microsoft.com/office/drawing/2014/main" id="{2B0D3FFC-456C-4018-A1D0-9326648EA076}"/>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79" name="Freeform 35">
              <a:extLst>
                <a:ext uri="{FF2B5EF4-FFF2-40B4-BE49-F238E27FC236}">
                  <a16:creationId xmlns:a16="http://schemas.microsoft.com/office/drawing/2014/main" id="{E5B5A2EE-D974-4149-963D-88488748955B}"/>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0" name="Freeform 36">
              <a:extLst>
                <a:ext uri="{FF2B5EF4-FFF2-40B4-BE49-F238E27FC236}">
                  <a16:creationId xmlns:a16="http://schemas.microsoft.com/office/drawing/2014/main" id="{EC29101F-14B6-478D-BC2F-3DBED5093A66}"/>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1" name="Freeform 37">
              <a:extLst>
                <a:ext uri="{FF2B5EF4-FFF2-40B4-BE49-F238E27FC236}">
                  <a16:creationId xmlns:a16="http://schemas.microsoft.com/office/drawing/2014/main" id="{ED99B62F-17AA-42E6-8028-62BFBC04FF6E}"/>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2" name="Freeform 38">
              <a:extLst>
                <a:ext uri="{FF2B5EF4-FFF2-40B4-BE49-F238E27FC236}">
                  <a16:creationId xmlns:a16="http://schemas.microsoft.com/office/drawing/2014/main" id="{F44B04C3-B97F-4B46-A9BB-993E9607106E}"/>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183" name="Group 39">
              <a:extLst>
                <a:ext uri="{FF2B5EF4-FFF2-40B4-BE49-F238E27FC236}">
                  <a16:creationId xmlns:a16="http://schemas.microsoft.com/office/drawing/2014/main" id="{8E097972-3C33-48E6-B243-FF7B2E0DE25C}"/>
                </a:ext>
              </a:extLst>
            </p:cNvPr>
            <p:cNvGrpSpPr>
              <a:grpSpLocks/>
            </p:cNvGrpSpPr>
            <p:nvPr userDrawn="1"/>
          </p:nvGrpSpPr>
          <p:grpSpPr bwMode="auto">
            <a:xfrm>
              <a:off x="0" y="1632"/>
              <a:ext cx="5758" cy="1858"/>
              <a:chOff x="0" y="1632"/>
              <a:chExt cx="5758" cy="1858"/>
            </a:xfrm>
          </p:grpSpPr>
          <p:sp>
            <p:nvSpPr>
              <p:cNvPr id="6184" name="Freeform 40">
                <a:extLst>
                  <a:ext uri="{FF2B5EF4-FFF2-40B4-BE49-F238E27FC236}">
                    <a16:creationId xmlns:a16="http://schemas.microsoft.com/office/drawing/2014/main" id="{77BEF142-B971-4773-9E01-F6DF8164306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85" name="Freeform 41">
                <a:extLst>
                  <a:ext uri="{FF2B5EF4-FFF2-40B4-BE49-F238E27FC236}">
                    <a16:creationId xmlns:a16="http://schemas.microsoft.com/office/drawing/2014/main" id="{E74F9626-D3AB-4266-8320-9E8EA4068847}"/>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6186" name="Rectangle 42">
            <a:extLst>
              <a:ext uri="{FF2B5EF4-FFF2-40B4-BE49-F238E27FC236}">
                <a16:creationId xmlns:a16="http://schemas.microsoft.com/office/drawing/2014/main" id="{89FDEE9A-8F65-48EB-B0F8-E8106D32599C}"/>
              </a:ext>
            </a:extLst>
          </p:cNvPr>
          <p:cNvSpPr>
            <a:spLocks noGrp="1" noChangeArrowheads="1"/>
          </p:cNvSpPr>
          <p:nvPr>
            <p:ph type="ctrTitle" sz="quarter"/>
          </p:nvPr>
        </p:nvSpPr>
        <p:spPr>
          <a:xfrm>
            <a:off x="457200" y="1600200"/>
            <a:ext cx="8229600" cy="1828800"/>
          </a:xfrm>
        </p:spPr>
        <p:txBody>
          <a:bodyPr/>
          <a:lstStyle>
            <a:lvl1pPr>
              <a:defRPr sz="4800"/>
            </a:lvl1pPr>
          </a:lstStyle>
          <a:p>
            <a:pPr lvl="0"/>
            <a:r>
              <a:rPr lang="en-US" altLang="en-US" noProof="0"/>
              <a:t>Click to edit Master title style</a:t>
            </a:r>
          </a:p>
        </p:txBody>
      </p:sp>
      <p:sp>
        <p:nvSpPr>
          <p:cNvPr id="6187" name="Rectangle 43">
            <a:extLst>
              <a:ext uri="{FF2B5EF4-FFF2-40B4-BE49-F238E27FC236}">
                <a16:creationId xmlns:a16="http://schemas.microsoft.com/office/drawing/2014/main" id="{DA60424D-6386-437F-B3C3-FA75C4330F36}"/>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6188" name="Rectangle 44">
            <a:extLst>
              <a:ext uri="{FF2B5EF4-FFF2-40B4-BE49-F238E27FC236}">
                <a16:creationId xmlns:a16="http://schemas.microsoft.com/office/drawing/2014/main" id="{FAD30418-0A86-44FD-BB61-11879A72304F}"/>
              </a:ext>
            </a:extLst>
          </p:cNvPr>
          <p:cNvSpPr>
            <a:spLocks noGrp="1" noChangeArrowheads="1"/>
          </p:cNvSpPr>
          <p:nvPr>
            <p:ph type="dt" sz="quarter" idx="2"/>
          </p:nvPr>
        </p:nvSpPr>
        <p:spPr/>
        <p:txBody>
          <a:bodyPr/>
          <a:lstStyle>
            <a:lvl1pPr>
              <a:defRPr/>
            </a:lvl1pPr>
          </a:lstStyle>
          <a:p>
            <a:endParaRPr lang="en-US" altLang="en-US"/>
          </a:p>
        </p:txBody>
      </p:sp>
      <p:sp>
        <p:nvSpPr>
          <p:cNvPr id="6189" name="Rectangle 45">
            <a:extLst>
              <a:ext uri="{FF2B5EF4-FFF2-40B4-BE49-F238E27FC236}">
                <a16:creationId xmlns:a16="http://schemas.microsoft.com/office/drawing/2014/main" id="{14DCDF68-7194-4196-B7FB-E4A6F02F30AF}"/>
              </a:ext>
            </a:extLst>
          </p:cNvPr>
          <p:cNvSpPr>
            <a:spLocks noGrp="1" noChangeArrowheads="1"/>
          </p:cNvSpPr>
          <p:nvPr>
            <p:ph type="ftr" sz="quarter" idx="3"/>
          </p:nvPr>
        </p:nvSpPr>
        <p:spPr/>
        <p:txBody>
          <a:bodyPr/>
          <a:lstStyle>
            <a:lvl1pPr>
              <a:defRPr/>
            </a:lvl1pPr>
          </a:lstStyle>
          <a:p>
            <a:endParaRPr lang="en-US" altLang="en-US"/>
          </a:p>
        </p:txBody>
      </p:sp>
      <p:sp>
        <p:nvSpPr>
          <p:cNvPr id="6190" name="Rectangle 46">
            <a:extLst>
              <a:ext uri="{FF2B5EF4-FFF2-40B4-BE49-F238E27FC236}">
                <a16:creationId xmlns:a16="http://schemas.microsoft.com/office/drawing/2014/main" id="{7D83D34E-3FD0-49A2-BB32-569967114C13}"/>
              </a:ext>
            </a:extLst>
          </p:cNvPr>
          <p:cNvSpPr>
            <a:spLocks noGrp="1" noChangeArrowheads="1"/>
          </p:cNvSpPr>
          <p:nvPr>
            <p:ph type="sldNum" sz="quarter" idx="4"/>
          </p:nvPr>
        </p:nvSpPr>
        <p:spPr/>
        <p:txBody>
          <a:bodyPr/>
          <a:lstStyle>
            <a:lvl1pPr>
              <a:defRPr/>
            </a:lvl1pPr>
          </a:lstStyle>
          <a:p>
            <a:fld id="{42995AAF-1CAA-406F-A9C2-1BCA03953597}" type="slidenum">
              <a:rPr lang="en-US" altLang="en-US"/>
              <a:pPr/>
              <a:t>‹#›</a:t>
            </a:fld>
            <a:endParaRPr lang="en-US" altLang="en-US"/>
          </a:p>
        </p:txBody>
      </p:sp>
    </p:spTree>
    <p:extLst>
      <p:ext uri="{BB962C8B-B14F-4D97-AF65-F5344CB8AC3E}">
        <p14:creationId xmlns:p14="http://schemas.microsoft.com/office/powerpoint/2010/main" val="351540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B26D2-A06A-44F4-B3A2-22B5515D9F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1073CC-5E4B-4D0F-AC09-2094A9AEC6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2AA2D-5B1E-4763-B6D4-55229B22401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D5698E3-5558-42D9-B6F3-2F4A8616756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358D7FD-0E67-445A-B5E6-8BF4A4B72412}"/>
              </a:ext>
            </a:extLst>
          </p:cNvPr>
          <p:cNvSpPr>
            <a:spLocks noGrp="1"/>
          </p:cNvSpPr>
          <p:nvPr>
            <p:ph type="sldNum" sz="quarter" idx="12"/>
          </p:nvPr>
        </p:nvSpPr>
        <p:spPr/>
        <p:txBody>
          <a:bodyPr/>
          <a:lstStyle>
            <a:lvl1pPr>
              <a:defRPr/>
            </a:lvl1pPr>
          </a:lstStyle>
          <a:p>
            <a:fld id="{9076AF6B-9D0E-4126-B5D0-FEAD1485582B}" type="slidenum">
              <a:rPr lang="en-US" altLang="en-US"/>
              <a:pPr/>
              <a:t>‹#›</a:t>
            </a:fld>
            <a:endParaRPr lang="en-US" altLang="en-US"/>
          </a:p>
        </p:txBody>
      </p:sp>
    </p:spTree>
    <p:extLst>
      <p:ext uri="{BB962C8B-B14F-4D97-AF65-F5344CB8AC3E}">
        <p14:creationId xmlns:p14="http://schemas.microsoft.com/office/powerpoint/2010/main" val="1493458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56469-16DC-4392-8472-388A0E108D7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6CBB8E-A1A9-4CA1-BA1D-F53009BE9A6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9ABFC1E-989C-40FD-A3D4-5DBDA4F440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BDCE6FE-F1BA-4EEE-ABAB-F9266DC832E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9C7E871-0F84-431D-9C6A-8EBDE7201E25}"/>
              </a:ext>
            </a:extLst>
          </p:cNvPr>
          <p:cNvSpPr>
            <a:spLocks noGrp="1"/>
          </p:cNvSpPr>
          <p:nvPr>
            <p:ph type="sldNum" sz="quarter" idx="12"/>
          </p:nvPr>
        </p:nvSpPr>
        <p:spPr/>
        <p:txBody>
          <a:bodyPr/>
          <a:lstStyle>
            <a:lvl1pPr>
              <a:defRPr/>
            </a:lvl1pPr>
          </a:lstStyle>
          <a:p>
            <a:fld id="{472D6B1B-263F-4714-B2FB-A549B990A307}" type="slidenum">
              <a:rPr lang="en-US" altLang="en-US"/>
              <a:pPr/>
              <a:t>‹#›</a:t>
            </a:fld>
            <a:endParaRPr lang="en-US" altLang="en-US"/>
          </a:p>
        </p:txBody>
      </p:sp>
    </p:spTree>
    <p:extLst>
      <p:ext uri="{BB962C8B-B14F-4D97-AF65-F5344CB8AC3E}">
        <p14:creationId xmlns:p14="http://schemas.microsoft.com/office/powerpoint/2010/main" val="3312952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E50AB-5FAD-4E10-B199-EC242FAFE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D4A8BC-CF07-461C-A78C-E0F2A864E7DC}"/>
              </a:ext>
            </a:extLst>
          </p:cNvPr>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BD28F9-1175-4F0C-9BE4-FE5ADAAA37B7}"/>
              </a:ext>
            </a:extLst>
          </p:cNvPr>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AB751A-54A8-4975-8CFD-DF890F3F3DC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15417E-DA8A-4CCE-B73A-D65E2EC1189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889AA17-0CFE-4A8A-91F4-6C13925AB4CF}"/>
              </a:ext>
            </a:extLst>
          </p:cNvPr>
          <p:cNvSpPr>
            <a:spLocks noGrp="1"/>
          </p:cNvSpPr>
          <p:nvPr>
            <p:ph type="sldNum" sz="quarter" idx="12"/>
          </p:nvPr>
        </p:nvSpPr>
        <p:spPr/>
        <p:txBody>
          <a:bodyPr/>
          <a:lstStyle>
            <a:lvl1pPr>
              <a:defRPr/>
            </a:lvl1pPr>
          </a:lstStyle>
          <a:p>
            <a:fld id="{DF24AB7C-6399-41A2-9402-E370D1553D29}" type="slidenum">
              <a:rPr lang="en-US" altLang="en-US"/>
              <a:pPr/>
              <a:t>‹#›</a:t>
            </a:fld>
            <a:endParaRPr lang="en-US" altLang="en-US"/>
          </a:p>
        </p:txBody>
      </p:sp>
    </p:spTree>
    <p:extLst>
      <p:ext uri="{BB962C8B-B14F-4D97-AF65-F5344CB8AC3E}">
        <p14:creationId xmlns:p14="http://schemas.microsoft.com/office/powerpoint/2010/main" val="3463128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07A1-D750-482E-9E3D-DF48876804D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616509-28ED-41A1-A0BD-2EDEAA7FC77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58BB59-1398-48DC-9627-42BD416228E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842CD1-0C4B-4DEA-ABEE-70E21927543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CEDF2E-393C-4574-B6AA-D3B5425A348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850839-9811-482F-B66E-A0E0458633E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0B6A7F1-01BE-4BCD-AD2B-E610ECA5B94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4CDB5ED-233C-428B-B0EA-2D4C1CCA8894}"/>
              </a:ext>
            </a:extLst>
          </p:cNvPr>
          <p:cNvSpPr>
            <a:spLocks noGrp="1"/>
          </p:cNvSpPr>
          <p:nvPr>
            <p:ph type="sldNum" sz="quarter" idx="12"/>
          </p:nvPr>
        </p:nvSpPr>
        <p:spPr/>
        <p:txBody>
          <a:bodyPr/>
          <a:lstStyle>
            <a:lvl1pPr>
              <a:defRPr/>
            </a:lvl1pPr>
          </a:lstStyle>
          <a:p>
            <a:fld id="{081133DD-1B06-40D3-98C4-6B1A83872B0F}" type="slidenum">
              <a:rPr lang="en-US" altLang="en-US"/>
              <a:pPr/>
              <a:t>‹#›</a:t>
            </a:fld>
            <a:endParaRPr lang="en-US" altLang="en-US"/>
          </a:p>
        </p:txBody>
      </p:sp>
    </p:spTree>
    <p:extLst>
      <p:ext uri="{BB962C8B-B14F-4D97-AF65-F5344CB8AC3E}">
        <p14:creationId xmlns:p14="http://schemas.microsoft.com/office/powerpoint/2010/main" val="3519874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E59FE-1910-49D9-AE5F-F1C37A2A42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9E5D8A-EC91-476C-81DA-43109E8F478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6577159-09E7-4E61-93FD-9D8C67BAE1B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3B91989F-6DA1-40D8-8153-78FC3B18E559}"/>
              </a:ext>
            </a:extLst>
          </p:cNvPr>
          <p:cNvSpPr>
            <a:spLocks noGrp="1"/>
          </p:cNvSpPr>
          <p:nvPr>
            <p:ph type="sldNum" sz="quarter" idx="12"/>
          </p:nvPr>
        </p:nvSpPr>
        <p:spPr/>
        <p:txBody>
          <a:bodyPr/>
          <a:lstStyle>
            <a:lvl1pPr>
              <a:defRPr/>
            </a:lvl1pPr>
          </a:lstStyle>
          <a:p>
            <a:fld id="{F9EE5E82-83E0-4B20-9899-A2A2252E5198}" type="slidenum">
              <a:rPr lang="en-US" altLang="en-US"/>
              <a:pPr/>
              <a:t>‹#›</a:t>
            </a:fld>
            <a:endParaRPr lang="en-US" altLang="en-US"/>
          </a:p>
        </p:txBody>
      </p:sp>
    </p:spTree>
    <p:extLst>
      <p:ext uri="{BB962C8B-B14F-4D97-AF65-F5344CB8AC3E}">
        <p14:creationId xmlns:p14="http://schemas.microsoft.com/office/powerpoint/2010/main" val="1746171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99B9E5-47B4-4A95-A11E-31E8860E032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1AE898A3-1F01-4C48-BEB8-36EC782017D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B575500-312D-4655-A78E-726E5F844183}"/>
              </a:ext>
            </a:extLst>
          </p:cNvPr>
          <p:cNvSpPr>
            <a:spLocks noGrp="1"/>
          </p:cNvSpPr>
          <p:nvPr>
            <p:ph type="sldNum" sz="quarter" idx="12"/>
          </p:nvPr>
        </p:nvSpPr>
        <p:spPr/>
        <p:txBody>
          <a:bodyPr/>
          <a:lstStyle>
            <a:lvl1pPr>
              <a:defRPr/>
            </a:lvl1pPr>
          </a:lstStyle>
          <a:p>
            <a:fld id="{3C22CCE9-4D58-47F7-A8E0-902FE4CCE431}" type="slidenum">
              <a:rPr lang="en-US" altLang="en-US"/>
              <a:pPr/>
              <a:t>‹#›</a:t>
            </a:fld>
            <a:endParaRPr lang="en-US" altLang="en-US"/>
          </a:p>
        </p:txBody>
      </p:sp>
    </p:spTree>
    <p:extLst>
      <p:ext uri="{BB962C8B-B14F-4D97-AF65-F5344CB8AC3E}">
        <p14:creationId xmlns:p14="http://schemas.microsoft.com/office/powerpoint/2010/main" val="3041122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3554C-4327-4EE8-B290-79F19292E79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C133F8-245F-4878-9962-9D1ED7A7E5E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651CA68-1580-4E27-81A1-5A1B7BBB998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5F58AD9-2019-4511-91BE-8BCF0A4B58C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31D62F1-279F-4729-B21B-4DD3BC6AC3CE}"/>
              </a:ext>
            </a:extLst>
          </p:cNvPr>
          <p:cNvSpPr>
            <a:spLocks noGrp="1"/>
          </p:cNvSpPr>
          <p:nvPr>
            <p:ph type="sldNum" sz="quarter" idx="12"/>
          </p:nvPr>
        </p:nvSpPr>
        <p:spPr/>
        <p:txBody>
          <a:bodyPr/>
          <a:lstStyle>
            <a:lvl1pPr>
              <a:defRPr/>
            </a:lvl1pPr>
          </a:lstStyle>
          <a:p>
            <a:fld id="{8AD752D3-1119-49BD-A3E2-2143D5EE8C41}" type="slidenum">
              <a:rPr lang="en-US" altLang="en-US"/>
              <a:pPr/>
              <a:t>‹#›</a:t>
            </a:fld>
            <a:endParaRPr lang="en-US" altLang="en-US"/>
          </a:p>
        </p:txBody>
      </p:sp>
    </p:spTree>
    <p:extLst>
      <p:ext uri="{BB962C8B-B14F-4D97-AF65-F5344CB8AC3E}">
        <p14:creationId xmlns:p14="http://schemas.microsoft.com/office/powerpoint/2010/main" val="31489030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EB26D-8BB8-4FA0-8309-1CA85E56D92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EB0CA1-7069-4CBB-A19A-5A66E765C76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5B22EB-61C7-40C0-93E9-84F054B51C4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6B445B-93C8-4043-BAD5-2C4A18E432E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120DB00-0485-4EB2-9068-E12D42A0E51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CDA3AE8-CD4A-4890-AEE1-5C9EB4D0B34D}"/>
              </a:ext>
            </a:extLst>
          </p:cNvPr>
          <p:cNvSpPr>
            <a:spLocks noGrp="1"/>
          </p:cNvSpPr>
          <p:nvPr>
            <p:ph type="sldNum" sz="quarter" idx="12"/>
          </p:nvPr>
        </p:nvSpPr>
        <p:spPr/>
        <p:txBody>
          <a:bodyPr/>
          <a:lstStyle>
            <a:lvl1pPr>
              <a:defRPr/>
            </a:lvl1pPr>
          </a:lstStyle>
          <a:p>
            <a:fld id="{F9045DBC-026E-4282-85FF-C5217D36B966}" type="slidenum">
              <a:rPr lang="en-US" altLang="en-US"/>
              <a:pPr/>
              <a:t>‹#›</a:t>
            </a:fld>
            <a:endParaRPr lang="en-US" altLang="en-US"/>
          </a:p>
        </p:txBody>
      </p:sp>
    </p:spTree>
    <p:extLst>
      <p:ext uri="{BB962C8B-B14F-4D97-AF65-F5344CB8AC3E}">
        <p14:creationId xmlns:p14="http://schemas.microsoft.com/office/powerpoint/2010/main" val="27509580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76753-9B94-49C3-9CF3-C2CA36B2F11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F90863-BD6E-4F63-A094-F61796B366C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FB2A1A-32F1-45C2-9171-B5562372E7D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19070-0D62-42D5-B171-6B7E817827A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63F59D2-9BB9-4333-903A-EAF1CAC32BC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2702B05-8B3F-472E-8F5F-53148F9EB441}"/>
              </a:ext>
            </a:extLst>
          </p:cNvPr>
          <p:cNvSpPr>
            <a:spLocks noGrp="1"/>
          </p:cNvSpPr>
          <p:nvPr>
            <p:ph type="sldNum" sz="quarter" idx="12"/>
          </p:nvPr>
        </p:nvSpPr>
        <p:spPr/>
        <p:txBody>
          <a:bodyPr/>
          <a:lstStyle>
            <a:lvl1pPr>
              <a:defRPr/>
            </a:lvl1pPr>
          </a:lstStyle>
          <a:p>
            <a:fld id="{53006D9E-154E-4680-A30F-8FB6E20776A4}" type="slidenum">
              <a:rPr lang="en-US" altLang="en-US"/>
              <a:pPr/>
              <a:t>‹#›</a:t>
            </a:fld>
            <a:endParaRPr lang="en-US" altLang="en-US"/>
          </a:p>
        </p:txBody>
      </p:sp>
    </p:spTree>
    <p:extLst>
      <p:ext uri="{BB962C8B-B14F-4D97-AF65-F5344CB8AC3E}">
        <p14:creationId xmlns:p14="http://schemas.microsoft.com/office/powerpoint/2010/main" val="1465209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A775A-1786-4621-848E-7997C04B80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988368-E50E-4368-A8DB-21A3AEC6AC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89DBE-E79F-4AD4-B72C-58DB8D9F0AD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477346D-C3F7-44FA-8CC4-6671BEEABCA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0299F52-2AFE-4834-8339-0DDE61726905}"/>
              </a:ext>
            </a:extLst>
          </p:cNvPr>
          <p:cNvSpPr>
            <a:spLocks noGrp="1"/>
          </p:cNvSpPr>
          <p:nvPr>
            <p:ph type="sldNum" sz="quarter" idx="12"/>
          </p:nvPr>
        </p:nvSpPr>
        <p:spPr/>
        <p:txBody>
          <a:bodyPr/>
          <a:lstStyle>
            <a:lvl1pPr>
              <a:defRPr/>
            </a:lvl1pPr>
          </a:lstStyle>
          <a:p>
            <a:fld id="{BA0CE4A8-9441-4083-9D04-0A3B7C9CCE9E}" type="slidenum">
              <a:rPr lang="en-US" altLang="en-US"/>
              <a:pPr/>
              <a:t>‹#›</a:t>
            </a:fld>
            <a:endParaRPr lang="en-US" altLang="en-US"/>
          </a:p>
        </p:txBody>
      </p:sp>
    </p:spTree>
    <p:extLst>
      <p:ext uri="{BB962C8B-B14F-4D97-AF65-F5344CB8AC3E}">
        <p14:creationId xmlns:p14="http://schemas.microsoft.com/office/powerpoint/2010/main" val="2942616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619A88-65D1-44F8-96B7-CBC0F0F340FF}"/>
              </a:ext>
            </a:extLst>
          </p:cNvPr>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491D7D-FF7F-4788-8F15-AEC95A8761BD}"/>
              </a:ext>
            </a:extLst>
          </p:cNvPr>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F6CB5-4BA2-4123-8113-5B3FC2519FF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12D57F-0830-47DD-AD74-737D58828BD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A32B353-62A0-483B-846D-35F33E3E722B}"/>
              </a:ext>
            </a:extLst>
          </p:cNvPr>
          <p:cNvSpPr>
            <a:spLocks noGrp="1"/>
          </p:cNvSpPr>
          <p:nvPr>
            <p:ph type="sldNum" sz="quarter" idx="12"/>
          </p:nvPr>
        </p:nvSpPr>
        <p:spPr/>
        <p:txBody>
          <a:bodyPr/>
          <a:lstStyle>
            <a:lvl1pPr>
              <a:defRPr/>
            </a:lvl1pPr>
          </a:lstStyle>
          <a:p>
            <a:fld id="{48DB184B-D4A6-4353-8070-8489B33E9786}" type="slidenum">
              <a:rPr lang="en-US" altLang="en-US"/>
              <a:pPr/>
              <a:t>‹#›</a:t>
            </a:fld>
            <a:endParaRPr lang="en-US" altLang="en-US"/>
          </a:p>
        </p:txBody>
      </p:sp>
    </p:spTree>
    <p:extLst>
      <p:ext uri="{BB962C8B-B14F-4D97-AF65-F5344CB8AC3E}">
        <p14:creationId xmlns:p14="http://schemas.microsoft.com/office/powerpoint/2010/main" val="680753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8E503-6EA9-4169-A4D8-57A7F3CDDB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A43AE5-55A9-4CA0-A42B-D860C1479639}"/>
              </a:ext>
            </a:extLst>
          </p:cNvPr>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9E8B99-FC6D-4145-A3B4-C6909D6552B2}"/>
              </a:ext>
            </a:extLst>
          </p:cNvPr>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52FB2E-8DBB-4433-9457-7363A12DC07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AE6D90F-9E0D-4B9F-83DF-A13F6560D2F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72BA695-B58E-4D72-B128-B296597F7F96}"/>
              </a:ext>
            </a:extLst>
          </p:cNvPr>
          <p:cNvSpPr>
            <a:spLocks noGrp="1"/>
          </p:cNvSpPr>
          <p:nvPr>
            <p:ph type="sldNum" sz="quarter" idx="12"/>
          </p:nvPr>
        </p:nvSpPr>
        <p:spPr/>
        <p:txBody>
          <a:bodyPr/>
          <a:lstStyle>
            <a:lvl1pPr>
              <a:defRPr/>
            </a:lvl1pPr>
          </a:lstStyle>
          <a:p>
            <a:fld id="{B59857D2-D23D-4DD0-8C3C-F608A16EBEFC}" type="slidenum">
              <a:rPr lang="en-US" altLang="en-US"/>
              <a:pPr/>
              <a:t>‹#›</a:t>
            </a:fld>
            <a:endParaRPr lang="en-US" altLang="en-US"/>
          </a:p>
        </p:txBody>
      </p:sp>
    </p:spTree>
    <p:extLst>
      <p:ext uri="{BB962C8B-B14F-4D97-AF65-F5344CB8AC3E}">
        <p14:creationId xmlns:p14="http://schemas.microsoft.com/office/powerpoint/2010/main" val="3356111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0ACF-AE98-4E27-AF98-0EC1DAFBBE9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F2B987-5237-4AC6-A51B-FE76A12196B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47652A-8B69-4B3D-9A29-2FA58005060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44E39A-A692-4FE6-B1C4-B8CA2952B30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3BE833-46AD-4754-AC7C-773760DE03E0}"/>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0BE2D3-5955-4C83-9111-85B5E07E541C}"/>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FAF6120-7A41-4D91-9B19-96F1AED29DD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30E489A-2AA5-4AC1-9A45-7B2A47E4110A}"/>
              </a:ext>
            </a:extLst>
          </p:cNvPr>
          <p:cNvSpPr>
            <a:spLocks noGrp="1"/>
          </p:cNvSpPr>
          <p:nvPr>
            <p:ph type="sldNum" sz="quarter" idx="12"/>
          </p:nvPr>
        </p:nvSpPr>
        <p:spPr/>
        <p:txBody>
          <a:bodyPr/>
          <a:lstStyle>
            <a:lvl1pPr>
              <a:defRPr/>
            </a:lvl1pPr>
          </a:lstStyle>
          <a:p>
            <a:fld id="{1EE5DAB3-F29B-4FCE-8C7A-44853461BFBD}" type="slidenum">
              <a:rPr lang="en-US" altLang="en-US"/>
              <a:pPr/>
              <a:t>‹#›</a:t>
            </a:fld>
            <a:endParaRPr lang="en-US" altLang="en-US"/>
          </a:p>
        </p:txBody>
      </p:sp>
    </p:spTree>
    <p:extLst>
      <p:ext uri="{BB962C8B-B14F-4D97-AF65-F5344CB8AC3E}">
        <p14:creationId xmlns:p14="http://schemas.microsoft.com/office/powerpoint/2010/main" val="2258802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3FE0-367A-4D52-8939-3299E094E4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43C3A3-9F42-4128-AADD-65CFC12B79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573ACAC-65B2-4CB8-B882-55860B2D1740}"/>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A9AB5FA-F26C-4750-897D-2D028385DCBF}"/>
              </a:ext>
            </a:extLst>
          </p:cNvPr>
          <p:cNvSpPr>
            <a:spLocks noGrp="1"/>
          </p:cNvSpPr>
          <p:nvPr>
            <p:ph type="sldNum" sz="quarter" idx="12"/>
          </p:nvPr>
        </p:nvSpPr>
        <p:spPr/>
        <p:txBody>
          <a:bodyPr/>
          <a:lstStyle>
            <a:lvl1pPr>
              <a:defRPr/>
            </a:lvl1pPr>
          </a:lstStyle>
          <a:p>
            <a:fld id="{6CB0DC97-7997-45BC-AB37-B4AC8DAF73CD}" type="slidenum">
              <a:rPr lang="en-US" altLang="en-US"/>
              <a:pPr/>
              <a:t>‹#›</a:t>
            </a:fld>
            <a:endParaRPr lang="en-US" altLang="en-US"/>
          </a:p>
        </p:txBody>
      </p:sp>
    </p:spTree>
    <p:extLst>
      <p:ext uri="{BB962C8B-B14F-4D97-AF65-F5344CB8AC3E}">
        <p14:creationId xmlns:p14="http://schemas.microsoft.com/office/powerpoint/2010/main" val="576148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DE5B77-3678-46D0-A476-B186D87C760B}"/>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9C7B2407-7BD1-4C8D-ADC9-4895B26549B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AB5A63F-D0CC-4D8D-882F-DC0231EF3D21}"/>
              </a:ext>
            </a:extLst>
          </p:cNvPr>
          <p:cNvSpPr>
            <a:spLocks noGrp="1"/>
          </p:cNvSpPr>
          <p:nvPr>
            <p:ph type="sldNum" sz="quarter" idx="12"/>
          </p:nvPr>
        </p:nvSpPr>
        <p:spPr/>
        <p:txBody>
          <a:bodyPr/>
          <a:lstStyle>
            <a:lvl1pPr>
              <a:defRPr/>
            </a:lvl1pPr>
          </a:lstStyle>
          <a:p>
            <a:fld id="{8D4E5E4C-CE6B-4221-BF2E-27BA0DBC763C}" type="slidenum">
              <a:rPr lang="en-US" altLang="en-US"/>
              <a:pPr/>
              <a:t>‹#›</a:t>
            </a:fld>
            <a:endParaRPr lang="en-US" altLang="en-US"/>
          </a:p>
        </p:txBody>
      </p:sp>
    </p:spTree>
    <p:extLst>
      <p:ext uri="{BB962C8B-B14F-4D97-AF65-F5344CB8AC3E}">
        <p14:creationId xmlns:p14="http://schemas.microsoft.com/office/powerpoint/2010/main" val="3273364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230C-65AB-461D-BBC0-B04606D542A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A3046B-87EE-41A7-BE3D-5288EAB3EB3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F1F8C8-1F81-4D68-A828-8BCD2F74522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08C9CE-A803-4B8A-9E2A-9BF2726991F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8EA97D9-176D-4432-90D3-7494095F6D1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91C95DF-AC18-404B-A1B0-40FF7D263B18}"/>
              </a:ext>
            </a:extLst>
          </p:cNvPr>
          <p:cNvSpPr>
            <a:spLocks noGrp="1"/>
          </p:cNvSpPr>
          <p:nvPr>
            <p:ph type="sldNum" sz="quarter" idx="12"/>
          </p:nvPr>
        </p:nvSpPr>
        <p:spPr/>
        <p:txBody>
          <a:bodyPr/>
          <a:lstStyle>
            <a:lvl1pPr>
              <a:defRPr/>
            </a:lvl1pPr>
          </a:lstStyle>
          <a:p>
            <a:fld id="{721807D3-7561-40AD-A1B4-1E14774F6DD6}" type="slidenum">
              <a:rPr lang="en-US" altLang="en-US"/>
              <a:pPr/>
              <a:t>‹#›</a:t>
            </a:fld>
            <a:endParaRPr lang="en-US" altLang="en-US"/>
          </a:p>
        </p:txBody>
      </p:sp>
    </p:spTree>
    <p:extLst>
      <p:ext uri="{BB962C8B-B14F-4D97-AF65-F5344CB8AC3E}">
        <p14:creationId xmlns:p14="http://schemas.microsoft.com/office/powerpoint/2010/main" val="28024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B4D0-C3AE-407F-B209-F9D7CAFBA00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F80CB3-7EF3-48DE-95D2-7DBD21704B2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680E99-50E0-4D43-9216-675B3D50E2D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84D65A-D4C1-4277-AF48-C70629F42B5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15A66DE-2809-4F50-9CD7-345299275DF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D03FB49-6739-41F8-8B78-E0234505F550}"/>
              </a:ext>
            </a:extLst>
          </p:cNvPr>
          <p:cNvSpPr>
            <a:spLocks noGrp="1"/>
          </p:cNvSpPr>
          <p:nvPr>
            <p:ph type="sldNum" sz="quarter" idx="12"/>
          </p:nvPr>
        </p:nvSpPr>
        <p:spPr/>
        <p:txBody>
          <a:bodyPr/>
          <a:lstStyle>
            <a:lvl1pPr>
              <a:defRPr/>
            </a:lvl1pPr>
          </a:lstStyle>
          <a:p>
            <a:fld id="{C381E8F0-C1AA-4BC9-9166-373959BA066F}" type="slidenum">
              <a:rPr lang="en-US" altLang="en-US"/>
              <a:pPr/>
              <a:t>‹#›</a:t>
            </a:fld>
            <a:endParaRPr lang="en-US" altLang="en-US"/>
          </a:p>
        </p:txBody>
      </p:sp>
    </p:spTree>
    <p:extLst>
      <p:ext uri="{BB962C8B-B14F-4D97-AF65-F5344CB8AC3E}">
        <p14:creationId xmlns:p14="http://schemas.microsoft.com/office/powerpoint/2010/main" val="1671672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8674" name="Group 2">
            <a:extLst>
              <a:ext uri="{FF2B5EF4-FFF2-40B4-BE49-F238E27FC236}">
                <a16:creationId xmlns:a16="http://schemas.microsoft.com/office/drawing/2014/main" id="{7B23799F-23F8-4F23-99BC-5B2B417328F5}"/>
              </a:ext>
            </a:extLst>
          </p:cNvPr>
          <p:cNvGrpSpPr>
            <a:grpSpLocks/>
          </p:cNvGrpSpPr>
          <p:nvPr/>
        </p:nvGrpSpPr>
        <p:grpSpPr bwMode="auto">
          <a:xfrm>
            <a:off x="0" y="0"/>
            <a:ext cx="9144000" cy="6856413"/>
            <a:chOff x="0" y="0"/>
            <a:chExt cx="5760" cy="4319"/>
          </a:xfrm>
        </p:grpSpPr>
        <p:sp>
          <p:nvSpPr>
            <p:cNvPr id="28675" name="Freeform 3">
              <a:extLst>
                <a:ext uri="{FF2B5EF4-FFF2-40B4-BE49-F238E27FC236}">
                  <a16:creationId xmlns:a16="http://schemas.microsoft.com/office/drawing/2014/main" id="{B70392BE-7435-47E1-8454-CE387FE833BB}"/>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6" name="Freeform 4">
              <a:extLst>
                <a:ext uri="{FF2B5EF4-FFF2-40B4-BE49-F238E27FC236}">
                  <a16:creationId xmlns:a16="http://schemas.microsoft.com/office/drawing/2014/main" id="{0C759B9E-95D7-4A4A-8059-45207BE11E34}"/>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7" name="Freeform 5">
              <a:extLst>
                <a:ext uri="{FF2B5EF4-FFF2-40B4-BE49-F238E27FC236}">
                  <a16:creationId xmlns:a16="http://schemas.microsoft.com/office/drawing/2014/main" id="{28FF138A-E3D1-4F3C-9EBA-38D9D1F90B14}"/>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8" name="Freeform 6">
              <a:extLst>
                <a:ext uri="{FF2B5EF4-FFF2-40B4-BE49-F238E27FC236}">
                  <a16:creationId xmlns:a16="http://schemas.microsoft.com/office/drawing/2014/main" id="{E062A4E1-71FF-4433-AA54-AB675D591862}"/>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79" name="Freeform 7">
              <a:extLst>
                <a:ext uri="{FF2B5EF4-FFF2-40B4-BE49-F238E27FC236}">
                  <a16:creationId xmlns:a16="http://schemas.microsoft.com/office/drawing/2014/main" id="{265B66B6-CE22-4A90-98CD-78438A01C543}"/>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8680" name="Freeform 8">
              <a:extLst>
                <a:ext uri="{FF2B5EF4-FFF2-40B4-BE49-F238E27FC236}">
                  <a16:creationId xmlns:a16="http://schemas.microsoft.com/office/drawing/2014/main" id="{7E24165C-C0C1-4A7E-8953-7A05958DE6C7}"/>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1" name="Freeform 9">
              <a:extLst>
                <a:ext uri="{FF2B5EF4-FFF2-40B4-BE49-F238E27FC236}">
                  <a16:creationId xmlns:a16="http://schemas.microsoft.com/office/drawing/2014/main" id="{2BCF9C4F-05EB-4C8E-84AC-6FD2974578F4}"/>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2" name="Freeform 10">
              <a:extLst>
                <a:ext uri="{FF2B5EF4-FFF2-40B4-BE49-F238E27FC236}">
                  <a16:creationId xmlns:a16="http://schemas.microsoft.com/office/drawing/2014/main" id="{130D9631-FF0E-4C10-B197-F2B7D6403839}"/>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3" name="Freeform 11">
              <a:extLst>
                <a:ext uri="{FF2B5EF4-FFF2-40B4-BE49-F238E27FC236}">
                  <a16:creationId xmlns:a16="http://schemas.microsoft.com/office/drawing/2014/main" id="{6DDFB72C-F65D-4C3A-B7D3-2FC669390282}"/>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4" name="Freeform 12">
              <a:extLst>
                <a:ext uri="{FF2B5EF4-FFF2-40B4-BE49-F238E27FC236}">
                  <a16:creationId xmlns:a16="http://schemas.microsoft.com/office/drawing/2014/main" id="{3CA9DA8F-FF47-4E85-97E2-BFAECD1380D8}"/>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5" name="Freeform 13">
              <a:extLst>
                <a:ext uri="{FF2B5EF4-FFF2-40B4-BE49-F238E27FC236}">
                  <a16:creationId xmlns:a16="http://schemas.microsoft.com/office/drawing/2014/main" id="{4A73CC19-3A5F-429C-9FF4-705A1296ED98}"/>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6" name="Freeform 14">
              <a:extLst>
                <a:ext uri="{FF2B5EF4-FFF2-40B4-BE49-F238E27FC236}">
                  <a16:creationId xmlns:a16="http://schemas.microsoft.com/office/drawing/2014/main" id="{99D82B13-0C17-43C5-B465-4E29C60AE18F}"/>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7" name="Freeform 15">
              <a:extLst>
                <a:ext uri="{FF2B5EF4-FFF2-40B4-BE49-F238E27FC236}">
                  <a16:creationId xmlns:a16="http://schemas.microsoft.com/office/drawing/2014/main" id="{902024FD-F7EA-498F-B4F8-A993CDA622F9}"/>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8" name="Freeform 16">
              <a:extLst>
                <a:ext uri="{FF2B5EF4-FFF2-40B4-BE49-F238E27FC236}">
                  <a16:creationId xmlns:a16="http://schemas.microsoft.com/office/drawing/2014/main" id="{9DBD0FE8-63A2-4F07-9554-A5B9974E36D2}"/>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89" name="Freeform 17">
              <a:extLst>
                <a:ext uri="{FF2B5EF4-FFF2-40B4-BE49-F238E27FC236}">
                  <a16:creationId xmlns:a16="http://schemas.microsoft.com/office/drawing/2014/main" id="{8FADABB0-A5D8-4C34-B90B-C138A95C6787}"/>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0" name="Freeform 18">
              <a:extLst>
                <a:ext uri="{FF2B5EF4-FFF2-40B4-BE49-F238E27FC236}">
                  <a16:creationId xmlns:a16="http://schemas.microsoft.com/office/drawing/2014/main" id="{0AECD02D-E7F8-4F6E-AA92-A3C0ADCF2789}"/>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1" name="Freeform 19">
              <a:extLst>
                <a:ext uri="{FF2B5EF4-FFF2-40B4-BE49-F238E27FC236}">
                  <a16:creationId xmlns:a16="http://schemas.microsoft.com/office/drawing/2014/main" id="{D7677C9B-8267-432E-92FF-5800F87C8DD1}"/>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2" name="Freeform 20">
              <a:extLst>
                <a:ext uri="{FF2B5EF4-FFF2-40B4-BE49-F238E27FC236}">
                  <a16:creationId xmlns:a16="http://schemas.microsoft.com/office/drawing/2014/main" id="{111086B4-0B2A-4B82-AA84-A8AE4777515D}"/>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3" name="Freeform 21">
              <a:extLst>
                <a:ext uri="{FF2B5EF4-FFF2-40B4-BE49-F238E27FC236}">
                  <a16:creationId xmlns:a16="http://schemas.microsoft.com/office/drawing/2014/main" id="{AF7CA90B-10B4-4112-A01F-4E644BEF5A37}"/>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4" name="Freeform 22">
              <a:extLst>
                <a:ext uri="{FF2B5EF4-FFF2-40B4-BE49-F238E27FC236}">
                  <a16:creationId xmlns:a16="http://schemas.microsoft.com/office/drawing/2014/main" id="{0EBCB3FB-CC02-44B4-B0E7-9B2C1BD53270}"/>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5" name="Freeform 23">
              <a:extLst>
                <a:ext uri="{FF2B5EF4-FFF2-40B4-BE49-F238E27FC236}">
                  <a16:creationId xmlns:a16="http://schemas.microsoft.com/office/drawing/2014/main" id="{7261B364-1CCC-4054-8196-D674C60C50DE}"/>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8696" name="Freeform 24">
              <a:extLst>
                <a:ext uri="{FF2B5EF4-FFF2-40B4-BE49-F238E27FC236}">
                  <a16:creationId xmlns:a16="http://schemas.microsoft.com/office/drawing/2014/main" id="{A04EA8B5-7D94-412A-BAE8-BD09D061568F}"/>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7" name="Freeform 25">
              <a:extLst>
                <a:ext uri="{FF2B5EF4-FFF2-40B4-BE49-F238E27FC236}">
                  <a16:creationId xmlns:a16="http://schemas.microsoft.com/office/drawing/2014/main" id="{63B11869-2CDB-45C7-8731-492C1049830F}"/>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8" name="Freeform 26">
              <a:extLst>
                <a:ext uri="{FF2B5EF4-FFF2-40B4-BE49-F238E27FC236}">
                  <a16:creationId xmlns:a16="http://schemas.microsoft.com/office/drawing/2014/main" id="{AA221A4B-E58B-4BD5-AE22-F00C579E131D}"/>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699" name="Freeform 27">
              <a:extLst>
                <a:ext uri="{FF2B5EF4-FFF2-40B4-BE49-F238E27FC236}">
                  <a16:creationId xmlns:a16="http://schemas.microsoft.com/office/drawing/2014/main" id="{FF2D5806-4AAD-443E-85E9-CA3F22A8CD0C}"/>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0" name="Freeform 28">
              <a:extLst>
                <a:ext uri="{FF2B5EF4-FFF2-40B4-BE49-F238E27FC236}">
                  <a16:creationId xmlns:a16="http://schemas.microsoft.com/office/drawing/2014/main" id="{B1F4F012-7BCB-4AE2-89DC-8493E8981DAD}"/>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1" name="Freeform 29">
              <a:extLst>
                <a:ext uri="{FF2B5EF4-FFF2-40B4-BE49-F238E27FC236}">
                  <a16:creationId xmlns:a16="http://schemas.microsoft.com/office/drawing/2014/main" id="{089362E2-0953-4D9D-9342-80B94427357A}"/>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2" name="Freeform 30">
              <a:extLst>
                <a:ext uri="{FF2B5EF4-FFF2-40B4-BE49-F238E27FC236}">
                  <a16:creationId xmlns:a16="http://schemas.microsoft.com/office/drawing/2014/main" id="{9CD0F158-4414-4014-93EC-C8B94E25F336}"/>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3" name="Freeform 31">
              <a:extLst>
                <a:ext uri="{FF2B5EF4-FFF2-40B4-BE49-F238E27FC236}">
                  <a16:creationId xmlns:a16="http://schemas.microsoft.com/office/drawing/2014/main" id="{71128288-39CC-40A4-8804-A56BDBF8406F}"/>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4" name="Freeform 32">
              <a:extLst>
                <a:ext uri="{FF2B5EF4-FFF2-40B4-BE49-F238E27FC236}">
                  <a16:creationId xmlns:a16="http://schemas.microsoft.com/office/drawing/2014/main" id="{AB445759-B381-4F12-9B2E-46DB47E33935}"/>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5" name="Freeform 33">
              <a:extLst>
                <a:ext uri="{FF2B5EF4-FFF2-40B4-BE49-F238E27FC236}">
                  <a16:creationId xmlns:a16="http://schemas.microsoft.com/office/drawing/2014/main" id="{38342AFC-DAAC-44E5-ADC3-F425FBE14CE1}"/>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6" name="Freeform 34">
              <a:extLst>
                <a:ext uri="{FF2B5EF4-FFF2-40B4-BE49-F238E27FC236}">
                  <a16:creationId xmlns:a16="http://schemas.microsoft.com/office/drawing/2014/main" id="{6BD288C9-7CB9-410C-8FA6-DB6304A557B2}"/>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7" name="Freeform 35">
              <a:extLst>
                <a:ext uri="{FF2B5EF4-FFF2-40B4-BE49-F238E27FC236}">
                  <a16:creationId xmlns:a16="http://schemas.microsoft.com/office/drawing/2014/main" id="{2CE94305-5E84-462F-9A2C-41BC1857D9FA}"/>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8" name="Freeform 36">
              <a:extLst>
                <a:ext uri="{FF2B5EF4-FFF2-40B4-BE49-F238E27FC236}">
                  <a16:creationId xmlns:a16="http://schemas.microsoft.com/office/drawing/2014/main" id="{B9884655-7309-483A-B5F4-214A3308B7E6}"/>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09" name="Freeform 37">
              <a:extLst>
                <a:ext uri="{FF2B5EF4-FFF2-40B4-BE49-F238E27FC236}">
                  <a16:creationId xmlns:a16="http://schemas.microsoft.com/office/drawing/2014/main" id="{77AB1884-141F-4E53-AD2D-2A1B502ACEFE}"/>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0" name="Freeform 38">
              <a:extLst>
                <a:ext uri="{FF2B5EF4-FFF2-40B4-BE49-F238E27FC236}">
                  <a16:creationId xmlns:a16="http://schemas.microsoft.com/office/drawing/2014/main" id="{5C2B0AE4-7460-4D07-B71C-19877B0A3F3F}"/>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8711" name="Group 39">
              <a:extLst>
                <a:ext uri="{FF2B5EF4-FFF2-40B4-BE49-F238E27FC236}">
                  <a16:creationId xmlns:a16="http://schemas.microsoft.com/office/drawing/2014/main" id="{866B1C4C-B6E5-453E-B840-74402FB25AB0}"/>
                </a:ext>
              </a:extLst>
            </p:cNvPr>
            <p:cNvGrpSpPr>
              <a:grpSpLocks/>
            </p:cNvGrpSpPr>
            <p:nvPr userDrawn="1"/>
          </p:nvGrpSpPr>
          <p:grpSpPr bwMode="auto">
            <a:xfrm>
              <a:off x="0" y="1632"/>
              <a:ext cx="5758" cy="1858"/>
              <a:chOff x="0" y="1632"/>
              <a:chExt cx="5758" cy="1858"/>
            </a:xfrm>
          </p:grpSpPr>
          <p:sp>
            <p:nvSpPr>
              <p:cNvPr id="28712" name="Freeform 40">
                <a:extLst>
                  <a:ext uri="{FF2B5EF4-FFF2-40B4-BE49-F238E27FC236}">
                    <a16:creationId xmlns:a16="http://schemas.microsoft.com/office/drawing/2014/main" id="{A4540442-6247-40C7-9641-07709F82932D}"/>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3" name="Freeform 41">
                <a:extLst>
                  <a:ext uri="{FF2B5EF4-FFF2-40B4-BE49-F238E27FC236}">
                    <a16:creationId xmlns:a16="http://schemas.microsoft.com/office/drawing/2014/main" id="{05645D2B-D5FA-4739-8D28-482E12284FE7}"/>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8714" name="Rectangle 42">
            <a:extLst>
              <a:ext uri="{FF2B5EF4-FFF2-40B4-BE49-F238E27FC236}">
                <a16:creationId xmlns:a16="http://schemas.microsoft.com/office/drawing/2014/main" id="{AE7286F2-E727-4C76-90FC-E39617F9F121}"/>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715" name="Rectangle 43">
            <a:extLst>
              <a:ext uri="{FF2B5EF4-FFF2-40B4-BE49-F238E27FC236}">
                <a16:creationId xmlns:a16="http://schemas.microsoft.com/office/drawing/2014/main" id="{9D2E3784-F057-4856-833F-3AA7EC1A9086}"/>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716" name="Rectangle 44">
            <a:extLst>
              <a:ext uri="{FF2B5EF4-FFF2-40B4-BE49-F238E27FC236}">
                <a16:creationId xmlns:a16="http://schemas.microsoft.com/office/drawing/2014/main" id="{CAE7E884-06A2-44CC-AF84-80AB96630517}"/>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28717" name="Rectangle 45">
            <a:extLst>
              <a:ext uri="{FF2B5EF4-FFF2-40B4-BE49-F238E27FC236}">
                <a16:creationId xmlns:a16="http://schemas.microsoft.com/office/drawing/2014/main" id="{8FA62707-EF51-4E5E-BC45-6C4980303EB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28718" name="Rectangle 46">
            <a:extLst>
              <a:ext uri="{FF2B5EF4-FFF2-40B4-BE49-F238E27FC236}">
                <a16:creationId xmlns:a16="http://schemas.microsoft.com/office/drawing/2014/main" id="{4B119BF1-B9BE-4FF4-97E3-0A4EECDFCD77}"/>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2FC9E7E0-90AA-4CEE-92F1-4BC204DE028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90000"/>
        <a:buFont typeface="Wingdings" panose="05000000000000000000" pitchFamily="2" charset="2"/>
        <a:buBlip>
          <a:blip r:embed="rId13"/>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90000"/>
        <a:buFont typeface="Wingdings" panose="05000000000000000000" pitchFamily="2" charset="2"/>
        <a:buBlip>
          <a:blip r:embed="rId14"/>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90000"/>
        <a:buFont typeface="Wingdings" panose="05000000000000000000" pitchFamily="2" charset="2"/>
        <a:buBlip>
          <a:blip r:embed="rId15"/>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F8CEC3F0-45F9-4FA9-9DC9-C80BD49280A6}"/>
              </a:ext>
            </a:extLst>
          </p:cNvPr>
          <p:cNvGrpSpPr>
            <a:grpSpLocks/>
          </p:cNvGrpSpPr>
          <p:nvPr/>
        </p:nvGrpSpPr>
        <p:grpSpPr bwMode="auto">
          <a:xfrm>
            <a:off x="0" y="0"/>
            <a:ext cx="9144000" cy="6856413"/>
            <a:chOff x="0" y="0"/>
            <a:chExt cx="5760" cy="4319"/>
          </a:xfrm>
        </p:grpSpPr>
        <p:sp>
          <p:nvSpPr>
            <p:cNvPr id="14339" name="Freeform 3">
              <a:extLst>
                <a:ext uri="{FF2B5EF4-FFF2-40B4-BE49-F238E27FC236}">
                  <a16:creationId xmlns:a16="http://schemas.microsoft.com/office/drawing/2014/main" id="{9EB448F1-6C6E-48FE-BCE3-51F9ED2F4F29}"/>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0" name="Freeform 4">
              <a:extLst>
                <a:ext uri="{FF2B5EF4-FFF2-40B4-BE49-F238E27FC236}">
                  <a16:creationId xmlns:a16="http://schemas.microsoft.com/office/drawing/2014/main" id="{21CBD73E-A3F0-4D14-A0DE-6A03747AE1AF}"/>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1" name="Freeform 5">
              <a:extLst>
                <a:ext uri="{FF2B5EF4-FFF2-40B4-BE49-F238E27FC236}">
                  <a16:creationId xmlns:a16="http://schemas.microsoft.com/office/drawing/2014/main" id="{D57A41C5-2425-469A-9FC2-36BC0A287F64}"/>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2" name="Freeform 6">
              <a:extLst>
                <a:ext uri="{FF2B5EF4-FFF2-40B4-BE49-F238E27FC236}">
                  <a16:creationId xmlns:a16="http://schemas.microsoft.com/office/drawing/2014/main" id="{0686CA1D-8155-4E5C-9FDD-698C8260170A}"/>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3" name="Freeform 7">
              <a:extLst>
                <a:ext uri="{FF2B5EF4-FFF2-40B4-BE49-F238E27FC236}">
                  <a16:creationId xmlns:a16="http://schemas.microsoft.com/office/drawing/2014/main" id="{62F462DC-7C65-40AC-BB94-A2FCD5701C32}"/>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344" name="Freeform 8">
              <a:extLst>
                <a:ext uri="{FF2B5EF4-FFF2-40B4-BE49-F238E27FC236}">
                  <a16:creationId xmlns:a16="http://schemas.microsoft.com/office/drawing/2014/main" id="{DDC828E4-C2A8-42CF-B185-A1ABF62F5870}"/>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5" name="Freeform 9">
              <a:extLst>
                <a:ext uri="{FF2B5EF4-FFF2-40B4-BE49-F238E27FC236}">
                  <a16:creationId xmlns:a16="http://schemas.microsoft.com/office/drawing/2014/main" id="{2CE44D49-3FDC-401C-8D11-90B55E5F8B6F}"/>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6" name="Freeform 10">
              <a:extLst>
                <a:ext uri="{FF2B5EF4-FFF2-40B4-BE49-F238E27FC236}">
                  <a16:creationId xmlns:a16="http://schemas.microsoft.com/office/drawing/2014/main" id="{490989D8-C882-4579-BAF1-0CADFB018078}"/>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7" name="Freeform 11">
              <a:extLst>
                <a:ext uri="{FF2B5EF4-FFF2-40B4-BE49-F238E27FC236}">
                  <a16:creationId xmlns:a16="http://schemas.microsoft.com/office/drawing/2014/main" id="{2A32196E-E3B9-4060-9979-BFC5F5ADB1E2}"/>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8" name="Freeform 12">
              <a:extLst>
                <a:ext uri="{FF2B5EF4-FFF2-40B4-BE49-F238E27FC236}">
                  <a16:creationId xmlns:a16="http://schemas.microsoft.com/office/drawing/2014/main" id="{EE96E97C-E200-4344-B3E2-D0C434F4F645}"/>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9" name="Freeform 13">
              <a:extLst>
                <a:ext uri="{FF2B5EF4-FFF2-40B4-BE49-F238E27FC236}">
                  <a16:creationId xmlns:a16="http://schemas.microsoft.com/office/drawing/2014/main" id="{54FED5FD-3A0D-48DA-9157-47F2A6146DED}"/>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0" name="Freeform 14">
              <a:extLst>
                <a:ext uri="{FF2B5EF4-FFF2-40B4-BE49-F238E27FC236}">
                  <a16:creationId xmlns:a16="http://schemas.microsoft.com/office/drawing/2014/main" id="{33227CAF-3C58-462F-8CD4-763325F02473}"/>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1" name="Freeform 15">
              <a:extLst>
                <a:ext uri="{FF2B5EF4-FFF2-40B4-BE49-F238E27FC236}">
                  <a16:creationId xmlns:a16="http://schemas.microsoft.com/office/drawing/2014/main" id="{C77128E3-CEAC-4E4C-96CC-1FAD2B506F8A}"/>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2" name="Freeform 16">
              <a:extLst>
                <a:ext uri="{FF2B5EF4-FFF2-40B4-BE49-F238E27FC236}">
                  <a16:creationId xmlns:a16="http://schemas.microsoft.com/office/drawing/2014/main" id="{FD1C2CAC-9D11-49E2-84A0-31088C2FA0E3}"/>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3" name="Freeform 17">
              <a:extLst>
                <a:ext uri="{FF2B5EF4-FFF2-40B4-BE49-F238E27FC236}">
                  <a16:creationId xmlns:a16="http://schemas.microsoft.com/office/drawing/2014/main" id="{E93C4514-9659-4D81-92CE-B12AB9B38CC7}"/>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4" name="Freeform 18">
              <a:extLst>
                <a:ext uri="{FF2B5EF4-FFF2-40B4-BE49-F238E27FC236}">
                  <a16:creationId xmlns:a16="http://schemas.microsoft.com/office/drawing/2014/main" id="{D2A69CDA-95BC-42DE-8D63-741410B09060}"/>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5" name="Freeform 19">
              <a:extLst>
                <a:ext uri="{FF2B5EF4-FFF2-40B4-BE49-F238E27FC236}">
                  <a16:creationId xmlns:a16="http://schemas.microsoft.com/office/drawing/2014/main" id="{EB1FE1AA-09BF-4DFD-98E5-612319D4371B}"/>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6" name="Freeform 20">
              <a:extLst>
                <a:ext uri="{FF2B5EF4-FFF2-40B4-BE49-F238E27FC236}">
                  <a16:creationId xmlns:a16="http://schemas.microsoft.com/office/drawing/2014/main" id="{4C1DE5EB-E4B0-4B09-B52F-082796809FB0}"/>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7" name="Freeform 21">
              <a:extLst>
                <a:ext uri="{FF2B5EF4-FFF2-40B4-BE49-F238E27FC236}">
                  <a16:creationId xmlns:a16="http://schemas.microsoft.com/office/drawing/2014/main" id="{8E6EF54B-7A47-44A7-9147-B4C4CB52C090}"/>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8" name="Freeform 22">
              <a:extLst>
                <a:ext uri="{FF2B5EF4-FFF2-40B4-BE49-F238E27FC236}">
                  <a16:creationId xmlns:a16="http://schemas.microsoft.com/office/drawing/2014/main" id="{65E1E755-812C-4F07-B444-068BC9DCE68F}"/>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9" name="Freeform 23">
              <a:extLst>
                <a:ext uri="{FF2B5EF4-FFF2-40B4-BE49-F238E27FC236}">
                  <a16:creationId xmlns:a16="http://schemas.microsoft.com/office/drawing/2014/main" id="{ECE840D5-046D-4851-A06B-B4762B9C8BFC}"/>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360" name="Freeform 24">
              <a:extLst>
                <a:ext uri="{FF2B5EF4-FFF2-40B4-BE49-F238E27FC236}">
                  <a16:creationId xmlns:a16="http://schemas.microsoft.com/office/drawing/2014/main" id="{294E37D2-8B73-4F75-83B7-E8501043AADF}"/>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1" name="Freeform 25">
              <a:extLst>
                <a:ext uri="{FF2B5EF4-FFF2-40B4-BE49-F238E27FC236}">
                  <a16:creationId xmlns:a16="http://schemas.microsoft.com/office/drawing/2014/main" id="{7AD18B71-7633-4952-931A-CFE70D627246}"/>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2" name="Freeform 26">
              <a:extLst>
                <a:ext uri="{FF2B5EF4-FFF2-40B4-BE49-F238E27FC236}">
                  <a16:creationId xmlns:a16="http://schemas.microsoft.com/office/drawing/2014/main" id="{F058D657-3F5D-4628-B46F-9B7CC07D6806}"/>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3" name="Freeform 27">
              <a:extLst>
                <a:ext uri="{FF2B5EF4-FFF2-40B4-BE49-F238E27FC236}">
                  <a16:creationId xmlns:a16="http://schemas.microsoft.com/office/drawing/2014/main" id="{92D27B57-C0FB-4AB9-921C-F94DF3FA99C4}"/>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4" name="Freeform 28">
              <a:extLst>
                <a:ext uri="{FF2B5EF4-FFF2-40B4-BE49-F238E27FC236}">
                  <a16:creationId xmlns:a16="http://schemas.microsoft.com/office/drawing/2014/main" id="{5F708461-271C-471F-ADB6-830C02EF940C}"/>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5" name="Freeform 29">
              <a:extLst>
                <a:ext uri="{FF2B5EF4-FFF2-40B4-BE49-F238E27FC236}">
                  <a16:creationId xmlns:a16="http://schemas.microsoft.com/office/drawing/2014/main" id="{A0DEBCFA-AC1B-4837-A583-8933C15CA038}"/>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6" name="Freeform 30">
              <a:extLst>
                <a:ext uri="{FF2B5EF4-FFF2-40B4-BE49-F238E27FC236}">
                  <a16:creationId xmlns:a16="http://schemas.microsoft.com/office/drawing/2014/main" id="{E493D1B4-94D8-44A7-9300-C54492144CF0}"/>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7" name="Freeform 31">
              <a:extLst>
                <a:ext uri="{FF2B5EF4-FFF2-40B4-BE49-F238E27FC236}">
                  <a16:creationId xmlns:a16="http://schemas.microsoft.com/office/drawing/2014/main" id="{FC7452DC-1331-4580-945D-B86ED5FE072D}"/>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8" name="Freeform 32">
              <a:extLst>
                <a:ext uri="{FF2B5EF4-FFF2-40B4-BE49-F238E27FC236}">
                  <a16:creationId xmlns:a16="http://schemas.microsoft.com/office/drawing/2014/main" id="{89977E02-79AD-4319-AA8B-E4BC8C7F1C95}"/>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69" name="Freeform 33">
              <a:extLst>
                <a:ext uri="{FF2B5EF4-FFF2-40B4-BE49-F238E27FC236}">
                  <a16:creationId xmlns:a16="http://schemas.microsoft.com/office/drawing/2014/main" id="{5BCBA47B-ED1A-4D64-9115-7832E6CA41A9}"/>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0" name="Freeform 34">
              <a:extLst>
                <a:ext uri="{FF2B5EF4-FFF2-40B4-BE49-F238E27FC236}">
                  <a16:creationId xmlns:a16="http://schemas.microsoft.com/office/drawing/2014/main" id="{8D020DA9-3C17-412D-B754-91D222EE05BB}"/>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1" name="Freeform 35">
              <a:extLst>
                <a:ext uri="{FF2B5EF4-FFF2-40B4-BE49-F238E27FC236}">
                  <a16:creationId xmlns:a16="http://schemas.microsoft.com/office/drawing/2014/main" id="{BF7B04D9-6230-4E41-A91C-42C0598583F5}"/>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2" name="Freeform 36">
              <a:extLst>
                <a:ext uri="{FF2B5EF4-FFF2-40B4-BE49-F238E27FC236}">
                  <a16:creationId xmlns:a16="http://schemas.microsoft.com/office/drawing/2014/main" id="{D70623C0-3DB3-4418-96F2-6800FEBFBC64}"/>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3" name="Freeform 37">
              <a:extLst>
                <a:ext uri="{FF2B5EF4-FFF2-40B4-BE49-F238E27FC236}">
                  <a16:creationId xmlns:a16="http://schemas.microsoft.com/office/drawing/2014/main" id="{9175F9EE-74E9-45BB-BF51-C441A6696DC9}"/>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4" name="Freeform 38">
              <a:extLst>
                <a:ext uri="{FF2B5EF4-FFF2-40B4-BE49-F238E27FC236}">
                  <a16:creationId xmlns:a16="http://schemas.microsoft.com/office/drawing/2014/main" id="{16CED4AD-6145-42E3-98D9-DB4A98AA9649}"/>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4375" name="Group 39">
              <a:extLst>
                <a:ext uri="{FF2B5EF4-FFF2-40B4-BE49-F238E27FC236}">
                  <a16:creationId xmlns:a16="http://schemas.microsoft.com/office/drawing/2014/main" id="{E7C8B2DE-EAA0-4BA2-883D-DF7251CB8C42}"/>
                </a:ext>
              </a:extLst>
            </p:cNvPr>
            <p:cNvGrpSpPr>
              <a:grpSpLocks/>
            </p:cNvGrpSpPr>
            <p:nvPr userDrawn="1"/>
          </p:nvGrpSpPr>
          <p:grpSpPr bwMode="auto">
            <a:xfrm>
              <a:off x="0" y="1632"/>
              <a:ext cx="5758" cy="1858"/>
              <a:chOff x="0" y="1632"/>
              <a:chExt cx="5758" cy="1858"/>
            </a:xfrm>
          </p:grpSpPr>
          <p:sp>
            <p:nvSpPr>
              <p:cNvPr id="14376" name="Freeform 40">
                <a:extLst>
                  <a:ext uri="{FF2B5EF4-FFF2-40B4-BE49-F238E27FC236}">
                    <a16:creationId xmlns:a16="http://schemas.microsoft.com/office/drawing/2014/main" id="{8AA4A7D9-0042-4C1E-BF65-A00ED1D11B26}"/>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7" name="Freeform 41">
                <a:extLst>
                  <a:ext uri="{FF2B5EF4-FFF2-40B4-BE49-F238E27FC236}">
                    <a16:creationId xmlns:a16="http://schemas.microsoft.com/office/drawing/2014/main" id="{F7E70452-8AA4-4138-97BB-74658320F136}"/>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4378" name="Rectangle 42">
            <a:extLst>
              <a:ext uri="{FF2B5EF4-FFF2-40B4-BE49-F238E27FC236}">
                <a16:creationId xmlns:a16="http://schemas.microsoft.com/office/drawing/2014/main" id="{7A9107B0-F646-4233-BD99-03FBDF0E2DC8}"/>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79" name="Rectangle 43">
            <a:extLst>
              <a:ext uri="{FF2B5EF4-FFF2-40B4-BE49-F238E27FC236}">
                <a16:creationId xmlns:a16="http://schemas.microsoft.com/office/drawing/2014/main" id="{852EE03F-9A1E-4BC7-A420-8637C4578F25}"/>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80" name="Rectangle 44">
            <a:extLst>
              <a:ext uri="{FF2B5EF4-FFF2-40B4-BE49-F238E27FC236}">
                <a16:creationId xmlns:a16="http://schemas.microsoft.com/office/drawing/2014/main" id="{90C42947-D3C3-434F-90CF-AE96900D98E7}"/>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4381" name="Rectangle 45">
            <a:extLst>
              <a:ext uri="{FF2B5EF4-FFF2-40B4-BE49-F238E27FC236}">
                <a16:creationId xmlns:a16="http://schemas.microsoft.com/office/drawing/2014/main" id="{2E66A8E8-5C03-4521-A425-5EE6A8200BB8}"/>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4382" name="Rectangle 46">
            <a:extLst>
              <a:ext uri="{FF2B5EF4-FFF2-40B4-BE49-F238E27FC236}">
                <a16:creationId xmlns:a16="http://schemas.microsoft.com/office/drawing/2014/main" id="{3AE72C18-7A08-4A22-BD5C-FF82A542C99B}"/>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1DE83462-7F56-41C9-87A2-1DC60774A45A}" type="slidenum">
              <a:rPr lang="en-US" altLang="en-US"/>
              <a:pPr/>
              <a:t>‹#›</a:t>
            </a:fld>
            <a:endParaRPr lang="en-US" altLang="en-US"/>
          </a:p>
        </p:txBody>
      </p:sp>
    </p:spTree>
    <p:extLst>
      <p:ext uri="{BB962C8B-B14F-4D97-AF65-F5344CB8AC3E}">
        <p14:creationId xmlns:p14="http://schemas.microsoft.com/office/powerpoint/2010/main" val="4230822434"/>
      </p:ext>
    </p:extLst>
  </p:cSld>
  <p:clrMap bg1="dk2" tx1="lt1" bg2="dk1"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90000"/>
        <a:buFont typeface="Wingdings" panose="05000000000000000000" pitchFamily="2" charset="2"/>
        <a:buBlip>
          <a:blip r:embed="rId13"/>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90000"/>
        <a:buFont typeface="Wingdings" panose="05000000000000000000" pitchFamily="2" charset="2"/>
        <a:buBlip>
          <a:blip r:embed="rId14"/>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90000"/>
        <a:buFont typeface="Wingdings" panose="05000000000000000000" pitchFamily="2" charset="2"/>
        <a:buBlip>
          <a:blip r:embed="rId15"/>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0B7972DD-5AE6-47E1-BF2B-C0421CAA0A8C}"/>
              </a:ext>
            </a:extLst>
          </p:cNvPr>
          <p:cNvGrpSpPr>
            <a:grpSpLocks/>
          </p:cNvGrpSpPr>
          <p:nvPr/>
        </p:nvGrpSpPr>
        <p:grpSpPr bwMode="auto">
          <a:xfrm>
            <a:off x="0" y="0"/>
            <a:ext cx="9144000" cy="6856413"/>
            <a:chOff x="0" y="0"/>
            <a:chExt cx="5760" cy="4319"/>
          </a:xfrm>
        </p:grpSpPr>
        <p:sp>
          <p:nvSpPr>
            <p:cNvPr id="5123" name="Freeform 3">
              <a:extLst>
                <a:ext uri="{FF2B5EF4-FFF2-40B4-BE49-F238E27FC236}">
                  <a16:creationId xmlns:a16="http://schemas.microsoft.com/office/drawing/2014/main" id="{23B5A21A-BB51-492C-BC39-399A308A6B82}"/>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06CD991D-E450-4EE3-BAB4-259DB67C5856}"/>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5" name="Freeform 5">
              <a:extLst>
                <a:ext uri="{FF2B5EF4-FFF2-40B4-BE49-F238E27FC236}">
                  <a16:creationId xmlns:a16="http://schemas.microsoft.com/office/drawing/2014/main" id="{E0D5573E-25A7-406C-A81C-AB6F255677B6}"/>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6" name="Freeform 6">
              <a:extLst>
                <a:ext uri="{FF2B5EF4-FFF2-40B4-BE49-F238E27FC236}">
                  <a16:creationId xmlns:a16="http://schemas.microsoft.com/office/drawing/2014/main" id="{42506BBE-2FF8-46B5-8250-F5B215B0EEFC}"/>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7" name="Freeform 7">
              <a:extLst>
                <a:ext uri="{FF2B5EF4-FFF2-40B4-BE49-F238E27FC236}">
                  <a16:creationId xmlns:a16="http://schemas.microsoft.com/office/drawing/2014/main" id="{DBDBE88D-EF97-4C62-B3A4-53B9BA8994E4}"/>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28" name="Freeform 8">
              <a:extLst>
                <a:ext uri="{FF2B5EF4-FFF2-40B4-BE49-F238E27FC236}">
                  <a16:creationId xmlns:a16="http://schemas.microsoft.com/office/drawing/2014/main" id="{9507C4E2-5CEC-4A8A-9995-C639AC6A599F}"/>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9" name="Freeform 9">
              <a:extLst>
                <a:ext uri="{FF2B5EF4-FFF2-40B4-BE49-F238E27FC236}">
                  <a16:creationId xmlns:a16="http://schemas.microsoft.com/office/drawing/2014/main" id="{1D0491EE-E733-4EF0-817A-088658EEE026}"/>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0" name="Freeform 10">
              <a:extLst>
                <a:ext uri="{FF2B5EF4-FFF2-40B4-BE49-F238E27FC236}">
                  <a16:creationId xmlns:a16="http://schemas.microsoft.com/office/drawing/2014/main" id="{05B69562-08C8-403B-9C91-812DDDFDE64F}"/>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1" name="Freeform 11">
              <a:extLst>
                <a:ext uri="{FF2B5EF4-FFF2-40B4-BE49-F238E27FC236}">
                  <a16:creationId xmlns:a16="http://schemas.microsoft.com/office/drawing/2014/main" id="{1EFE6592-9BA2-43AC-B9CD-AA3225A492B0}"/>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2" name="Freeform 12">
              <a:extLst>
                <a:ext uri="{FF2B5EF4-FFF2-40B4-BE49-F238E27FC236}">
                  <a16:creationId xmlns:a16="http://schemas.microsoft.com/office/drawing/2014/main" id="{0B9FF91E-49E2-462C-A6F5-49F976549C8D}"/>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3" name="Freeform 13">
              <a:extLst>
                <a:ext uri="{FF2B5EF4-FFF2-40B4-BE49-F238E27FC236}">
                  <a16:creationId xmlns:a16="http://schemas.microsoft.com/office/drawing/2014/main" id="{0CE3F062-889C-4E09-B9A6-9953E54568FC}"/>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4" name="Freeform 14">
              <a:extLst>
                <a:ext uri="{FF2B5EF4-FFF2-40B4-BE49-F238E27FC236}">
                  <a16:creationId xmlns:a16="http://schemas.microsoft.com/office/drawing/2014/main" id="{CB39E406-9974-49EB-B7AF-2DEB98C17BCA}"/>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5" name="Freeform 15">
              <a:extLst>
                <a:ext uri="{FF2B5EF4-FFF2-40B4-BE49-F238E27FC236}">
                  <a16:creationId xmlns:a16="http://schemas.microsoft.com/office/drawing/2014/main" id="{4CB4F0C3-EDA0-4446-8B1E-BC6B3E87B04B}"/>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6" name="Freeform 16">
              <a:extLst>
                <a:ext uri="{FF2B5EF4-FFF2-40B4-BE49-F238E27FC236}">
                  <a16:creationId xmlns:a16="http://schemas.microsoft.com/office/drawing/2014/main" id="{9717C0EE-46F9-4C34-B289-9148DCB63CB1}"/>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7" name="Freeform 17">
              <a:extLst>
                <a:ext uri="{FF2B5EF4-FFF2-40B4-BE49-F238E27FC236}">
                  <a16:creationId xmlns:a16="http://schemas.microsoft.com/office/drawing/2014/main" id="{E92FD5C4-18AA-4D20-A25C-B3D7F45C9C7E}"/>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8" name="Freeform 18">
              <a:extLst>
                <a:ext uri="{FF2B5EF4-FFF2-40B4-BE49-F238E27FC236}">
                  <a16:creationId xmlns:a16="http://schemas.microsoft.com/office/drawing/2014/main" id="{F4C2649C-6120-4649-A8DF-424F3F428432}"/>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9" name="Freeform 19">
              <a:extLst>
                <a:ext uri="{FF2B5EF4-FFF2-40B4-BE49-F238E27FC236}">
                  <a16:creationId xmlns:a16="http://schemas.microsoft.com/office/drawing/2014/main" id="{FCDE4C01-EEAE-4AC8-BA63-894E1F7AB955}"/>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 name="Freeform 20">
              <a:extLst>
                <a:ext uri="{FF2B5EF4-FFF2-40B4-BE49-F238E27FC236}">
                  <a16:creationId xmlns:a16="http://schemas.microsoft.com/office/drawing/2014/main" id="{2013FE63-87E8-442B-A696-57E3D502AA75}"/>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1" name="Freeform 21">
              <a:extLst>
                <a:ext uri="{FF2B5EF4-FFF2-40B4-BE49-F238E27FC236}">
                  <a16:creationId xmlns:a16="http://schemas.microsoft.com/office/drawing/2014/main" id="{409C3815-44D8-4044-996D-193B848D3D97}"/>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2" name="Freeform 22">
              <a:extLst>
                <a:ext uri="{FF2B5EF4-FFF2-40B4-BE49-F238E27FC236}">
                  <a16:creationId xmlns:a16="http://schemas.microsoft.com/office/drawing/2014/main" id="{12E1A4D9-BF20-4858-9BD6-DB54BCA0C666}"/>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3" name="Freeform 23">
              <a:extLst>
                <a:ext uri="{FF2B5EF4-FFF2-40B4-BE49-F238E27FC236}">
                  <a16:creationId xmlns:a16="http://schemas.microsoft.com/office/drawing/2014/main" id="{07BB7277-C944-4701-B075-EE319040C869}"/>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44" name="Freeform 24">
              <a:extLst>
                <a:ext uri="{FF2B5EF4-FFF2-40B4-BE49-F238E27FC236}">
                  <a16:creationId xmlns:a16="http://schemas.microsoft.com/office/drawing/2014/main" id="{05716FD0-FA98-414A-9B40-FC97CCF8C873}"/>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5" name="Freeform 25">
              <a:extLst>
                <a:ext uri="{FF2B5EF4-FFF2-40B4-BE49-F238E27FC236}">
                  <a16:creationId xmlns:a16="http://schemas.microsoft.com/office/drawing/2014/main" id="{034C2A2B-1101-4430-8807-A9D1FB7E2C1E}"/>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6" name="Freeform 26">
              <a:extLst>
                <a:ext uri="{FF2B5EF4-FFF2-40B4-BE49-F238E27FC236}">
                  <a16:creationId xmlns:a16="http://schemas.microsoft.com/office/drawing/2014/main" id="{651A320A-F580-4FA4-9E9D-62DB6D861A7E}"/>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7" name="Freeform 27">
              <a:extLst>
                <a:ext uri="{FF2B5EF4-FFF2-40B4-BE49-F238E27FC236}">
                  <a16:creationId xmlns:a16="http://schemas.microsoft.com/office/drawing/2014/main" id="{C9A9256E-C862-40BB-B497-2FCFFF5D6FFA}"/>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8" name="Freeform 28">
              <a:extLst>
                <a:ext uri="{FF2B5EF4-FFF2-40B4-BE49-F238E27FC236}">
                  <a16:creationId xmlns:a16="http://schemas.microsoft.com/office/drawing/2014/main" id="{A7B05CE4-8BBC-40E2-8A8E-CE67C56774EC}"/>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9" name="Freeform 29">
              <a:extLst>
                <a:ext uri="{FF2B5EF4-FFF2-40B4-BE49-F238E27FC236}">
                  <a16:creationId xmlns:a16="http://schemas.microsoft.com/office/drawing/2014/main" id="{553EDAEC-4FAB-4EC9-BB97-76858FA62336}"/>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0" name="Freeform 30">
              <a:extLst>
                <a:ext uri="{FF2B5EF4-FFF2-40B4-BE49-F238E27FC236}">
                  <a16:creationId xmlns:a16="http://schemas.microsoft.com/office/drawing/2014/main" id="{6DA4AFF7-9BF0-49F1-BB5D-DF9DB0B50502}"/>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1" name="Freeform 31">
              <a:extLst>
                <a:ext uri="{FF2B5EF4-FFF2-40B4-BE49-F238E27FC236}">
                  <a16:creationId xmlns:a16="http://schemas.microsoft.com/office/drawing/2014/main" id="{4375495A-340F-4C18-861B-BC1E7AEA7611}"/>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2" name="Freeform 32">
              <a:extLst>
                <a:ext uri="{FF2B5EF4-FFF2-40B4-BE49-F238E27FC236}">
                  <a16:creationId xmlns:a16="http://schemas.microsoft.com/office/drawing/2014/main" id="{DD9BFDB1-65F3-4CFC-BB08-4D75D683DA98}"/>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3" name="Freeform 33">
              <a:extLst>
                <a:ext uri="{FF2B5EF4-FFF2-40B4-BE49-F238E27FC236}">
                  <a16:creationId xmlns:a16="http://schemas.microsoft.com/office/drawing/2014/main" id="{BDC35FEF-C8EA-49DB-BE55-FB71E85849FF}"/>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4" name="Freeform 34">
              <a:extLst>
                <a:ext uri="{FF2B5EF4-FFF2-40B4-BE49-F238E27FC236}">
                  <a16:creationId xmlns:a16="http://schemas.microsoft.com/office/drawing/2014/main" id="{F2B1E7DF-CF78-4A12-B0C7-BE5D4A51E1EB}"/>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5" name="Freeform 35">
              <a:extLst>
                <a:ext uri="{FF2B5EF4-FFF2-40B4-BE49-F238E27FC236}">
                  <a16:creationId xmlns:a16="http://schemas.microsoft.com/office/drawing/2014/main" id="{137578FC-8768-43AF-AE23-1AF2CA584E09}"/>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6" name="Freeform 36">
              <a:extLst>
                <a:ext uri="{FF2B5EF4-FFF2-40B4-BE49-F238E27FC236}">
                  <a16:creationId xmlns:a16="http://schemas.microsoft.com/office/drawing/2014/main" id="{8C1E91CA-3277-4947-B488-977D7FEAA104}"/>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7" name="Freeform 37">
              <a:extLst>
                <a:ext uri="{FF2B5EF4-FFF2-40B4-BE49-F238E27FC236}">
                  <a16:creationId xmlns:a16="http://schemas.microsoft.com/office/drawing/2014/main" id="{12D0DB65-5DAE-4AC0-81EF-90E9E13D0C7D}"/>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8" name="Freeform 38">
              <a:extLst>
                <a:ext uri="{FF2B5EF4-FFF2-40B4-BE49-F238E27FC236}">
                  <a16:creationId xmlns:a16="http://schemas.microsoft.com/office/drawing/2014/main" id="{03CD321A-8B82-4091-95D9-1F48BCD891AA}"/>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159" name="Group 39">
              <a:extLst>
                <a:ext uri="{FF2B5EF4-FFF2-40B4-BE49-F238E27FC236}">
                  <a16:creationId xmlns:a16="http://schemas.microsoft.com/office/drawing/2014/main" id="{A111D5E8-9ABA-49EE-AFB1-C876DD87E172}"/>
                </a:ext>
              </a:extLst>
            </p:cNvPr>
            <p:cNvGrpSpPr>
              <a:grpSpLocks/>
            </p:cNvGrpSpPr>
            <p:nvPr userDrawn="1"/>
          </p:nvGrpSpPr>
          <p:grpSpPr bwMode="auto">
            <a:xfrm>
              <a:off x="0" y="1632"/>
              <a:ext cx="5758" cy="1858"/>
              <a:chOff x="0" y="1632"/>
              <a:chExt cx="5758" cy="1858"/>
            </a:xfrm>
          </p:grpSpPr>
          <p:sp>
            <p:nvSpPr>
              <p:cNvPr id="5160" name="Freeform 40">
                <a:extLst>
                  <a:ext uri="{FF2B5EF4-FFF2-40B4-BE49-F238E27FC236}">
                    <a16:creationId xmlns:a16="http://schemas.microsoft.com/office/drawing/2014/main" id="{00C3E74F-5F9B-462E-AE48-60921152AAA6}"/>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1" name="Freeform 41">
                <a:extLst>
                  <a:ext uri="{FF2B5EF4-FFF2-40B4-BE49-F238E27FC236}">
                    <a16:creationId xmlns:a16="http://schemas.microsoft.com/office/drawing/2014/main" id="{677244A4-DC22-45B2-AE82-BA44DE0EF061}"/>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5162" name="Rectangle 42">
            <a:extLst>
              <a:ext uri="{FF2B5EF4-FFF2-40B4-BE49-F238E27FC236}">
                <a16:creationId xmlns:a16="http://schemas.microsoft.com/office/drawing/2014/main" id="{8E2E7244-791A-499C-8C63-2D424BCF77B9}"/>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63" name="Rectangle 43">
            <a:extLst>
              <a:ext uri="{FF2B5EF4-FFF2-40B4-BE49-F238E27FC236}">
                <a16:creationId xmlns:a16="http://schemas.microsoft.com/office/drawing/2014/main" id="{1D01A631-4C40-4292-8FF7-DF6FAB81B013}"/>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64" name="Rectangle 44">
            <a:extLst>
              <a:ext uri="{FF2B5EF4-FFF2-40B4-BE49-F238E27FC236}">
                <a16:creationId xmlns:a16="http://schemas.microsoft.com/office/drawing/2014/main" id="{41B15CC7-5130-4BDC-A68B-4C04FE54916F}"/>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5165" name="Rectangle 45">
            <a:extLst>
              <a:ext uri="{FF2B5EF4-FFF2-40B4-BE49-F238E27FC236}">
                <a16:creationId xmlns:a16="http://schemas.microsoft.com/office/drawing/2014/main" id="{D95C15D3-1472-44D3-A984-7AF80BE52AF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5166" name="Rectangle 46">
            <a:extLst>
              <a:ext uri="{FF2B5EF4-FFF2-40B4-BE49-F238E27FC236}">
                <a16:creationId xmlns:a16="http://schemas.microsoft.com/office/drawing/2014/main" id="{C9D55181-8852-43B4-9DA8-F1CD829213BE}"/>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B8BF40A1-C68A-42F0-9914-595C35A4212C}" type="slidenum">
              <a:rPr lang="en-US" altLang="en-US"/>
              <a:pPr/>
              <a:t>‹#›</a:t>
            </a:fld>
            <a:endParaRPr lang="en-US" altLang="en-US"/>
          </a:p>
        </p:txBody>
      </p:sp>
    </p:spTree>
    <p:extLst>
      <p:ext uri="{BB962C8B-B14F-4D97-AF65-F5344CB8AC3E}">
        <p14:creationId xmlns:p14="http://schemas.microsoft.com/office/powerpoint/2010/main" val="3693785868"/>
      </p:ext>
    </p:extLst>
  </p:cSld>
  <p:clrMap bg1="dk2" tx1="lt1" bg2="dk1"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90000"/>
        <a:buFont typeface="Wingdings" panose="05000000000000000000" pitchFamily="2" charset="2"/>
        <a:buBlip>
          <a:blip r:embed="rId13"/>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90000"/>
        <a:buFont typeface="Wingdings" panose="05000000000000000000" pitchFamily="2" charset="2"/>
        <a:buBlip>
          <a:blip r:embed="rId14"/>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90000"/>
        <a:buFont typeface="Wingdings" panose="05000000000000000000" pitchFamily="2" charset="2"/>
        <a:buBlip>
          <a:blip r:embed="rId15"/>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7.xml"/></Relationships>
</file>

<file path=ppt/slides/_rels/slide1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7.xml"/></Relationships>
</file>

<file path=ppt/slides/_rels/slide17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7.xml"/></Relationships>
</file>

<file path=ppt/slides/_rels/slide19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19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8.xml"/></Relationships>
</file>

<file path=ppt/slides/_rels/slide22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8.xml"/></Relationships>
</file>

<file path=ppt/slides/_rels/slide23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8.xml"/></Relationships>
</file>

<file path=ppt/slides/_rels/slide2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7.xml"/></Relationships>
</file>

<file path=ppt/slides/_rels/slide24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8.xml"/></Relationships>
</file>

<file path=ppt/slides/_rels/slide24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8.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8.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8.xml"/></Relationships>
</file>

<file path=ppt/slides/_rels/slide25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3.xml"/></Relationships>
</file>

<file path=ppt/slides/_rels/slide25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8.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6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8.xml"/></Relationships>
</file>

<file path=ppt/slides/_rels/slide26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8.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8.xml"/></Relationships>
</file>

<file path=ppt/slides/_rels/slide26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8.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8.xml"/></Relationships>
</file>

<file path=ppt/slides/_rels/slide27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8.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7.xml"/></Relationships>
</file>

<file path=ppt/slides/_rels/slide27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8.xml"/></Relationships>
</file>

<file path=ppt/slides/_rels/slide27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28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9.xml"/></Relationships>
</file>

<file path=ppt/slides/_rels/slide29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9.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9.xml"/></Relationships>
</file>

<file path=ppt/slides/_rels/slide29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9.xml"/></Relationships>
</file>

<file path=ppt/slides/_rels/slide29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9.xml"/></Relationships>
</file>

<file path=ppt/slides/_rels/slide29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9.xml"/></Relationships>
</file>

<file path=ppt/slides/_rels/slide29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9.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9.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9.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9.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9.xml"/></Relationships>
</file>

<file path=ppt/slides/_rels/slide31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9.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9.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9.xml"/></Relationships>
</file>

<file path=ppt/slides/_rels/slide31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9.xml"/></Relationships>
</file>

<file path=ppt/slides/_rels/slide31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9.xml"/></Relationships>
</file>

<file path=ppt/slides/_rels/slide31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9.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9.xml"/></Relationships>
</file>

<file path=ppt/slides/_rels/slide32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9.xml"/></Relationships>
</file>

<file path=ppt/slides/_rels/slide32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9.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9.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9.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9.xml"/></Relationships>
</file>

<file path=ppt/slides/_rels/slide33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8.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9.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9.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9.xml"/></Relationships>
</file>

<file path=ppt/slides/_rels/slide34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9.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9.xml"/><Relationship Id="rId5" Type="http://schemas.openxmlformats.org/officeDocument/2006/relationships/image" Target="../media/image158.jpeg"/><Relationship Id="rId4" Type="http://schemas.openxmlformats.org/officeDocument/2006/relationships/image" Target="../media/image157.jpeg"/></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9.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5.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9.xml"/></Relationships>
</file>

<file path=ppt/slides/_rels/slide35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9.xml"/></Relationships>
</file>

<file path=ppt/slides/_rels/slide35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9.xml"/></Relationships>
</file>

<file path=ppt/slides/_rels/slide35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9.xml"/></Relationships>
</file>

<file path=ppt/slides/_rels/slide35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4.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9.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9.xml"/></Relationships>
</file>

<file path=ppt/slides/_rels/slide36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9.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9.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2.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9.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9.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9.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9.xml"/></Relationships>
</file>

<file path=ppt/slides/_rels/slide39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9.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4.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9.xml"/></Relationships>
</file>

<file path=ppt/slides/_rels/slide40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9.xml"/></Relationships>
</file>

<file path=ppt/slides/_rels/slide40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9.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5.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9.xml"/></Relationships>
</file>

<file path=ppt/slides/_rels/slide406.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9.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1.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9.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9.xml"/></Relationships>
</file>

<file path=ppt/slides/_rels/slide415.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9.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8.xml"/></Relationships>
</file>

<file path=ppt/slides/_rels/slide41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4.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9.xml"/></Relationships>
</file>

<file path=ppt/slides/_rels/slide42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9.xml"/></Relationships>
</file>

<file path=ppt/slides/_rels/slide42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29.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9.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1.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8.xml"/></Relationships>
</file>

<file path=ppt/slides/_rels/slide432.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9.xml"/></Relationships>
</file>

<file path=ppt/slides/_rels/slide43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9.xml"/></Relationships>
</file>

<file path=ppt/slides/_rels/slide434.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9.xml"/></Relationships>
</file>

<file path=ppt/slides/_rels/slide435.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9.xml"/></Relationships>
</file>

<file path=ppt/slides/_rels/slide436.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9.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8.xml"/></Relationships>
</file>

<file path=ppt/slides/_rels/slide441.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8.xml"/></Relationships>
</file>

<file path=ppt/slides/_rels/slide442.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8.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8.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9.xml"/></Relationships>
</file>

<file path=ppt/slides/_rels/slide44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9.xml"/></Relationships>
</file>

<file path=ppt/slides/_rels/slide4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9.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3.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9.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8.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9.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2.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9.xml"/></Relationships>
</file>

<file path=ppt/slides/_rels/slide46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9.xml"/></Relationships>
</file>

<file path=ppt/slides/_rels/slide46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9.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7.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9.xml"/></Relationships>
</file>

<file path=ppt/slides/_rels/slide468.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9.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9.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2.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9.xml"/></Relationships>
</file>

<file path=ppt/slides/_rels/slide473.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9.xml"/></Relationships>
</file>

<file path=ppt/slides/_rels/slide474.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9.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6.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9.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8.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29.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178.jpeg"/><Relationship Id="rId1" Type="http://schemas.openxmlformats.org/officeDocument/2006/relationships/slideLayout" Target="../slideLayouts/slideLayout29.xml"/></Relationships>
</file>

<file path=ppt/slides/_rels/slide482.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29.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5.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8.xml"/></Relationships>
</file>

<file path=ppt/slides/_rels/slide486.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9.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492.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9.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7.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9.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1.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9.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3.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9.xml"/></Relationships>
</file>

<file path=ppt/slides/_rels/slide504.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9.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9.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9.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1.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9.xml"/></Relationships>
</file>

<file path=ppt/slides/_rels/slide522.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9.xml"/></Relationships>
</file>

<file path=ppt/slides/_rels/slide523.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29.xml"/></Relationships>
</file>

<file path=ppt/slides/_rels/slide524.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4.xml"/></Relationships>
</file>

<file path=ppt/slides/_rels/slide525.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9.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7.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9.xml"/></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1.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9.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9.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2.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4.xml"/></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4.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29.xml"/></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6.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9.xml"/></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9.xml"/></Relationships>
</file>

<file path=ppt/slides/_rels/slide551.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9.xml"/></Relationships>
</file>

<file path=ppt/slides/_rels/slide5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3.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9.xml"/></Relationships>
</file>

<file path=ppt/slides/_rels/slide5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5.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9.xml"/></Relationships>
</file>

<file path=ppt/slides/_rels/slide556.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9.xml"/></Relationships>
</file>

<file path=ppt/slides/_rels/slide557.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6.xml"/></Relationships>
</file>

<file path=ppt/slides/_rels/slide558.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9.xml"/></Relationships>
</file>

<file path=ppt/slides/_rels/slide559.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2.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9.xml"/></Relationships>
</file>

<file path=ppt/slides/_rels/slide5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4.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9.xml"/></Relationships>
</file>

<file path=ppt/slides/_rels/slide565.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6.xml"/></Relationships>
</file>

<file path=ppt/slides/_rels/slide566.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6.xml"/></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8.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29.xml"/></Relationships>
</file>

<file path=ppt/slides/_rels/slide5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5.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29.xml"/></Relationships>
</file>

<file path=ppt/slides/_rels/slide576.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9.xml"/></Relationships>
</file>

<file path=ppt/slides/_rels/slide5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9.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29.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2.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4.xml"/></Relationships>
</file>

<file path=ppt/slides/_rels/slide5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B2F32B2-99FA-48AB-AC9F-51D765BB7504}"/>
              </a:ext>
            </a:extLst>
          </p:cNvPr>
          <p:cNvSpPr>
            <a:spLocks noGrp="1" noChangeArrowheads="1"/>
          </p:cNvSpPr>
          <p:nvPr>
            <p:ph type="ctrTitle"/>
          </p:nvPr>
        </p:nvSpPr>
        <p:spPr/>
        <p:txBody>
          <a:bodyPr/>
          <a:lstStyle/>
          <a:p>
            <a:r>
              <a:rPr lang="en-US" altLang="en-US"/>
              <a:t>Archaeology and the Old Testament</a:t>
            </a:r>
          </a:p>
        </p:txBody>
      </p:sp>
      <p:sp>
        <p:nvSpPr>
          <p:cNvPr id="2051" name="Rectangle 3">
            <a:extLst>
              <a:ext uri="{FF2B5EF4-FFF2-40B4-BE49-F238E27FC236}">
                <a16:creationId xmlns:a16="http://schemas.microsoft.com/office/drawing/2014/main" id="{654D2F9F-4CB9-4F6A-ABC2-07472029B7BD}"/>
              </a:ext>
            </a:extLst>
          </p:cNvPr>
          <p:cNvSpPr>
            <a:spLocks noGrp="1" noChangeArrowheads="1"/>
          </p:cNvSpPr>
          <p:nvPr>
            <p:ph type="subTitle" idx="1"/>
          </p:nvPr>
        </p:nvSpPr>
        <p:spPr/>
        <p:txBody>
          <a:bodyPr/>
          <a:lstStyle/>
          <a:p>
            <a:pPr>
              <a:lnSpc>
                <a:spcPct val="90000"/>
              </a:lnSpc>
            </a:pPr>
            <a:r>
              <a:rPr lang="en-US" altLang="en-US"/>
              <a:t>Chapter 11: The Patriarchal Narratives</a:t>
            </a:r>
          </a:p>
          <a:p>
            <a:pPr>
              <a:lnSpc>
                <a:spcPct val="90000"/>
              </a:lnSpc>
            </a:pPr>
            <a:r>
              <a:rPr lang="en-US" altLang="en-US"/>
              <a:t>Dr. Gregg Wilkerson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B918750C-85DC-4759-8356-0E307F4920F8}"/>
              </a:ext>
            </a:extLst>
          </p:cNvPr>
          <p:cNvSpPr>
            <a:spLocks noGrp="1" noChangeArrowheads="1"/>
          </p:cNvSpPr>
          <p:nvPr>
            <p:ph type="title"/>
          </p:nvPr>
        </p:nvSpPr>
        <p:spPr/>
        <p:txBody>
          <a:bodyPr/>
          <a:lstStyle/>
          <a:p>
            <a:r>
              <a:rPr lang="en-US" altLang="en-US"/>
              <a:t>Mari</a:t>
            </a:r>
          </a:p>
        </p:txBody>
      </p:sp>
      <p:sp>
        <p:nvSpPr>
          <p:cNvPr id="39939" name="Rectangle 3">
            <a:extLst>
              <a:ext uri="{FF2B5EF4-FFF2-40B4-BE49-F238E27FC236}">
                <a16:creationId xmlns:a16="http://schemas.microsoft.com/office/drawing/2014/main" id="{BC1C740B-2179-4EB6-B0FA-5021C560EE40}"/>
              </a:ext>
            </a:extLst>
          </p:cNvPr>
          <p:cNvSpPr>
            <a:spLocks noGrp="1" noChangeArrowheads="1"/>
          </p:cNvSpPr>
          <p:nvPr>
            <p:ph type="body" idx="1"/>
          </p:nvPr>
        </p:nvSpPr>
        <p:spPr/>
        <p:txBody>
          <a:bodyPr/>
          <a:lstStyle/>
          <a:p>
            <a:pPr>
              <a:lnSpc>
                <a:spcPct val="80000"/>
              </a:lnSpc>
            </a:pPr>
            <a:r>
              <a:rPr lang="en-US" altLang="en-US" sz="2400"/>
              <a:t>The earliest Mari settlement is dated to 3500-3000 BC</a:t>
            </a:r>
          </a:p>
          <a:p>
            <a:pPr>
              <a:lnSpc>
                <a:spcPct val="80000"/>
              </a:lnSpc>
            </a:pPr>
            <a:r>
              <a:rPr lang="en-US" altLang="en-US" sz="2400"/>
              <a:t>Trade rival with Ebla</a:t>
            </a:r>
          </a:p>
          <a:p>
            <a:pPr>
              <a:lnSpc>
                <a:spcPct val="80000"/>
              </a:lnSpc>
            </a:pPr>
            <a:r>
              <a:rPr lang="en-US" altLang="en-US" sz="2400"/>
              <a:t>South bank of Euphrates River, 15 miles north of the Syrian/Iraqi border.</a:t>
            </a:r>
          </a:p>
          <a:p>
            <a:pPr>
              <a:lnSpc>
                <a:spcPct val="80000"/>
              </a:lnSpc>
            </a:pPr>
            <a:r>
              <a:rPr lang="en-US" altLang="en-US" sz="2400"/>
              <a:t>The city of Mari as at the site of modern Tell Hariri and occupies 280 acres. </a:t>
            </a:r>
          </a:p>
          <a:p>
            <a:pPr>
              <a:lnSpc>
                <a:spcPct val="80000"/>
              </a:lnSpc>
            </a:pPr>
            <a:r>
              <a:rPr lang="en-US" altLang="en-US" sz="2400"/>
              <a:t>The Golden Age of Mari was 1860-1760 BC </a:t>
            </a:r>
          </a:p>
          <a:p>
            <a:pPr>
              <a:lnSpc>
                <a:spcPct val="80000"/>
              </a:lnSpc>
            </a:pPr>
            <a:r>
              <a:rPr lang="en-US" altLang="en-US" sz="2400"/>
              <a:t>Royal Palace of King Zimri Lim</a:t>
            </a:r>
          </a:p>
          <a:p>
            <a:pPr>
              <a:lnSpc>
                <a:spcPct val="80000"/>
              </a:lnSpc>
            </a:pPr>
            <a:r>
              <a:rPr lang="en-US" altLang="en-US" sz="2400"/>
              <a:t>9 acres with 300 rooms. It was the largest known palace in Middle Bronze Age Mesopotamia.</a:t>
            </a:r>
          </a:p>
          <a:p>
            <a:pPr>
              <a:lnSpc>
                <a:spcPct val="80000"/>
              </a:lnSpc>
            </a:pPr>
            <a:r>
              <a:rPr lang="en-US" altLang="en-US" sz="2400"/>
              <a:t>There were bathrooms with hard clay bathtubs, lavatories and functional plumbing.</a:t>
            </a:r>
          </a:p>
          <a:p>
            <a:pPr>
              <a:lnSpc>
                <a:spcPct val="80000"/>
              </a:lnSpc>
            </a:pPr>
            <a:r>
              <a:rPr lang="en-US" altLang="en-US" sz="2400"/>
              <a:t>. Mari was eventually conquered by Hammurab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417D51CA-4FB1-4F22-9D20-AC7BB5F58C75}"/>
              </a:ext>
            </a:extLst>
          </p:cNvPr>
          <p:cNvSpPr>
            <a:spLocks noGrp="1" noChangeArrowheads="1"/>
          </p:cNvSpPr>
          <p:nvPr>
            <p:ph type="title"/>
          </p:nvPr>
        </p:nvSpPr>
        <p:spPr/>
        <p:txBody>
          <a:bodyPr/>
          <a:lstStyle/>
          <a:p>
            <a:r>
              <a:rPr lang="en-US" altLang="en-US"/>
              <a:t>Why Aramean names?</a:t>
            </a:r>
          </a:p>
        </p:txBody>
      </p:sp>
      <p:sp>
        <p:nvSpPr>
          <p:cNvPr id="136195" name="Rectangle 3">
            <a:extLst>
              <a:ext uri="{FF2B5EF4-FFF2-40B4-BE49-F238E27FC236}">
                <a16:creationId xmlns:a16="http://schemas.microsoft.com/office/drawing/2014/main" id="{86A30710-2B55-4C1D-B453-70C69872E00B}"/>
              </a:ext>
            </a:extLst>
          </p:cNvPr>
          <p:cNvSpPr>
            <a:spLocks noGrp="1" noChangeArrowheads="1"/>
          </p:cNvSpPr>
          <p:nvPr>
            <p:ph type="body" idx="1"/>
          </p:nvPr>
        </p:nvSpPr>
        <p:spPr/>
        <p:txBody>
          <a:bodyPr/>
          <a:lstStyle/>
          <a:p>
            <a:r>
              <a:rPr lang="en-US" altLang="en-US"/>
              <a:t>Aram-Naharaim</a:t>
            </a:r>
          </a:p>
          <a:p>
            <a:r>
              <a:rPr lang="en-US" altLang="en-US"/>
              <a:t>Paddan-Aram</a:t>
            </a:r>
          </a:p>
          <a:p>
            <a:r>
              <a:rPr lang="en-US" altLang="en-US"/>
              <a:t>Segur</a:t>
            </a:r>
          </a:p>
          <a:p>
            <a:r>
              <a:rPr lang="en-US" altLang="en-US"/>
              <a:t>Nahor</a:t>
            </a:r>
          </a:p>
          <a:p>
            <a:r>
              <a:rPr lang="en-US" altLang="en-US"/>
              <a:t>Terah</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D867386D-E0A4-4725-9722-5829F0DC2A23}"/>
              </a:ext>
            </a:extLst>
          </p:cNvPr>
          <p:cNvSpPr>
            <a:spLocks noGrp="1" noChangeArrowheads="1"/>
          </p:cNvSpPr>
          <p:nvPr>
            <p:ph type="title"/>
          </p:nvPr>
        </p:nvSpPr>
        <p:spPr/>
        <p:txBody>
          <a:bodyPr/>
          <a:lstStyle/>
          <a:p>
            <a:r>
              <a:rPr lang="en-US" altLang="en-US"/>
              <a:t>Solution</a:t>
            </a:r>
          </a:p>
        </p:txBody>
      </p:sp>
      <p:sp>
        <p:nvSpPr>
          <p:cNvPr id="139267" name="Rectangle 3">
            <a:extLst>
              <a:ext uri="{FF2B5EF4-FFF2-40B4-BE49-F238E27FC236}">
                <a16:creationId xmlns:a16="http://schemas.microsoft.com/office/drawing/2014/main" id="{76FDBFC8-6BC7-490A-9CF0-C46FB28B83ED}"/>
              </a:ext>
            </a:extLst>
          </p:cNvPr>
          <p:cNvSpPr>
            <a:spLocks noGrp="1" noChangeArrowheads="1"/>
          </p:cNvSpPr>
          <p:nvPr>
            <p:ph type="body" idx="1"/>
          </p:nvPr>
        </p:nvSpPr>
        <p:spPr/>
        <p:txBody>
          <a:bodyPr/>
          <a:lstStyle/>
          <a:p>
            <a:r>
              <a:rPr lang="en-US" altLang="en-US"/>
              <a:t>Amorite names were replaced Aramean ones by editors of the Hebrew Epic</a:t>
            </a:r>
          </a:p>
          <a:p>
            <a:r>
              <a:rPr lang="en-US" altLang="en-US"/>
              <a:t>When the tradition was edited, during the first millennium BC (1004 to 567 BC),  the second millennium BC traditions were updated to reflect the then-current geographical and ethnic conditions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3F92638B-FA26-4F47-BA34-1722022A7DE3}"/>
              </a:ext>
            </a:extLst>
          </p:cNvPr>
          <p:cNvSpPr>
            <a:spLocks noGrp="1" noChangeArrowheads="1"/>
          </p:cNvSpPr>
          <p:nvPr>
            <p:ph type="title"/>
          </p:nvPr>
        </p:nvSpPr>
        <p:spPr/>
        <p:txBody>
          <a:bodyPr/>
          <a:lstStyle/>
          <a:p>
            <a:r>
              <a:rPr lang="en-US" altLang="en-US"/>
              <a:t>Solution</a:t>
            </a:r>
          </a:p>
        </p:txBody>
      </p:sp>
      <p:sp>
        <p:nvSpPr>
          <p:cNvPr id="140291" name="Rectangle 3">
            <a:extLst>
              <a:ext uri="{FF2B5EF4-FFF2-40B4-BE49-F238E27FC236}">
                <a16:creationId xmlns:a16="http://schemas.microsoft.com/office/drawing/2014/main" id="{2F7954A3-75A5-4F06-80D0-D5EFB29D490D}"/>
              </a:ext>
            </a:extLst>
          </p:cNvPr>
          <p:cNvSpPr>
            <a:spLocks noGrp="1" noChangeArrowheads="1"/>
          </p:cNvSpPr>
          <p:nvPr>
            <p:ph type="body" idx="1"/>
          </p:nvPr>
        </p:nvSpPr>
        <p:spPr/>
        <p:txBody>
          <a:bodyPr/>
          <a:lstStyle/>
          <a:p>
            <a:r>
              <a:rPr lang="en-US" altLang="en-US"/>
              <a:t>Thus the patriarchs of the 21’s century BC became “wandering” Arameans of the 11</a:t>
            </a:r>
            <a:r>
              <a:rPr lang="en-US" altLang="en-US" baseline="30000"/>
              <a:t>th</a:t>
            </a:r>
            <a:r>
              <a:rPr lang="en-US" altLang="en-US"/>
              <a:t> century BC</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920AEC55-6B46-4C70-9AF5-5CBF1686B760}"/>
              </a:ext>
            </a:extLst>
          </p:cNvPr>
          <p:cNvSpPr>
            <a:spLocks noGrp="1" noChangeArrowheads="1"/>
          </p:cNvSpPr>
          <p:nvPr>
            <p:ph type="title"/>
          </p:nvPr>
        </p:nvSpPr>
        <p:spPr/>
        <p:txBody>
          <a:bodyPr/>
          <a:lstStyle/>
          <a:p>
            <a:r>
              <a:rPr lang="en-US" altLang="en-US" sz="4000" b="1"/>
              <a:t>Paleoclimatology of the Patriarchal Age </a:t>
            </a:r>
          </a:p>
        </p:txBody>
      </p:sp>
      <p:sp>
        <p:nvSpPr>
          <p:cNvPr id="141315" name="Rectangle 3">
            <a:extLst>
              <a:ext uri="{FF2B5EF4-FFF2-40B4-BE49-F238E27FC236}">
                <a16:creationId xmlns:a16="http://schemas.microsoft.com/office/drawing/2014/main" id="{20295B36-22C9-455D-8B27-B7B4982F4A88}"/>
              </a:ext>
            </a:extLst>
          </p:cNvPr>
          <p:cNvSpPr>
            <a:spLocks noGrp="1" noChangeArrowheads="1"/>
          </p:cNvSpPr>
          <p:nvPr>
            <p:ph type="body" idx="1"/>
          </p:nvPr>
        </p:nvSpPr>
        <p:spPr/>
        <p:txBody>
          <a:bodyPr/>
          <a:lstStyle/>
          <a:p>
            <a:r>
              <a:rPr lang="en-US" altLang="en-US"/>
              <a:t>300-year drought between 2300 and 2100 BC. </a:t>
            </a:r>
          </a:p>
          <a:p>
            <a:r>
              <a:rPr lang="en-US" altLang="en-US"/>
              <a:t>Resulted in:</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87D94B0B-3BFA-4C5E-97F7-017AF9241156}"/>
              </a:ext>
            </a:extLst>
          </p:cNvPr>
          <p:cNvSpPr>
            <a:spLocks noGrp="1" noChangeArrowheads="1"/>
          </p:cNvSpPr>
          <p:nvPr>
            <p:ph type="title"/>
          </p:nvPr>
        </p:nvSpPr>
        <p:spPr/>
        <p:txBody>
          <a:bodyPr/>
          <a:lstStyle/>
          <a:p>
            <a:r>
              <a:rPr lang="en-US" altLang="en-US"/>
              <a:t>NEXT TIME</a:t>
            </a:r>
          </a:p>
        </p:txBody>
      </p:sp>
      <p:sp>
        <p:nvSpPr>
          <p:cNvPr id="142339" name="Rectangle 3">
            <a:extLst>
              <a:ext uri="{FF2B5EF4-FFF2-40B4-BE49-F238E27FC236}">
                <a16:creationId xmlns:a16="http://schemas.microsoft.com/office/drawing/2014/main" id="{839021EA-2151-4379-954C-FEEE38E64FA7}"/>
              </a:ext>
            </a:extLst>
          </p:cNvPr>
          <p:cNvSpPr>
            <a:spLocks noGrp="1" noChangeArrowheads="1"/>
          </p:cNvSpPr>
          <p:nvPr>
            <p:ph type="body" idx="1"/>
          </p:nvPr>
        </p:nvSpPr>
        <p:spPr/>
        <p:txBody>
          <a:bodyPr/>
          <a:lstStyle/>
          <a:p>
            <a:r>
              <a:rPr lang="en-US" altLang="en-US" b="1"/>
              <a:t>Paleoclimatology of the Patriarchal Age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F5B2632-EF15-4602-BCC4-0BCC4C6A88EA}"/>
              </a:ext>
            </a:extLst>
          </p:cNvPr>
          <p:cNvSpPr>
            <a:spLocks noGrp="1" noChangeArrowheads="1"/>
          </p:cNvSpPr>
          <p:nvPr>
            <p:ph type="ctrTitle"/>
          </p:nvPr>
        </p:nvSpPr>
        <p:spPr/>
        <p:txBody>
          <a:bodyPr/>
          <a:lstStyle/>
          <a:p>
            <a:r>
              <a:rPr lang="en-US" altLang="en-US"/>
              <a:t>Archaeology and the Old Testament</a:t>
            </a:r>
          </a:p>
        </p:txBody>
      </p:sp>
      <p:sp>
        <p:nvSpPr>
          <p:cNvPr id="10243" name="Rectangle 3">
            <a:extLst>
              <a:ext uri="{FF2B5EF4-FFF2-40B4-BE49-F238E27FC236}">
                <a16:creationId xmlns:a16="http://schemas.microsoft.com/office/drawing/2014/main" id="{E88F5AC6-6A95-4B0B-B472-8059F41BF52C}"/>
              </a:ext>
            </a:extLst>
          </p:cNvPr>
          <p:cNvSpPr>
            <a:spLocks noGrp="1" noChangeArrowheads="1"/>
          </p:cNvSpPr>
          <p:nvPr>
            <p:ph type="subTitle" idx="1"/>
          </p:nvPr>
        </p:nvSpPr>
        <p:spPr/>
        <p:txBody>
          <a:bodyPr/>
          <a:lstStyle/>
          <a:p>
            <a:pPr>
              <a:lnSpc>
                <a:spcPct val="90000"/>
              </a:lnSpc>
            </a:pPr>
            <a:r>
              <a:rPr lang="en-US" altLang="en-US"/>
              <a:t>Chapter 11: The Patriarchal Narratives: Part 2</a:t>
            </a:r>
          </a:p>
          <a:p>
            <a:pPr>
              <a:lnSpc>
                <a:spcPct val="90000"/>
              </a:lnSpc>
            </a:pPr>
            <a:r>
              <a:rPr lang="en-US" altLang="en-US"/>
              <a:t>Dr. Gregg Wilkerson</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86E000E-5E57-44D6-B835-AC9EA48855F6}"/>
              </a:ext>
            </a:extLst>
          </p:cNvPr>
          <p:cNvSpPr>
            <a:spLocks noGrp="1" noChangeArrowheads="1"/>
          </p:cNvSpPr>
          <p:nvPr>
            <p:ph type="title"/>
          </p:nvPr>
        </p:nvSpPr>
        <p:spPr/>
        <p:txBody>
          <a:bodyPr/>
          <a:lstStyle/>
          <a:p>
            <a:r>
              <a:rPr lang="en-US" altLang="en-US" sz="4000" b="1"/>
              <a:t>Paleoclimatology of the Patriarchal Age </a:t>
            </a:r>
          </a:p>
        </p:txBody>
      </p:sp>
      <p:sp>
        <p:nvSpPr>
          <p:cNvPr id="3075" name="Rectangle 3">
            <a:extLst>
              <a:ext uri="{FF2B5EF4-FFF2-40B4-BE49-F238E27FC236}">
                <a16:creationId xmlns:a16="http://schemas.microsoft.com/office/drawing/2014/main" id="{FC660FCC-B3BE-458A-A44C-7693A9BAD14F}"/>
              </a:ext>
            </a:extLst>
          </p:cNvPr>
          <p:cNvSpPr>
            <a:spLocks noGrp="1" noChangeArrowheads="1"/>
          </p:cNvSpPr>
          <p:nvPr>
            <p:ph type="body" idx="1"/>
          </p:nvPr>
        </p:nvSpPr>
        <p:spPr/>
        <p:txBody>
          <a:bodyPr/>
          <a:lstStyle/>
          <a:p>
            <a:r>
              <a:rPr lang="en-US" altLang="en-US"/>
              <a:t>300-year drought between 2300 and 2100 BC. </a:t>
            </a:r>
          </a:p>
          <a:p>
            <a:r>
              <a:rPr lang="en-US" altLang="en-US"/>
              <a:t>Nations rise and fall according to broad geologic conditions that influence food production </a:t>
            </a:r>
          </a:p>
          <a:p>
            <a:r>
              <a:rPr lang="en-US" altLang="en-US"/>
              <a:t>Drought Resulted in:</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FDD0457-8FA6-4C2F-A6B6-C2B8CEA4F283}"/>
              </a:ext>
            </a:extLst>
          </p:cNvPr>
          <p:cNvSpPr>
            <a:spLocks noGrp="1" noChangeArrowheads="1"/>
          </p:cNvSpPr>
          <p:nvPr>
            <p:ph type="title"/>
          </p:nvPr>
        </p:nvSpPr>
        <p:spPr/>
        <p:txBody>
          <a:bodyPr/>
          <a:lstStyle/>
          <a:p>
            <a:r>
              <a:rPr lang="en-US" altLang="en-US" sz="4000"/>
              <a:t>Warming Period and Drought</a:t>
            </a:r>
            <a:br>
              <a:rPr lang="en-US" altLang="en-US" sz="4000"/>
            </a:br>
            <a:r>
              <a:rPr lang="en-US" altLang="en-US" sz="4000"/>
              <a:t>End of Early Bronze Age</a:t>
            </a:r>
          </a:p>
        </p:txBody>
      </p:sp>
      <p:sp>
        <p:nvSpPr>
          <p:cNvPr id="11267" name="Rectangle 3">
            <a:extLst>
              <a:ext uri="{FF2B5EF4-FFF2-40B4-BE49-F238E27FC236}">
                <a16:creationId xmlns:a16="http://schemas.microsoft.com/office/drawing/2014/main" id="{7E35BAA5-3198-4DD2-9C97-BA62DCC3D832}"/>
              </a:ext>
            </a:extLst>
          </p:cNvPr>
          <p:cNvSpPr>
            <a:spLocks noGrp="1" noChangeArrowheads="1"/>
          </p:cNvSpPr>
          <p:nvPr>
            <p:ph type="body" idx="1"/>
          </p:nvPr>
        </p:nvSpPr>
        <p:spPr/>
        <p:txBody>
          <a:bodyPr/>
          <a:lstStyle/>
          <a:p>
            <a:r>
              <a:rPr lang="en-US" altLang="en-US"/>
              <a:t>Egypt: First Intermediate Period</a:t>
            </a:r>
          </a:p>
          <a:p>
            <a:r>
              <a:rPr lang="en-US" altLang="en-US"/>
              <a:t>Western Mesopotamia: abandonment of many sites across the Habur river valley and the Assyrian plains</a:t>
            </a:r>
          </a:p>
          <a:p>
            <a:r>
              <a:rPr lang="en-US" altLang="en-US"/>
              <a:t>Levant:, end of the Early Bronze (EB) Age culture:  "non-urban interlude" between the EB and Middle Bronze Age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6FE989B-76AA-4CFC-9DE3-E87D3817D384}"/>
              </a:ext>
            </a:extLst>
          </p:cNvPr>
          <p:cNvSpPr>
            <a:spLocks noGrp="1" noChangeArrowheads="1"/>
          </p:cNvSpPr>
          <p:nvPr>
            <p:ph type="title"/>
          </p:nvPr>
        </p:nvSpPr>
        <p:spPr/>
        <p:txBody>
          <a:bodyPr/>
          <a:lstStyle/>
          <a:p>
            <a:r>
              <a:rPr lang="en-US" altLang="en-US"/>
              <a:t>Climate Change and Abraham</a:t>
            </a:r>
          </a:p>
        </p:txBody>
      </p:sp>
      <p:sp>
        <p:nvSpPr>
          <p:cNvPr id="12291" name="Rectangle 3">
            <a:extLst>
              <a:ext uri="{FF2B5EF4-FFF2-40B4-BE49-F238E27FC236}">
                <a16:creationId xmlns:a16="http://schemas.microsoft.com/office/drawing/2014/main" id="{D9DEC4C6-EB9C-49B9-B9EC-8126518F1F1B}"/>
              </a:ext>
            </a:extLst>
          </p:cNvPr>
          <p:cNvSpPr>
            <a:spLocks noGrp="1" noChangeArrowheads="1"/>
          </p:cNvSpPr>
          <p:nvPr>
            <p:ph type="body" idx="1"/>
          </p:nvPr>
        </p:nvSpPr>
        <p:spPr/>
        <p:txBody>
          <a:bodyPr/>
          <a:lstStyle/>
          <a:p>
            <a:r>
              <a:rPr lang="en-US" altLang="en-US"/>
              <a:t>The partriachal age began with the call of Abraham in 2090 BC at the end of Early Bronze Age warm period and associated famine.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92D4083-5B56-47BF-8A94-6C494D304639}"/>
              </a:ext>
            </a:extLst>
          </p:cNvPr>
          <p:cNvSpPr>
            <a:spLocks noGrp="1" noChangeArrowheads="1"/>
          </p:cNvSpPr>
          <p:nvPr>
            <p:ph type="title"/>
          </p:nvPr>
        </p:nvSpPr>
        <p:spPr/>
        <p:txBody>
          <a:bodyPr/>
          <a:lstStyle/>
          <a:p>
            <a:r>
              <a:rPr lang="en-US" altLang="en-US" sz="3200" b="1" i="1"/>
              <a:t>HURRIANS AND THE PATRIARCHS: HARAN  </a:t>
            </a:r>
          </a:p>
        </p:txBody>
      </p:sp>
      <p:sp>
        <p:nvSpPr>
          <p:cNvPr id="16387" name="Rectangle 3">
            <a:extLst>
              <a:ext uri="{FF2B5EF4-FFF2-40B4-BE49-F238E27FC236}">
                <a16:creationId xmlns:a16="http://schemas.microsoft.com/office/drawing/2014/main" id="{3D1E7C6B-754E-4B8B-AD08-EA514FA4F01B}"/>
              </a:ext>
            </a:extLst>
          </p:cNvPr>
          <p:cNvSpPr>
            <a:spLocks noGrp="1" noChangeArrowheads="1"/>
          </p:cNvSpPr>
          <p:nvPr>
            <p:ph type="body" idx="1"/>
          </p:nvPr>
        </p:nvSpPr>
        <p:spPr/>
        <p:txBody>
          <a:bodyPr/>
          <a:lstStyle/>
          <a:p>
            <a:r>
              <a:rPr lang="en-US" altLang="en-US"/>
              <a:t>Recurrent base of operations for the Patriarchs and was part of Hurrian Mitanni Empire.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1BEB4C9-752D-432F-83A9-3DB6170FF194}"/>
              </a:ext>
            </a:extLst>
          </p:cNvPr>
          <p:cNvSpPr>
            <a:spLocks noGrp="1" noChangeArrowheads="1"/>
          </p:cNvSpPr>
          <p:nvPr>
            <p:ph type="title"/>
          </p:nvPr>
        </p:nvSpPr>
        <p:spPr/>
        <p:txBody>
          <a:bodyPr/>
          <a:lstStyle/>
          <a:p>
            <a:r>
              <a:rPr lang="en-US" altLang="en-US"/>
              <a:t>Mari Palace Ruins</a:t>
            </a:r>
          </a:p>
        </p:txBody>
      </p:sp>
      <p:pic>
        <p:nvPicPr>
          <p:cNvPr id="41988" name="Picture 4">
            <a:extLst>
              <a:ext uri="{FF2B5EF4-FFF2-40B4-BE49-F238E27FC236}">
                <a16:creationId xmlns:a16="http://schemas.microsoft.com/office/drawing/2014/main" id="{25168A52-F3C1-410F-8F77-90BDA2B53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52600"/>
            <a:ext cx="7315200" cy="4864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2C00777E-B783-4673-9066-95B2B8845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858375" cy="403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FAA596DC-8364-4D27-A85C-9A0791CF8607}"/>
              </a:ext>
            </a:extLst>
          </p:cNvPr>
          <p:cNvSpPr>
            <a:spLocks noGrp="1" noChangeArrowheads="1"/>
          </p:cNvSpPr>
          <p:nvPr>
            <p:ph type="title"/>
          </p:nvPr>
        </p:nvSpPr>
        <p:spPr/>
        <p:txBody>
          <a:bodyPr/>
          <a:lstStyle/>
          <a:p>
            <a:r>
              <a:rPr lang="en-US" altLang="en-US"/>
              <a:t>Patriarchs and Haran</a:t>
            </a:r>
          </a:p>
        </p:txBody>
      </p:sp>
      <p:sp>
        <p:nvSpPr>
          <p:cNvPr id="18435" name="Rectangle 3">
            <a:extLst>
              <a:ext uri="{FF2B5EF4-FFF2-40B4-BE49-F238E27FC236}">
                <a16:creationId xmlns:a16="http://schemas.microsoft.com/office/drawing/2014/main" id="{0603BE79-199A-4FA9-8499-7EE68940AAB6}"/>
              </a:ext>
            </a:extLst>
          </p:cNvPr>
          <p:cNvSpPr>
            <a:spLocks noGrp="1" noChangeArrowheads="1"/>
          </p:cNvSpPr>
          <p:nvPr>
            <p:ph type="body" idx="1"/>
          </p:nvPr>
        </p:nvSpPr>
        <p:spPr/>
        <p:txBody>
          <a:bodyPr/>
          <a:lstStyle/>
          <a:p>
            <a:r>
              <a:rPr lang="en-US" altLang="en-US"/>
              <a:t>Tera and Abraham's original home after they migrated from Ur.</a:t>
            </a:r>
          </a:p>
          <a:p>
            <a:r>
              <a:rPr lang="en-US" altLang="en-US"/>
              <a:t>Abraham sent his son Isaac back there to get a bride (Genesis 24:2-10)</a:t>
            </a:r>
          </a:p>
          <a:p>
            <a:r>
              <a:rPr lang="en-US" altLang="en-US"/>
              <a:t>Jacob fled to his uncle Laban in Haran to avoid Esau's wrath (Genesis 27:43).</a:t>
            </a:r>
          </a:p>
          <a:p>
            <a:r>
              <a:rPr lang="en-US" altLang="en-US"/>
              <a:t>Jacob married his cousins Leah and Rachel there (Genesis  29:1-30;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a:extLst>
              <a:ext uri="{FF2B5EF4-FFF2-40B4-BE49-F238E27FC236}">
                <a16:creationId xmlns:a16="http://schemas.microsoft.com/office/drawing/2014/main" id="{BC95FCD5-372C-4D71-B1CB-9F51B9EE5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675E11E-A9FB-453A-8FCA-F30442FD7122}"/>
              </a:ext>
            </a:extLst>
          </p:cNvPr>
          <p:cNvSpPr>
            <a:spLocks noGrp="1" noChangeArrowheads="1"/>
          </p:cNvSpPr>
          <p:nvPr>
            <p:ph type="title"/>
          </p:nvPr>
        </p:nvSpPr>
        <p:spPr/>
        <p:txBody>
          <a:bodyPr/>
          <a:lstStyle/>
          <a:p>
            <a:r>
              <a:rPr lang="en-US" altLang="en-US"/>
              <a:t>Patriarchs and Cities</a:t>
            </a:r>
          </a:p>
        </p:txBody>
      </p:sp>
      <p:sp>
        <p:nvSpPr>
          <p:cNvPr id="21507" name="Rectangle 3">
            <a:extLst>
              <a:ext uri="{FF2B5EF4-FFF2-40B4-BE49-F238E27FC236}">
                <a16:creationId xmlns:a16="http://schemas.microsoft.com/office/drawing/2014/main" id="{B625CDCA-3E7A-4ED6-991D-CC7EEFB036C8}"/>
              </a:ext>
            </a:extLst>
          </p:cNvPr>
          <p:cNvSpPr>
            <a:spLocks noGrp="1" noChangeArrowheads="1"/>
          </p:cNvSpPr>
          <p:nvPr>
            <p:ph type="body" idx="1"/>
          </p:nvPr>
        </p:nvSpPr>
        <p:spPr/>
        <p:txBody>
          <a:bodyPr/>
          <a:lstStyle/>
          <a:p>
            <a:r>
              <a:rPr lang="en-US" altLang="en-US"/>
              <a:t>They did not generally live in cities, but set their camps near them</a:t>
            </a:r>
          </a:p>
          <a:p>
            <a:r>
              <a:rPr lang="en-US" altLang="en-US"/>
              <a:t>Nomads, not farmers or urbanites</a:t>
            </a:r>
          </a:p>
          <a:p>
            <a:r>
              <a:rPr lang="en-US" altLang="en-US"/>
              <a:t>18</a:t>
            </a:r>
            <a:r>
              <a:rPr lang="en-US" altLang="en-US" baseline="30000"/>
              <a:t>th</a:t>
            </a:r>
            <a:r>
              <a:rPr lang="en-US" altLang="en-US"/>
              <a:t>-16</a:t>
            </a:r>
            <a:r>
              <a:rPr lang="en-US" altLang="en-US" baseline="30000"/>
              <a:t>th</a:t>
            </a:r>
            <a:r>
              <a:rPr lang="en-US" altLang="en-US"/>
              <a:t> centuries BC</a:t>
            </a:r>
          </a:p>
          <a:p>
            <a:r>
              <a:rPr lang="en-US" altLang="en-US"/>
              <a:t>First Intermediate (Hyksos) period in Egypt</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84BD74C-86D8-41F1-96AE-E53C453C86A8}"/>
              </a:ext>
            </a:extLst>
          </p:cNvPr>
          <p:cNvSpPr>
            <a:spLocks noGrp="1" noChangeArrowheads="1"/>
          </p:cNvSpPr>
          <p:nvPr>
            <p:ph type="title"/>
          </p:nvPr>
        </p:nvSpPr>
        <p:spPr/>
        <p:txBody>
          <a:bodyPr/>
          <a:lstStyle/>
          <a:p>
            <a:r>
              <a:rPr lang="en-US" altLang="en-US" sz="4000"/>
              <a:t>Examples of early Patriarchal city: Beth Shean, Megiddo</a:t>
            </a:r>
          </a:p>
        </p:txBody>
      </p:sp>
      <p:pic>
        <p:nvPicPr>
          <p:cNvPr id="26628" name="Picture 4">
            <a:extLst>
              <a:ext uri="{FF2B5EF4-FFF2-40B4-BE49-F238E27FC236}">
                <a16:creationId xmlns:a16="http://schemas.microsoft.com/office/drawing/2014/main" id="{2D5B60AD-973E-4F7F-960D-90C4557C4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8950"/>
            <a:ext cx="7848600" cy="5099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a:extLst>
              <a:ext uri="{FF2B5EF4-FFF2-40B4-BE49-F238E27FC236}">
                <a16:creationId xmlns:a16="http://schemas.microsoft.com/office/drawing/2014/main" id="{80546AAB-BDE3-4D9E-A34A-1B0C81647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719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a:extLst>
              <a:ext uri="{FF2B5EF4-FFF2-40B4-BE49-F238E27FC236}">
                <a16:creationId xmlns:a16="http://schemas.microsoft.com/office/drawing/2014/main" id="{390C86EF-C9C7-4D01-983D-BC2AB6DB9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9600" cy="6769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A9C3C95-B822-4B7F-8403-938BCCCA95F1}"/>
              </a:ext>
            </a:extLst>
          </p:cNvPr>
          <p:cNvSpPr>
            <a:spLocks noGrp="1" noChangeArrowheads="1"/>
          </p:cNvSpPr>
          <p:nvPr>
            <p:ph type="title"/>
          </p:nvPr>
        </p:nvSpPr>
        <p:spPr/>
        <p:txBody>
          <a:bodyPr/>
          <a:lstStyle/>
          <a:p>
            <a:r>
              <a:rPr lang="en-US" altLang="en-US"/>
              <a:t>Patriarchs and Cities</a:t>
            </a:r>
          </a:p>
        </p:txBody>
      </p:sp>
      <p:sp>
        <p:nvSpPr>
          <p:cNvPr id="22531" name="Rectangle 3">
            <a:extLst>
              <a:ext uri="{FF2B5EF4-FFF2-40B4-BE49-F238E27FC236}">
                <a16:creationId xmlns:a16="http://schemas.microsoft.com/office/drawing/2014/main" id="{817C2C72-7AD4-498B-9729-85067133FFC5}"/>
              </a:ext>
            </a:extLst>
          </p:cNvPr>
          <p:cNvSpPr>
            <a:spLocks noGrp="1" noChangeArrowheads="1"/>
          </p:cNvSpPr>
          <p:nvPr>
            <p:ph type="body" idx="1"/>
          </p:nvPr>
        </p:nvSpPr>
        <p:spPr/>
        <p:txBody>
          <a:bodyPr/>
          <a:lstStyle/>
          <a:p>
            <a:r>
              <a:rPr lang="en-US" altLang="en-US"/>
              <a:t>When they did live in cities</a:t>
            </a:r>
          </a:p>
          <a:p>
            <a:r>
              <a:rPr lang="en-US" altLang="en-US"/>
              <a:t>They were generally unwalled</a:t>
            </a:r>
          </a:p>
          <a:p>
            <a:r>
              <a:rPr lang="en-US" altLang="en-US"/>
              <a:t>Not fortified settlements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91CF9990-9111-4DB7-8DFD-1F748386426E}"/>
              </a:ext>
            </a:extLst>
          </p:cNvPr>
          <p:cNvSpPr>
            <a:spLocks noGrp="1" noChangeArrowheads="1"/>
          </p:cNvSpPr>
          <p:nvPr>
            <p:ph type="title"/>
          </p:nvPr>
        </p:nvSpPr>
        <p:spPr/>
        <p:txBody>
          <a:bodyPr/>
          <a:lstStyle/>
          <a:p>
            <a:r>
              <a:rPr lang="en-US" altLang="en-US" sz="4000"/>
              <a:t>Patriarchs and their Unfortiried Cities</a:t>
            </a:r>
          </a:p>
        </p:txBody>
      </p:sp>
      <p:sp>
        <p:nvSpPr>
          <p:cNvPr id="69636" name="Rectangle 4">
            <a:extLst>
              <a:ext uri="{FF2B5EF4-FFF2-40B4-BE49-F238E27FC236}">
                <a16:creationId xmlns:a16="http://schemas.microsoft.com/office/drawing/2014/main" id="{74436DA5-1B4B-496A-9B17-9F0302E73F08}"/>
              </a:ext>
            </a:extLst>
          </p:cNvPr>
          <p:cNvSpPr>
            <a:spLocks noGrp="1" noChangeArrowheads="1"/>
          </p:cNvSpPr>
          <p:nvPr>
            <p:ph type="body" sz="half" idx="1"/>
          </p:nvPr>
        </p:nvSpPr>
        <p:spPr/>
        <p:txBody>
          <a:bodyPr/>
          <a:lstStyle/>
          <a:p>
            <a:r>
              <a:rPr lang="en-US" altLang="en-US" sz="2800"/>
              <a:t>camps</a:t>
            </a:r>
          </a:p>
          <a:p>
            <a:r>
              <a:rPr lang="en-US" altLang="en-US" sz="2800"/>
              <a:t>unwalled villages</a:t>
            </a:r>
          </a:p>
          <a:p>
            <a:r>
              <a:rPr lang="en-US" altLang="en-US" sz="2800"/>
              <a:t>a walled town with gates and bars</a:t>
            </a:r>
          </a:p>
          <a:p>
            <a:r>
              <a:rPr lang="en-US" altLang="en-US" sz="2800"/>
              <a:t>open towns</a:t>
            </a:r>
          </a:p>
        </p:txBody>
      </p:sp>
      <p:sp>
        <p:nvSpPr>
          <p:cNvPr id="69637" name="Rectangle 5">
            <a:extLst>
              <a:ext uri="{FF2B5EF4-FFF2-40B4-BE49-F238E27FC236}">
                <a16:creationId xmlns:a16="http://schemas.microsoft.com/office/drawing/2014/main" id="{3DBF5F27-79FB-4BFA-A48A-545B6A01EFEE}"/>
              </a:ext>
            </a:extLst>
          </p:cNvPr>
          <p:cNvSpPr>
            <a:spLocks noGrp="1" noChangeArrowheads="1"/>
          </p:cNvSpPr>
          <p:nvPr>
            <p:ph type="body" sz="half" idx="2"/>
          </p:nvPr>
        </p:nvSpPr>
        <p:spPr/>
        <p:txBody>
          <a:bodyPr/>
          <a:lstStyle/>
          <a:p>
            <a:r>
              <a:rPr lang="en-US" altLang="en-US" sz="2800"/>
              <a:t>Numbers 13:19</a:t>
            </a:r>
          </a:p>
          <a:p>
            <a:r>
              <a:rPr lang="en-US" altLang="en-US" sz="2800"/>
              <a:t>1 Samuel 6:18</a:t>
            </a:r>
          </a:p>
          <a:p>
            <a:r>
              <a:rPr lang="en-US" altLang="en-US" sz="2800"/>
              <a:t>1 Samuel 23:7</a:t>
            </a:r>
          </a:p>
          <a:p>
            <a:endParaRPr lang="en-US" altLang="en-US" sz="2800"/>
          </a:p>
          <a:p>
            <a:r>
              <a:rPr lang="en-US" altLang="en-US" sz="2800"/>
              <a:t>Esther 9:18</a:t>
            </a:r>
          </a:p>
          <a:p>
            <a:endParaRPr lang="en-US" altLang="en-US" sz="280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E702F60-19F3-420F-8E81-1F90934F01E0}"/>
              </a:ext>
            </a:extLst>
          </p:cNvPr>
          <p:cNvSpPr>
            <a:spLocks noGrp="1" noChangeArrowheads="1"/>
          </p:cNvSpPr>
          <p:nvPr>
            <p:ph type="title"/>
          </p:nvPr>
        </p:nvSpPr>
        <p:spPr/>
        <p:txBody>
          <a:bodyPr/>
          <a:lstStyle/>
          <a:p>
            <a:r>
              <a:rPr lang="en-US" altLang="en-US" sz="4000" b="1" i="1"/>
              <a:t>ABRAHAM THE CARAVANEER</a:t>
            </a:r>
            <a:r>
              <a:rPr lang="en-US" altLang="en-US" sz="4000"/>
              <a:t> </a:t>
            </a:r>
            <a:r>
              <a:rPr lang="en-US" altLang="en-US" sz="4000" b="1"/>
              <a:t>(2164-1990 BC; MB1)</a:t>
            </a:r>
          </a:p>
        </p:txBody>
      </p:sp>
      <p:sp>
        <p:nvSpPr>
          <p:cNvPr id="20483" name="Rectangle 3">
            <a:extLst>
              <a:ext uri="{FF2B5EF4-FFF2-40B4-BE49-F238E27FC236}">
                <a16:creationId xmlns:a16="http://schemas.microsoft.com/office/drawing/2014/main" id="{CCC0FE58-7CFB-43A1-9D93-32627B94FE41}"/>
              </a:ext>
            </a:extLst>
          </p:cNvPr>
          <p:cNvSpPr>
            <a:spLocks noGrp="1" noChangeArrowheads="1"/>
          </p:cNvSpPr>
          <p:nvPr>
            <p:ph type="body" idx="1"/>
          </p:nvPr>
        </p:nvSpPr>
        <p:spPr/>
        <p:txBody>
          <a:bodyPr/>
          <a:lstStyle/>
          <a:p>
            <a:r>
              <a:rPr lang="en-US" altLang="en-US"/>
              <a:t>Dates debated</a:t>
            </a:r>
          </a:p>
          <a:p>
            <a:r>
              <a:rPr lang="en-US" altLang="en-US"/>
              <a:t>Middle Bronze Age Palestine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4E81624E-5F69-4F8A-817C-2BB20DCC0DD3}"/>
              </a:ext>
            </a:extLst>
          </p:cNvPr>
          <p:cNvSpPr>
            <a:spLocks noGrp="1" noChangeArrowheads="1"/>
          </p:cNvSpPr>
          <p:nvPr>
            <p:ph type="title"/>
          </p:nvPr>
        </p:nvSpPr>
        <p:spPr/>
        <p:txBody>
          <a:bodyPr/>
          <a:lstStyle/>
          <a:p>
            <a:r>
              <a:rPr lang="en-US" altLang="en-US"/>
              <a:t>Court of Palms, Mari Palace</a:t>
            </a:r>
          </a:p>
        </p:txBody>
      </p:sp>
      <p:pic>
        <p:nvPicPr>
          <p:cNvPr id="44036" name="Picture 4">
            <a:extLst>
              <a:ext uri="{FF2B5EF4-FFF2-40B4-BE49-F238E27FC236}">
                <a16:creationId xmlns:a16="http://schemas.microsoft.com/office/drawing/2014/main" id="{DB0BF696-7E60-4813-9737-80BC9891F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000"/>
            <a:ext cx="7315200" cy="4813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a:extLst>
              <a:ext uri="{FF2B5EF4-FFF2-40B4-BE49-F238E27FC236}">
                <a16:creationId xmlns:a16="http://schemas.microsoft.com/office/drawing/2014/main" id="{96549022-17AE-42AE-B541-77B64F2E2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7924800" cy="6856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a:extLst>
              <a:ext uri="{FF2B5EF4-FFF2-40B4-BE49-F238E27FC236}">
                <a16:creationId xmlns:a16="http://schemas.microsoft.com/office/drawing/2014/main" id="{7ADC05B2-3675-4126-BFCA-E50A8BD68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34400" cy="6605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54CEBF5-1F8F-43E1-8BD9-1CB84DB9CC51}"/>
              </a:ext>
            </a:extLst>
          </p:cNvPr>
          <p:cNvSpPr>
            <a:spLocks noGrp="1" noChangeArrowheads="1"/>
          </p:cNvSpPr>
          <p:nvPr>
            <p:ph type="title"/>
          </p:nvPr>
        </p:nvSpPr>
        <p:spPr/>
        <p:txBody>
          <a:bodyPr/>
          <a:lstStyle/>
          <a:p>
            <a:r>
              <a:rPr lang="en-US" altLang="en-US"/>
              <a:t>Abraham: Middle Bronze Age</a:t>
            </a:r>
          </a:p>
        </p:txBody>
      </p:sp>
      <p:sp>
        <p:nvSpPr>
          <p:cNvPr id="30723" name="Rectangle 3">
            <a:extLst>
              <a:ext uri="{FF2B5EF4-FFF2-40B4-BE49-F238E27FC236}">
                <a16:creationId xmlns:a16="http://schemas.microsoft.com/office/drawing/2014/main" id="{34D3B702-1174-459D-8DBE-249EC096FD44}"/>
              </a:ext>
            </a:extLst>
          </p:cNvPr>
          <p:cNvSpPr>
            <a:spLocks noGrp="1" noChangeArrowheads="1"/>
          </p:cNvSpPr>
          <p:nvPr>
            <p:ph type="body" idx="1"/>
          </p:nvPr>
        </p:nvSpPr>
        <p:spPr/>
        <p:txBody>
          <a:bodyPr/>
          <a:lstStyle/>
          <a:p>
            <a:r>
              <a:rPr lang="en-US" altLang="en-US"/>
              <a:t>Period of several small settlements</a:t>
            </a:r>
          </a:p>
          <a:p>
            <a:r>
              <a:rPr lang="en-US" altLang="en-US"/>
              <a:t>Small simple stone houses</a:t>
            </a:r>
          </a:p>
          <a:p>
            <a:r>
              <a:rPr lang="en-US" altLang="en-US"/>
              <a:t>Temporary quarters for nomadic tribes working along trade routes</a:t>
            </a:r>
          </a:p>
          <a:p>
            <a:endParaRPr lang="en-US" alt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A48408D1-AFD9-46CB-8D50-7328A7BC3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0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a:extLst>
              <a:ext uri="{FF2B5EF4-FFF2-40B4-BE49-F238E27FC236}">
                <a16:creationId xmlns:a16="http://schemas.microsoft.com/office/drawing/2014/main" id="{1995CCE8-9B27-4874-BA30-C1607E78DA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39417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a:extLst>
              <a:ext uri="{FF2B5EF4-FFF2-40B4-BE49-F238E27FC236}">
                <a16:creationId xmlns:a16="http://schemas.microsoft.com/office/drawing/2014/main" id="{6EEF8227-3BDC-46B6-B304-7FC939170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61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a:extLst>
              <a:ext uri="{FF2B5EF4-FFF2-40B4-BE49-F238E27FC236}">
                <a16:creationId xmlns:a16="http://schemas.microsoft.com/office/drawing/2014/main" id="{4096B6E7-3F1A-41B6-A802-752348B15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610600" cy="681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20B2969-69C9-466D-B6E0-F36CBF36159A}"/>
              </a:ext>
            </a:extLst>
          </p:cNvPr>
          <p:cNvSpPr>
            <a:spLocks noGrp="1" noChangeArrowheads="1"/>
          </p:cNvSpPr>
          <p:nvPr>
            <p:ph type="title"/>
          </p:nvPr>
        </p:nvSpPr>
        <p:spPr/>
        <p:txBody>
          <a:bodyPr/>
          <a:lstStyle/>
          <a:p>
            <a:r>
              <a:rPr lang="en-US" altLang="en-US"/>
              <a:t>Abraham: Middle Bronze Age</a:t>
            </a:r>
          </a:p>
        </p:txBody>
      </p:sp>
      <p:sp>
        <p:nvSpPr>
          <p:cNvPr id="35843" name="Rectangle 3">
            <a:extLst>
              <a:ext uri="{FF2B5EF4-FFF2-40B4-BE49-F238E27FC236}">
                <a16:creationId xmlns:a16="http://schemas.microsoft.com/office/drawing/2014/main" id="{0B46704A-90D5-4006-A507-9AD6553BFBA8}"/>
              </a:ext>
            </a:extLst>
          </p:cNvPr>
          <p:cNvSpPr>
            <a:spLocks noGrp="1" noChangeArrowheads="1"/>
          </p:cNvSpPr>
          <p:nvPr>
            <p:ph type="body" idx="1"/>
          </p:nvPr>
        </p:nvSpPr>
        <p:spPr/>
        <p:txBody>
          <a:bodyPr/>
          <a:lstStyle/>
          <a:p>
            <a:r>
              <a:rPr lang="en-US" altLang="en-US"/>
              <a:t>Ur and Haran were flourishing </a:t>
            </a:r>
          </a:p>
          <a:p>
            <a:r>
              <a:rPr lang="en-US" altLang="en-US"/>
              <a:t>Jordan Valley populated</a:t>
            </a:r>
          </a:p>
          <a:p>
            <a:r>
              <a:rPr lang="en-US" altLang="en-US"/>
              <a:t>Sparse population in the Hill Country</a:t>
            </a:r>
          </a:p>
          <a:p>
            <a:r>
              <a:rPr lang="en-US" altLang="en-US"/>
              <a:t>In the Negev, there was settlement </a:t>
            </a:r>
            <a:r>
              <a:rPr lang="en-US" altLang="en-US" i="1"/>
              <a:t>from </a:t>
            </a:r>
            <a:r>
              <a:rPr lang="en-US" altLang="en-US"/>
              <a:t>the 21st to the 19th centuries BC, but not before or afterwards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C636DC4D-56C1-49BD-9D9C-1C85C1340E6D}"/>
              </a:ext>
            </a:extLst>
          </p:cNvPr>
          <p:cNvSpPr>
            <a:spLocks noGrp="1" noChangeArrowheads="1"/>
          </p:cNvSpPr>
          <p:nvPr>
            <p:ph type="title"/>
          </p:nvPr>
        </p:nvSpPr>
        <p:spPr/>
        <p:txBody>
          <a:bodyPr/>
          <a:lstStyle/>
          <a:p>
            <a:r>
              <a:rPr lang="en-US" altLang="en-US"/>
              <a:t>Abraham: Middle Bronze Age</a:t>
            </a:r>
          </a:p>
        </p:txBody>
      </p:sp>
      <p:sp>
        <p:nvSpPr>
          <p:cNvPr id="36867" name="Rectangle 3">
            <a:extLst>
              <a:ext uri="{FF2B5EF4-FFF2-40B4-BE49-F238E27FC236}">
                <a16:creationId xmlns:a16="http://schemas.microsoft.com/office/drawing/2014/main" id="{C954D06E-8981-40AE-877C-37F14BC4E283}"/>
              </a:ext>
            </a:extLst>
          </p:cNvPr>
          <p:cNvSpPr>
            <a:spLocks noGrp="1" noChangeArrowheads="1"/>
          </p:cNvSpPr>
          <p:nvPr>
            <p:ph type="body" idx="1"/>
          </p:nvPr>
        </p:nvSpPr>
        <p:spPr/>
        <p:txBody>
          <a:bodyPr/>
          <a:lstStyle/>
          <a:p>
            <a:r>
              <a:rPr lang="en-US" altLang="en-US"/>
              <a:t>Abraham moved freely between Shechem and Beersheba (no fortified, restriced borders)</a:t>
            </a:r>
          </a:p>
          <a:p>
            <a:r>
              <a:rPr lang="en-US" altLang="en-US"/>
              <a:t>Open for Isaac and Jacob too</a:t>
            </a:r>
          </a:p>
          <a:p>
            <a:r>
              <a:rPr lang="en-US" altLang="en-US"/>
              <a:t>During the 19th century BC the cities west of the Jordan were again occupied </a:t>
            </a:r>
          </a:p>
          <a:p>
            <a:r>
              <a:rPr lang="en-US" altLang="en-US"/>
              <a:t>Asiatics (including Abraham) enter Egyptian Delta without opposition</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0DC3B449-147F-498D-8E65-49097AC91B31}"/>
              </a:ext>
            </a:extLst>
          </p:cNvPr>
          <p:cNvSpPr>
            <a:spLocks noGrp="1" noChangeArrowheads="1"/>
          </p:cNvSpPr>
          <p:nvPr>
            <p:ph type="title"/>
          </p:nvPr>
        </p:nvSpPr>
        <p:spPr/>
        <p:txBody>
          <a:bodyPr/>
          <a:lstStyle/>
          <a:p>
            <a:r>
              <a:rPr lang="en-US" altLang="en-US"/>
              <a:t>Abraham: Similar to Bedoin</a:t>
            </a:r>
          </a:p>
        </p:txBody>
      </p:sp>
      <p:pic>
        <p:nvPicPr>
          <p:cNvPr id="37892" name="Picture 4">
            <a:extLst>
              <a:ext uri="{FF2B5EF4-FFF2-40B4-BE49-F238E27FC236}">
                <a16:creationId xmlns:a16="http://schemas.microsoft.com/office/drawing/2014/main" id="{87D7A6EA-99AD-4DCD-A241-87F8F4D85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8575"/>
            <a:ext cx="8305800" cy="5559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8365AD3F-C629-4FC3-A71D-8CDF9FCAF2BF}"/>
              </a:ext>
            </a:extLst>
          </p:cNvPr>
          <p:cNvSpPr>
            <a:spLocks noGrp="1" noChangeArrowheads="1"/>
          </p:cNvSpPr>
          <p:nvPr>
            <p:ph type="title"/>
          </p:nvPr>
        </p:nvSpPr>
        <p:spPr/>
        <p:txBody>
          <a:bodyPr/>
          <a:lstStyle/>
          <a:p>
            <a:r>
              <a:rPr lang="en-US" altLang="en-US"/>
              <a:t>Mari Library</a:t>
            </a:r>
          </a:p>
        </p:txBody>
      </p:sp>
      <p:sp>
        <p:nvSpPr>
          <p:cNvPr id="40963" name="Rectangle 3">
            <a:extLst>
              <a:ext uri="{FF2B5EF4-FFF2-40B4-BE49-F238E27FC236}">
                <a16:creationId xmlns:a16="http://schemas.microsoft.com/office/drawing/2014/main" id="{9516446C-1EF7-4D4A-BB93-B899A02FBC6A}"/>
              </a:ext>
            </a:extLst>
          </p:cNvPr>
          <p:cNvSpPr>
            <a:spLocks noGrp="1" noChangeArrowheads="1"/>
          </p:cNvSpPr>
          <p:nvPr>
            <p:ph type="body" idx="1"/>
          </p:nvPr>
        </p:nvSpPr>
        <p:spPr/>
        <p:txBody>
          <a:bodyPr/>
          <a:lstStyle/>
          <a:p>
            <a:r>
              <a:rPr lang="en-US" altLang="en-US"/>
              <a:t>In the palace archive</a:t>
            </a:r>
          </a:p>
          <a:p>
            <a:r>
              <a:rPr lang="en-US" altLang="en-US"/>
              <a:t>25,000 clay tablets</a:t>
            </a:r>
          </a:p>
          <a:p>
            <a:r>
              <a:rPr lang="en-US" altLang="en-US"/>
              <a:t>Business and political correspondence</a:t>
            </a:r>
          </a:p>
          <a:p>
            <a:r>
              <a:rPr lang="en-US" altLang="en-US"/>
              <a:t>Some important chronological data</a:t>
            </a:r>
          </a:p>
          <a:p>
            <a:r>
              <a:rPr lang="en-US" altLang="en-US"/>
              <a:t>Some religious information</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a:extLst>
              <a:ext uri="{FF2B5EF4-FFF2-40B4-BE49-F238E27FC236}">
                <a16:creationId xmlns:a16="http://schemas.microsoft.com/office/drawing/2014/main" id="{A8B9710D-A042-4D68-98B3-6FE6C2AE6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027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2" name="Picture 4">
            <a:extLst>
              <a:ext uri="{FF2B5EF4-FFF2-40B4-BE49-F238E27FC236}">
                <a16:creationId xmlns:a16="http://schemas.microsoft.com/office/drawing/2014/main" id="{6A046769-3E9E-4A12-B882-3C4FBA4F9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305800" cy="6929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2AB00A52-79B4-47E0-B463-0C06BE753E0A}"/>
              </a:ext>
            </a:extLst>
          </p:cNvPr>
          <p:cNvSpPr>
            <a:spLocks noGrp="1" noChangeArrowheads="1"/>
          </p:cNvSpPr>
          <p:nvPr>
            <p:ph type="title"/>
          </p:nvPr>
        </p:nvSpPr>
        <p:spPr>
          <a:xfrm>
            <a:off x="609600" y="277813"/>
            <a:ext cx="8077200" cy="2465387"/>
          </a:xfrm>
        </p:spPr>
        <p:txBody>
          <a:bodyPr/>
          <a:lstStyle/>
          <a:p>
            <a:r>
              <a:rPr lang="en-US" altLang="en-US" sz="4000" b="1"/>
              <a:t>Politics and Social Structures of Mesopotamia in Abraham's Time </a:t>
            </a:r>
            <a:br>
              <a:rPr lang="en-US" altLang="en-US" sz="4000" b="1"/>
            </a:br>
            <a:endParaRPr lang="en-US" altLang="en-US" sz="4000" b="1"/>
          </a:p>
        </p:txBody>
      </p:sp>
      <p:sp>
        <p:nvSpPr>
          <p:cNvPr id="40963" name="Rectangle 3">
            <a:extLst>
              <a:ext uri="{FF2B5EF4-FFF2-40B4-BE49-F238E27FC236}">
                <a16:creationId xmlns:a16="http://schemas.microsoft.com/office/drawing/2014/main" id="{C62AC01B-65B5-43A0-A7FC-0C56FAB4DB69}"/>
              </a:ext>
            </a:extLst>
          </p:cNvPr>
          <p:cNvSpPr>
            <a:spLocks noGrp="1" noChangeArrowheads="1"/>
          </p:cNvSpPr>
          <p:nvPr>
            <p:ph type="body" idx="1"/>
          </p:nvPr>
        </p:nvSpPr>
        <p:spPr>
          <a:xfrm>
            <a:off x="457200" y="2514600"/>
            <a:ext cx="8229600" cy="3616325"/>
          </a:xfrm>
        </p:spPr>
        <p:txBody>
          <a:bodyPr/>
          <a:lstStyle/>
          <a:p>
            <a:r>
              <a:rPr lang="en-US" altLang="en-US"/>
              <a:t>During the Ur III Dynasty which fell in 2004 BC.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5">
            <a:extLst>
              <a:ext uri="{FF2B5EF4-FFF2-40B4-BE49-F238E27FC236}">
                <a16:creationId xmlns:a16="http://schemas.microsoft.com/office/drawing/2014/main" id="{032ABDC8-C077-492B-9136-353ED9534A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6750"/>
            <a:ext cx="9144000" cy="6191250"/>
          </a:xfrm>
          <a:prstGeom prst="rect">
            <a:avLst/>
          </a:prstGeom>
          <a:noFill/>
          <a:extLst>
            <a:ext uri="{909E8E84-426E-40DD-AFC4-6F175D3DCCD1}">
              <a14:hiddenFill xmlns:a14="http://schemas.microsoft.com/office/drawing/2010/main">
                <a:solidFill>
                  <a:srgbClr val="FFFFFF"/>
                </a:solidFill>
              </a14:hiddenFill>
            </a:ext>
          </a:extLst>
        </p:spPr>
      </p:pic>
      <p:sp>
        <p:nvSpPr>
          <p:cNvPr id="43014" name="Text Box 6">
            <a:extLst>
              <a:ext uri="{FF2B5EF4-FFF2-40B4-BE49-F238E27FC236}">
                <a16:creationId xmlns:a16="http://schemas.microsoft.com/office/drawing/2014/main" id="{4B2555E9-7A5F-419A-B4F6-B8C4AFC80C34}"/>
              </a:ext>
            </a:extLst>
          </p:cNvPr>
          <p:cNvSpPr txBox="1">
            <a:spLocks noChangeArrowheads="1"/>
          </p:cNvSpPr>
          <p:nvPr/>
        </p:nvSpPr>
        <p:spPr bwMode="auto">
          <a:xfrm>
            <a:off x="6629400" y="2133600"/>
            <a:ext cx="2209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0080"/>
                </a:solidFill>
                <a:effectLst/>
                <a:uLnTx/>
                <a:uFillTx/>
                <a:latin typeface="Arial" panose="020B0604020202020204" pitchFamily="34" charset="0"/>
                <a:ea typeface="+mn-ea"/>
                <a:cs typeface="+mn-cs"/>
              </a:rPr>
              <a:t>UR III EMPIRE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B3B6AA44-E55F-4AC3-8673-C78B8B57CB7C}"/>
              </a:ext>
            </a:extLst>
          </p:cNvPr>
          <p:cNvSpPr>
            <a:spLocks noGrp="1" noChangeArrowheads="1"/>
          </p:cNvSpPr>
          <p:nvPr>
            <p:ph type="title"/>
          </p:nvPr>
        </p:nvSpPr>
        <p:spPr/>
        <p:txBody>
          <a:bodyPr/>
          <a:lstStyle/>
          <a:p>
            <a:r>
              <a:rPr lang="en-US" altLang="en-US"/>
              <a:t>Abraham: Middle Bronze Age</a:t>
            </a:r>
          </a:p>
        </p:txBody>
      </p:sp>
      <p:sp>
        <p:nvSpPr>
          <p:cNvPr id="44035" name="Rectangle 3">
            <a:extLst>
              <a:ext uri="{FF2B5EF4-FFF2-40B4-BE49-F238E27FC236}">
                <a16:creationId xmlns:a16="http://schemas.microsoft.com/office/drawing/2014/main" id="{73A5A610-281D-40EF-8BA6-996C7A9E6272}"/>
              </a:ext>
            </a:extLst>
          </p:cNvPr>
          <p:cNvSpPr>
            <a:spLocks noGrp="1" noChangeArrowheads="1"/>
          </p:cNvSpPr>
          <p:nvPr>
            <p:ph type="body" idx="1"/>
          </p:nvPr>
        </p:nvSpPr>
        <p:spPr/>
        <p:txBody>
          <a:bodyPr/>
          <a:lstStyle/>
          <a:p>
            <a:r>
              <a:rPr lang="en-US" altLang="en-US"/>
              <a:t>Following the collapse of Ur III civilization</a:t>
            </a:r>
          </a:p>
          <a:p>
            <a:r>
              <a:rPr lang="en-US" altLang="en-US"/>
              <a:t>Isin-Larsa period</a:t>
            </a:r>
          </a:p>
          <a:p>
            <a:r>
              <a:rPr lang="en-US" altLang="en-US"/>
              <a:t>Several small kingdoms which competed among themselves for control and influence</a:t>
            </a:r>
          </a:p>
          <a:p>
            <a:r>
              <a:rPr lang="en-US" altLang="en-US"/>
              <a:t>Most important new kingdom: Larsa</a:t>
            </a:r>
          </a:p>
          <a:p>
            <a:r>
              <a:rPr lang="en-US" altLang="en-US"/>
              <a:t>20 miles northeast and on the opposite side of the Euphrates river from Ur </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a:extLst>
              <a:ext uri="{FF2B5EF4-FFF2-40B4-BE49-F238E27FC236}">
                <a16:creationId xmlns:a16="http://schemas.microsoft.com/office/drawing/2014/main" id="{6EF671B5-9909-43F8-802B-138D89DA1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6934200" cy="6818313"/>
          </a:xfrm>
          <a:prstGeom prst="rect">
            <a:avLst/>
          </a:prstGeom>
          <a:noFill/>
          <a:extLst>
            <a:ext uri="{909E8E84-426E-40DD-AFC4-6F175D3DCCD1}">
              <a14:hiddenFill xmlns:a14="http://schemas.microsoft.com/office/drawing/2010/main">
                <a:solidFill>
                  <a:srgbClr val="FFFFFF"/>
                </a:solidFill>
              </a14:hiddenFill>
            </a:ext>
          </a:extLst>
        </p:spPr>
      </p:pic>
      <p:sp>
        <p:nvSpPr>
          <p:cNvPr id="45061" name="Text Box 5">
            <a:extLst>
              <a:ext uri="{FF2B5EF4-FFF2-40B4-BE49-F238E27FC236}">
                <a16:creationId xmlns:a16="http://schemas.microsoft.com/office/drawing/2014/main" id="{8C56BA47-6D7F-4126-9A99-7BD6461F91E1}"/>
              </a:ext>
            </a:extLst>
          </p:cNvPr>
          <p:cNvSpPr txBox="1">
            <a:spLocks noChangeArrowheads="1"/>
          </p:cNvSpPr>
          <p:nvPr/>
        </p:nvSpPr>
        <p:spPr bwMode="auto">
          <a:xfrm>
            <a:off x="5334000" y="52578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a:t>
            </a:r>
          </a:p>
        </p:txBody>
      </p:sp>
      <p:sp>
        <p:nvSpPr>
          <p:cNvPr id="45062" name="Text Box 6">
            <a:extLst>
              <a:ext uri="{FF2B5EF4-FFF2-40B4-BE49-F238E27FC236}">
                <a16:creationId xmlns:a16="http://schemas.microsoft.com/office/drawing/2014/main" id="{C0A7E9D9-22F4-42FB-B2D0-10829BACAD95}"/>
              </a:ext>
            </a:extLst>
          </p:cNvPr>
          <p:cNvSpPr txBox="1">
            <a:spLocks noChangeArrowheads="1"/>
          </p:cNvSpPr>
          <p:nvPr/>
        </p:nvSpPr>
        <p:spPr bwMode="auto">
          <a:xfrm>
            <a:off x="7848600" y="5257800"/>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LARSA</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501EEEB7-81FB-4B5C-A084-29148C8F7239}"/>
              </a:ext>
            </a:extLst>
          </p:cNvPr>
          <p:cNvSpPr>
            <a:spLocks noGrp="1" noChangeArrowheads="1"/>
          </p:cNvSpPr>
          <p:nvPr>
            <p:ph type="title"/>
          </p:nvPr>
        </p:nvSpPr>
        <p:spPr/>
        <p:txBody>
          <a:bodyPr/>
          <a:lstStyle/>
          <a:p>
            <a:r>
              <a:rPr lang="en-US" altLang="en-US"/>
              <a:t>Abraham, Middle Bronze Age</a:t>
            </a:r>
          </a:p>
        </p:txBody>
      </p:sp>
      <p:sp>
        <p:nvSpPr>
          <p:cNvPr id="46083" name="Rectangle 3">
            <a:extLst>
              <a:ext uri="{FF2B5EF4-FFF2-40B4-BE49-F238E27FC236}">
                <a16:creationId xmlns:a16="http://schemas.microsoft.com/office/drawing/2014/main" id="{FE002246-AEA5-4F9D-AC2C-42A4502F3596}"/>
              </a:ext>
            </a:extLst>
          </p:cNvPr>
          <p:cNvSpPr>
            <a:spLocks noGrp="1" noChangeArrowheads="1"/>
          </p:cNvSpPr>
          <p:nvPr>
            <p:ph type="body" idx="1"/>
          </p:nvPr>
        </p:nvSpPr>
        <p:spPr/>
        <p:txBody>
          <a:bodyPr/>
          <a:lstStyle/>
          <a:p>
            <a:r>
              <a:rPr lang="en-US" altLang="en-US"/>
              <a:t>Civil Wars in Mesopotamia</a:t>
            </a:r>
          </a:p>
          <a:p>
            <a:r>
              <a:rPr lang="en-US" altLang="en-US"/>
              <a:t>End of Sumerian Renaissance</a:t>
            </a:r>
          </a:p>
          <a:p>
            <a:r>
              <a:rPr lang="en-US" altLang="en-US"/>
              <a:t>Invasion of Amorites</a:t>
            </a:r>
          </a:p>
          <a:p>
            <a:r>
              <a:rPr lang="en-US" altLang="en-US"/>
              <a:t>No wheat growing in southern Mesopotamia</a:t>
            </a:r>
          </a:p>
          <a:p>
            <a:r>
              <a:rPr lang="en-US" altLang="en-US"/>
              <a:t>Barley yield was declining</a:t>
            </a:r>
          </a:p>
          <a:p>
            <a:r>
              <a:rPr lang="en-US" altLang="en-US"/>
              <a:t>Terah moves family to Haran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AA227D0-603C-4287-9E88-D59E66F72B62}"/>
              </a:ext>
            </a:extLst>
          </p:cNvPr>
          <p:cNvSpPr>
            <a:spLocks noGrp="1" noChangeArrowheads="1"/>
          </p:cNvSpPr>
          <p:nvPr>
            <p:ph type="title"/>
          </p:nvPr>
        </p:nvSpPr>
        <p:spPr/>
        <p:txBody>
          <a:bodyPr/>
          <a:lstStyle/>
          <a:p>
            <a:r>
              <a:rPr lang="en-US" altLang="en-US"/>
              <a:t>Abraham, Middle Bronze Age</a:t>
            </a:r>
          </a:p>
        </p:txBody>
      </p:sp>
      <p:sp>
        <p:nvSpPr>
          <p:cNvPr id="47107" name="Rectangle 3">
            <a:extLst>
              <a:ext uri="{FF2B5EF4-FFF2-40B4-BE49-F238E27FC236}">
                <a16:creationId xmlns:a16="http://schemas.microsoft.com/office/drawing/2014/main" id="{EFD7464A-8BE3-4F55-8C08-622E41D15126}"/>
              </a:ext>
            </a:extLst>
          </p:cNvPr>
          <p:cNvSpPr>
            <a:spLocks noGrp="1" noChangeArrowheads="1"/>
          </p:cNvSpPr>
          <p:nvPr>
            <p:ph type="body" idx="1"/>
          </p:nvPr>
        </p:nvSpPr>
        <p:spPr/>
        <p:txBody>
          <a:bodyPr/>
          <a:lstStyle/>
          <a:p>
            <a:r>
              <a:rPr lang="en-US" altLang="en-US"/>
              <a:t>Semitic Akkadian dynasty; Ishin-Larsa Period (2334-2193) </a:t>
            </a:r>
          </a:p>
          <a:p>
            <a:r>
              <a:rPr lang="en-US" altLang="en-US"/>
              <a:t>Early experiments in free enterprise and private property were expanded in Mesopotamia during the Isin-Larsa period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FD70C4E-3FA8-4699-AA63-FE4052BE3B78}"/>
              </a:ext>
            </a:extLst>
          </p:cNvPr>
          <p:cNvSpPr>
            <a:spLocks noGrp="1" noChangeArrowheads="1"/>
          </p:cNvSpPr>
          <p:nvPr>
            <p:ph type="title"/>
          </p:nvPr>
        </p:nvSpPr>
        <p:spPr/>
        <p:txBody>
          <a:bodyPr/>
          <a:lstStyle/>
          <a:p>
            <a:r>
              <a:rPr lang="en-US" altLang="en-US"/>
              <a:t>Abraham the Cavneer</a:t>
            </a:r>
          </a:p>
        </p:txBody>
      </p:sp>
      <p:sp>
        <p:nvSpPr>
          <p:cNvPr id="48131" name="Rectangle 3">
            <a:extLst>
              <a:ext uri="{FF2B5EF4-FFF2-40B4-BE49-F238E27FC236}">
                <a16:creationId xmlns:a16="http://schemas.microsoft.com/office/drawing/2014/main" id="{79E3450B-0BBB-430D-B452-507B3B5B050F}"/>
              </a:ext>
            </a:extLst>
          </p:cNvPr>
          <p:cNvSpPr>
            <a:spLocks noGrp="1" noChangeArrowheads="1"/>
          </p:cNvSpPr>
          <p:nvPr>
            <p:ph type="body" idx="1"/>
          </p:nvPr>
        </p:nvSpPr>
        <p:spPr/>
        <p:txBody>
          <a:bodyPr/>
          <a:lstStyle/>
          <a:p>
            <a:r>
              <a:rPr lang="en-US" altLang="en-US"/>
              <a:t>Merchants and caravaneers to gain economic and social prominence</a:t>
            </a:r>
          </a:p>
          <a:p>
            <a:r>
              <a:rPr lang="en-US" altLang="en-US"/>
              <a:t>Become co-equals with the petty kings they "supported“</a:t>
            </a:r>
          </a:p>
          <a:p>
            <a:r>
              <a:rPr lang="en-US" altLang="en-US"/>
              <a:t>Economic and political power was no longer in the hands of king and priest</a:t>
            </a:r>
          </a:p>
          <a:p>
            <a:r>
              <a:rPr lang="en-US" altLang="en-US"/>
              <a:t>Precisely the picture of Abraham painted in Genesis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A92281B7-947E-4864-8CF0-7A2F3245E952}"/>
              </a:ext>
            </a:extLst>
          </p:cNvPr>
          <p:cNvSpPr>
            <a:spLocks noGrp="1" noChangeArrowheads="1"/>
          </p:cNvSpPr>
          <p:nvPr>
            <p:ph type="title"/>
          </p:nvPr>
        </p:nvSpPr>
        <p:spPr/>
        <p:txBody>
          <a:bodyPr/>
          <a:lstStyle/>
          <a:p>
            <a:r>
              <a:rPr lang="en-US" altLang="en-US" sz="4000"/>
              <a:t>Lipit-Istar Code and Laws of Eshnumunna of the Ishin-Larsa Period </a:t>
            </a:r>
          </a:p>
        </p:txBody>
      </p:sp>
      <p:sp>
        <p:nvSpPr>
          <p:cNvPr id="49156" name="Rectangle 4">
            <a:extLst>
              <a:ext uri="{FF2B5EF4-FFF2-40B4-BE49-F238E27FC236}">
                <a16:creationId xmlns:a16="http://schemas.microsoft.com/office/drawing/2014/main" id="{F3790F94-F48D-4B52-AF30-77FE8E6BF31F}"/>
              </a:ext>
            </a:extLst>
          </p:cNvPr>
          <p:cNvSpPr>
            <a:spLocks noGrp="1" noChangeArrowheads="1"/>
          </p:cNvSpPr>
          <p:nvPr>
            <p:ph type="body" sz="half" idx="1"/>
          </p:nvPr>
        </p:nvSpPr>
        <p:spPr>
          <a:xfrm>
            <a:off x="457200" y="1828800"/>
            <a:ext cx="4038600" cy="4302125"/>
          </a:xfrm>
        </p:spPr>
        <p:txBody>
          <a:bodyPr/>
          <a:lstStyle/>
          <a:p>
            <a:pPr>
              <a:lnSpc>
                <a:spcPct val="80000"/>
              </a:lnSpc>
            </a:pPr>
            <a:r>
              <a:rPr lang="en-US" altLang="en-US" sz="2400" b="1"/>
              <a:t>ANE 1:138; ANET 163</a:t>
            </a:r>
          </a:p>
          <a:p>
            <a:pPr>
              <a:lnSpc>
                <a:spcPct val="80000"/>
              </a:lnSpc>
            </a:pPr>
            <a:r>
              <a:rPr lang="en-US" altLang="en-US" sz="2400"/>
              <a:t>If an ox is known to gore habitually and the authorities have brought the fact to the knowledge of its owner, but he does not have his ox dehorned, it gores a man and causes his death, then the ower of the ox shall pay two-thirds of a mina (1/50th of a shekel) of silver</a:t>
            </a:r>
          </a:p>
        </p:txBody>
      </p:sp>
      <p:sp>
        <p:nvSpPr>
          <p:cNvPr id="49157" name="Rectangle 5">
            <a:extLst>
              <a:ext uri="{FF2B5EF4-FFF2-40B4-BE49-F238E27FC236}">
                <a16:creationId xmlns:a16="http://schemas.microsoft.com/office/drawing/2014/main" id="{424B0542-25D0-457D-BAB0-2C1C3581210E}"/>
              </a:ext>
            </a:extLst>
          </p:cNvPr>
          <p:cNvSpPr>
            <a:spLocks noGrp="1" noChangeArrowheads="1"/>
          </p:cNvSpPr>
          <p:nvPr>
            <p:ph type="body" sz="half" idx="2"/>
          </p:nvPr>
        </p:nvSpPr>
        <p:spPr>
          <a:xfrm>
            <a:off x="4648200" y="1828800"/>
            <a:ext cx="4038600" cy="4302125"/>
          </a:xfrm>
        </p:spPr>
        <p:txBody>
          <a:bodyPr/>
          <a:lstStyle/>
          <a:p>
            <a:pPr>
              <a:lnSpc>
                <a:spcPct val="80000"/>
              </a:lnSpc>
            </a:pPr>
            <a:r>
              <a:rPr lang="en-US" altLang="en-US" sz="2400" b="1"/>
              <a:t>Exodus 21:39</a:t>
            </a:r>
          </a:p>
          <a:p>
            <a:pPr>
              <a:lnSpc>
                <a:spcPct val="80000"/>
              </a:lnSpc>
            </a:pPr>
            <a:r>
              <a:rPr lang="en-US" altLang="en-US" sz="2400"/>
              <a:t>If, however, an ox was previously in the habit of goring, and its owner has been warned, yet he does not confine it, and it kills a man or a woman, the ox shall be stoned and its owner also shall be put to death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F8CD3DF-0FF3-4C8C-BD87-882D0C5DF612}"/>
              </a:ext>
            </a:extLst>
          </p:cNvPr>
          <p:cNvSpPr>
            <a:spLocks noGrp="1" noChangeArrowheads="1"/>
          </p:cNvSpPr>
          <p:nvPr>
            <p:ph type="title"/>
          </p:nvPr>
        </p:nvSpPr>
        <p:spPr/>
        <p:txBody>
          <a:bodyPr/>
          <a:lstStyle/>
          <a:p>
            <a:r>
              <a:rPr lang="en-US" altLang="en-US" b="1"/>
              <a:t>habuaru</a:t>
            </a:r>
          </a:p>
        </p:txBody>
      </p:sp>
      <p:sp>
        <p:nvSpPr>
          <p:cNvPr id="48131" name="Rectangle 3">
            <a:extLst>
              <a:ext uri="{FF2B5EF4-FFF2-40B4-BE49-F238E27FC236}">
                <a16:creationId xmlns:a16="http://schemas.microsoft.com/office/drawing/2014/main" id="{DA953F0F-45D6-438A-8600-51B107FE7752}"/>
              </a:ext>
            </a:extLst>
          </p:cNvPr>
          <p:cNvSpPr>
            <a:spLocks noGrp="1" noChangeArrowheads="1"/>
          </p:cNvSpPr>
          <p:nvPr>
            <p:ph type="body" idx="1"/>
          </p:nvPr>
        </p:nvSpPr>
        <p:spPr/>
        <p:txBody>
          <a:bodyPr/>
          <a:lstStyle/>
          <a:p>
            <a:r>
              <a:rPr lang="en-US" altLang="en-US"/>
              <a:t> Amorite verb</a:t>
            </a:r>
          </a:p>
          <a:p>
            <a:r>
              <a:rPr lang="en-US" altLang="en-US"/>
              <a:t> </a:t>
            </a:r>
            <a:r>
              <a:rPr lang="en-US" altLang="en-US" b="1"/>
              <a:t>habuaru</a:t>
            </a:r>
            <a:r>
              <a:rPr lang="en-US" altLang="en-US"/>
              <a:t> = "to immigrate" or "to seek refuge“</a:t>
            </a:r>
          </a:p>
          <a:p>
            <a:r>
              <a:rPr lang="en-US" altLang="en-US"/>
              <a:t> May be precursor of the word "Hebrew"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CF3041AD-F26C-459F-9CC9-1639F799CBA3}"/>
              </a:ext>
            </a:extLst>
          </p:cNvPr>
          <p:cNvSpPr>
            <a:spLocks noGrp="1" noChangeArrowheads="1"/>
          </p:cNvSpPr>
          <p:nvPr>
            <p:ph type="title"/>
          </p:nvPr>
        </p:nvSpPr>
        <p:spPr/>
        <p:txBody>
          <a:bodyPr/>
          <a:lstStyle/>
          <a:p>
            <a:r>
              <a:rPr lang="en-US" altLang="en-US" sz="4000" b="1"/>
              <a:t>Mesopotamian Religion in Abraham's Time </a:t>
            </a:r>
          </a:p>
        </p:txBody>
      </p:sp>
      <p:sp>
        <p:nvSpPr>
          <p:cNvPr id="51203" name="Rectangle 3">
            <a:extLst>
              <a:ext uri="{FF2B5EF4-FFF2-40B4-BE49-F238E27FC236}">
                <a16:creationId xmlns:a16="http://schemas.microsoft.com/office/drawing/2014/main" id="{7FAEE9F3-3D2A-4273-A03C-E7D1963D346D}"/>
              </a:ext>
            </a:extLst>
          </p:cNvPr>
          <p:cNvSpPr>
            <a:spLocks noGrp="1" noChangeArrowheads="1"/>
          </p:cNvSpPr>
          <p:nvPr>
            <p:ph type="body" idx="1"/>
          </p:nvPr>
        </p:nvSpPr>
        <p:spPr/>
        <p:txBody>
          <a:bodyPr/>
          <a:lstStyle/>
          <a:p>
            <a:r>
              <a:rPr lang="en-US" altLang="en-US"/>
              <a:t>hyper-polytheistic</a:t>
            </a:r>
          </a:p>
          <a:p>
            <a:r>
              <a:rPr lang="en-US" altLang="en-US"/>
              <a:t>4,000 deities</a:t>
            </a:r>
          </a:p>
          <a:p>
            <a:r>
              <a:rPr lang="en-US" altLang="en-US"/>
              <a:t>National, City, Crossroads, Family</a:t>
            </a:r>
          </a:p>
          <a:p>
            <a:r>
              <a:rPr lang="en-US" altLang="en-US"/>
              <a:t>Chief national deity: Anu</a:t>
            </a:r>
          </a:p>
          <a:p>
            <a:r>
              <a:rPr lang="en-US" altLang="en-US"/>
              <a:t>In Isin-Larsa period, Anu’s functions were replaced by his son Enlil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a:extLst>
              <a:ext uri="{FF2B5EF4-FFF2-40B4-BE49-F238E27FC236}">
                <a16:creationId xmlns:a16="http://schemas.microsoft.com/office/drawing/2014/main" id="{D9EB3EB3-F803-4F75-B131-1ED55C4DA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
            <a:ext cx="3078163" cy="6400800"/>
          </a:xfrm>
          <a:prstGeom prst="rect">
            <a:avLst/>
          </a:prstGeom>
          <a:noFill/>
          <a:extLst>
            <a:ext uri="{909E8E84-426E-40DD-AFC4-6F175D3DCCD1}">
              <a14:hiddenFill xmlns:a14="http://schemas.microsoft.com/office/drawing/2010/main">
                <a:solidFill>
                  <a:srgbClr val="FFFFFF"/>
                </a:solidFill>
              </a14:hiddenFill>
            </a:ext>
          </a:extLst>
        </p:spPr>
      </p:pic>
      <p:sp>
        <p:nvSpPr>
          <p:cNvPr id="52229" name="Text Box 5">
            <a:extLst>
              <a:ext uri="{FF2B5EF4-FFF2-40B4-BE49-F238E27FC236}">
                <a16:creationId xmlns:a16="http://schemas.microsoft.com/office/drawing/2014/main" id="{F5875353-917B-4A01-8C92-198374EA9D9A}"/>
              </a:ext>
            </a:extLst>
          </p:cNvPr>
          <p:cNvSpPr txBox="1">
            <a:spLocks noChangeArrowheads="1"/>
          </p:cNvSpPr>
          <p:nvPr/>
        </p:nvSpPr>
        <p:spPr bwMode="auto">
          <a:xfrm>
            <a:off x="5334000" y="1524000"/>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ENLIL, SON OF ANU</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8976B4C6-216E-4DFC-94E3-8F1C7E282D72}"/>
              </a:ext>
            </a:extLst>
          </p:cNvPr>
          <p:cNvSpPr>
            <a:spLocks noGrp="1" noChangeArrowheads="1"/>
          </p:cNvSpPr>
          <p:nvPr>
            <p:ph type="title"/>
          </p:nvPr>
        </p:nvSpPr>
        <p:spPr/>
        <p:txBody>
          <a:bodyPr/>
          <a:lstStyle/>
          <a:p>
            <a:r>
              <a:rPr lang="en-US" altLang="en-US"/>
              <a:t>Ea: Brother of Enlil</a:t>
            </a:r>
          </a:p>
        </p:txBody>
      </p:sp>
      <p:sp>
        <p:nvSpPr>
          <p:cNvPr id="53251" name="Rectangle 3">
            <a:extLst>
              <a:ext uri="{FF2B5EF4-FFF2-40B4-BE49-F238E27FC236}">
                <a16:creationId xmlns:a16="http://schemas.microsoft.com/office/drawing/2014/main" id="{A095F8A2-6C38-4DE4-B8AA-0AB8C4E9C4BB}"/>
              </a:ext>
            </a:extLst>
          </p:cNvPr>
          <p:cNvSpPr>
            <a:spLocks noGrp="1" noChangeArrowheads="1"/>
          </p:cNvSpPr>
          <p:nvPr>
            <p:ph type="body" idx="1"/>
          </p:nvPr>
        </p:nvSpPr>
        <p:spPr>
          <a:xfrm>
            <a:off x="457200" y="1600200"/>
            <a:ext cx="4648200" cy="4530725"/>
          </a:xfrm>
        </p:spPr>
        <p:txBody>
          <a:bodyPr/>
          <a:lstStyle/>
          <a:p>
            <a:r>
              <a:rPr lang="en-US" altLang="en-US"/>
              <a:t>god of wisdom ("Lord of the intelligent eye") </a:t>
            </a:r>
          </a:p>
          <a:p>
            <a:r>
              <a:rPr lang="en-US" altLang="en-US"/>
              <a:t>Champion for humans </a:t>
            </a:r>
          </a:p>
          <a:p>
            <a:r>
              <a:rPr lang="en-US" altLang="en-US"/>
              <a:t>Patron god of artists, craftsman, scientists, magicians and literature </a:t>
            </a:r>
          </a:p>
        </p:txBody>
      </p:sp>
      <p:pic>
        <p:nvPicPr>
          <p:cNvPr id="53252" name="Picture 4">
            <a:extLst>
              <a:ext uri="{FF2B5EF4-FFF2-40B4-BE49-F238E27FC236}">
                <a16:creationId xmlns:a16="http://schemas.microsoft.com/office/drawing/2014/main" id="{A4C6B4C1-5FEB-4D31-8456-A39486B10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447800"/>
            <a:ext cx="2751138"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6B268670-3AA1-4B8F-BE4A-A9F67CF5AD3B}"/>
              </a:ext>
            </a:extLst>
          </p:cNvPr>
          <p:cNvSpPr>
            <a:spLocks noGrp="1" noChangeArrowheads="1"/>
          </p:cNvSpPr>
          <p:nvPr>
            <p:ph type="title"/>
          </p:nvPr>
        </p:nvSpPr>
        <p:spPr/>
        <p:txBody>
          <a:bodyPr/>
          <a:lstStyle/>
          <a:p>
            <a:r>
              <a:rPr lang="en-US" altLang="en-US"/>
              <a:t>Sin: moon god</a:t>
            </a:r>
          </a:p>
        </p:txBody>
      </p:sp>
      <p:sp>
        <p:nvSpPr>
          <p:cNvPr id="54275" name="Rectangle 3">
            <a:extLst>
              <a:ext uri="{FF2B5EF4-FFF2-40B4-BE49-F238E27FC236}">
                <a16:creationId xmlns:a16="http://schemas.microsoft.com/office/drawing/2014/main" id="{3B3F2975-BDD7-4005-B143-82326F9405DC}"/>
              </a:ext>
            </a:extLst>
          </p:cNvPr>
          <p:cNvSpPr>
            <a:spLocks noGrp="1" noChangeArrowheads="1"/>
          </p:cNvSpPr>
          <p:nvPr>
            <p:ph type="body" idx="1"/>
          </p:nvPr>
        </p:nvSpPr>
        <p:spPr/>
        <p:txBody>
          <a:bodyPr/>
          <a:lstStyle/>
          <a:p>
            <a:r>
              <a:rPr lang="en-US" altLang="en-US"/>
              <a:t>The old moon god was Nanna</a:t>
            </a:r>
          </a:p>
          <a:p>
            <a:r>
              <a:rPr lang="en-US" altLang="en-US"/>
              <a:t>His name was changed in the Isin-Larsa period to Sin</a:t>
            </a:r>
          </a:p>
          <a:p>
            <a:r>
              <a:rPr lang="en-US" altLang="en-US"/>
              <a:t>Second in command to Ea</a:t>
            </a:r>
          </a:p>
          <a:p>
            <a:r>
              <a:rPr lang="en-US" altLang="en-US"/>
              <a:t>Controlled the night, month and calendar</a:t>
            </a:r>
          </a:p>
          <a:p>
            <a:r>
              <a:rPr lang="en-US" altLang="en-US"/>
              <a:t>Represented  the "dark side" of deity</a:t>
            </a:r>
          </a:p>
          <a:p>
            <a:r>
              <a:rPr lang="en-US" altLang="en-US"/>
              <a:t>Could read the dark future and reveal destinies for people </a:t>
            </a:r>
          </a:p>
        </p:txBody>
      </p:sp>
      <p:pic>
        <p:nvPicPr>
          <p:cNvPr id="54276" name="Picture 4">
            <a:extLst>
              <a:ext uri="{FF2B5EF4-FFF2-40B4-BE49-F238E27FC236}">
                <a16:creationId xmlns:a16="http://schemas.microsoft.com/office/drawing/2014/main" id="{05DE8EA0-6E8D-46B6-9288-883283964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52400"/>
            <a:ext cx="1620838" cy="167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200417F5-D68A-4D00-A461-C23A43012A3D}"/>
              </a:ext>
            </a:extLst>
          </p:cNvPr>
          <p:cNvSpPr>
            <a:spLocks noGrp="1" noChangeArrowheads="1"/>
          </p:cNvSpPr>
          <p:nvPr>
            <p:ph type="title"/>
          </p:nvPr>
        </p:nvSpPr>
        <p:spPr/>
        <p:txBody>
          <a:bodyPr/>
          <a:lstStyle/>
          <a:p>
            <a:r>
              <a:rPr lang="en-US" altLang="en-US"/>
              <a:t>Marduk: Sun god</a:t>
            </a:r>
          </a:p>
        </p:txBody>
      </p:sp>
      <p:sp>
        <p:nvSpPr>
          <p:cNvPr id="55299" name="Rectangle 3">
            <a:extLst>
              <a:ext uri="{FF2B5EF4-FFF2-40B4-BE49-F238E27FC236}">
                <a16:creationId xmlns:a16="http://schemas.microsoft.com/office/drawing/2014/main" id="{7524E1EA-7773-4A33-A763-FA32CD22F1B0}"/>
              </a:ext>
            </a:extLst>
          </p:cNvPr>
          <p:cNvSpPr>
            <a:spLocks noGrp="1" noChangeArrowheads="1"/>
          </p:cNvSpPr>
          <p:nvPr>
            <p:ph type="body" idx="1"/>
          </p:nvPr>
        </p:nvSpPr>
        <p:spPr>
          <a:xfrm>
            <a:off x="457200" y="1600200"/>
            <a:ext cx="4953000" cy="4530725"/>
          </a:xfrm>
        </p:spPr>
        <p:txBody>
          <a:bodyPr/>
          <a:lstStyle/>
          <a:p>
            <a:pPr>
              <a:lnSpc>
                <a:spcPct val="90000"/>
              </a:lnSpc>
            </a:pPr>
            <a:r>
              <a:rPr lang="en-US" altLang="en-US"/>
              <a:t>god of magic</a:t>
            </a:r>
          </a:p>
          <a:p>
            <a:pPr>
              <a:lnSpc>
                <a:spcPct val="90000"/>
              </a:lnSpc>
            </a:pPr>
            <a:r>
              <a:rPr lang="en-US" altLang="en-US"/>
              <a:t>Originally in the second rank of gods</a:t>
            </a:r>
          </a:p>
          <a:p>
            <a:pPr>
              <a:lnSpc>
                <a:spcPct val="90000"/>
              </a:lnSpc>
            </a:pPr>
            <a:r>
              <a:rPr lang="en-US" altLang="en-US"/>
              <a:t>Marduk rose to prominence by assimilating the duties of Enlil</a:t>
            </a:r>
          </a:p>
          <a:p>
            <a:pPr>
              <a:lnSpc>
                <a:spcPct val="90000"/>
              </a:lnSpc>
            </a:pPr>
            <a:r>
              <a:rPr lang="en-US" altLang="en-US"/>
              <a:t>Replaced Anu as chief god in the pantheon </a:t>
            </a:r>
          </a:p>
        </p:txBody>
      </p:sp>
      <p:pic>
        <p:nvPicPr>
          <p:cNvPr id="55300" name="Picture 4">
            <a:extLst>
              <a:ext uri="{FF2B5EF4-FFF2-40B4-BE49-F238E27FC236}">
                <a16:creationId xmlns:a16="http://schemas.microsoft.com/office/drawing/2014/main" id="{96E10980-96B7-4E66-BF7F-3B07F92FEC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295400"/>
            <a:ext cx="3281363" cy="533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71B1907-DCB4-4DFF-86B5-D2117D2EB24C}"/>
              </a:ext>
            </a:extLst>
          </p:cNvPr>
          <p:cNvSpPr>
            <a:spLocks noGrp="1" noChangeArrowheads="1"/>
          </p:cNvSpPr>
          <p:nvPr>
            <p:ph type="title"/>
          </p:nvPr>
        </p:nvSpPr>
        <p:spPr/>
        <p:txBody>
          <a:bodyPr/>
          <a:lstStyle/>
          <a:p>
            <a:r>
              <a:rPr lang="en-US" altLang="en-US"/>
              <a:t>Nabu: god of wisdom</a:t>
            </a:r>
          </a:p>
        </p:txBody>
      </p:sp>
      <p:sp>
        <p:nvSpPr>
          <p:cNvPr id="56323" name="Rectangle 3">
            <a:extLst>
              <a:ext uri="{FF2B5EF4-FFF2-40B4-BE49-F238E27FC236}">
                <a16:creationId xmlns:a16="http://schemas.microsoft.com/office/drawing/2014/main" id="{5E5B5300-7C83-4F16-B4C1-1BCD3BC0EC0C}"/>
              </a:ext>
            </a:extLst>
          </p:cNvPr>
          <p:cNvSpPr>
            <a:spLocks noGrp="1" noChangeArrowheads="1"/>
          </p:cNvSpPr>
          <p:nvPr>
            <p:ph type="body" idx="1"/>
          </p:nvPr>
        </p:nvSpPr>
        <p:spPr/>
        <p:txBody>
          <a:bodyPr/>
          <a:lstStyle/>
          <a:p>
            <a:r>
              <a:rPr lang="en-US" altLang="en-US"/>
              <a:t>Son of Marduk</a:t>
            </a:r>
          </a:p>
          <a:p>
            <a:r>
              <a:rPr lang="en-US" altLang="en-US"/>
              <a:t>god of scribal arts</a:t>
            </a:r>
          </a:p>
          <a:p>
            <a:r>
              <a:rPr lang="en-US" altLang="en-US"/>
              <a:t>Junior sun-god</a:t>
            </a:r>
          </a:p>
          <a:p>
            <a:r>
              <a:rPr lang="en-US" altLang="en-US"/>
              <a:t>Represented the "light side" of deity</a:t>
            </a:r>
          </a:p>
          <a:p>
            <a:r>
              <a:rPr lang="en-US" altLang="en-US"/>
              <a:t>Could dispel darkness, see all activities of nature, men and gods, and judged both living and dead </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9858893-AA02-4EBC-8FE1-7BE5CCE24AD5}"/>
              </a:ext>
            </a:extLst>
          </p:cNvPr>
          <p:cNvSpPr>
            <a:spLocks noGrp="1" noChangeArrowheads="1"/>
          </p:cNvSpPr>
          <p:nvPr>
            <p:ph type="title"/>
          </p:nvPr>
        </p:nvSpPr>
        <p:spPr/>
        <p:txBody>
          <a:bodyPr/>
          <a:lstStyle/>
          <a:p>
            <a:r>
              <a:rPr lang="en-US" altLang="en-US"/>
              <a:t>Ishtar: Primary Female Deity</a:t>
            </a:r>
          </a:p>
        </p:txBody>
      </p:sp>
      <p:sp>
        <p:nvSpPr>
          <p:cNvPr id="57347" name="Rectangle 3">
            <a:extLst>
              <a:ext uri="{FF2B5EF4-FFF2-40B4-BE49-F238E27FC236}">
                <a16:creationId xmlns:a16="http://schemas.microsoft.com/office/drawing/2014/main" id="{BB5F6FDF-2BE4-4E58-BE57-67CDA5C63D41}"/>
              </a:ext>
            </a:extLst>
          </p:cNvPr>
          <p:cNvSpPr>
            <a:spLocks noGrp="1" noChangeArrowheads="1"/>
          </p:cNvSpPr>
          <p:nvPr>
            <p:ph type="body" idx="1"/>
          </p:nvPr>
        </p:nvSpPr>
        <p:spPr/>
        <p:txBody>
          <a:bodyPr/>
          <a:lstStyle/>
          <a:p>
            <a:r>
              <a:rPr lang="en-US" altLang="en-US"/>
              <a:t>Daughter of Nanna-Sin</a:t>
            </a:r>
          </a:p>
          <a:p>
            <a:r>
              <a:rPr lang="en-US" altLang="en-US"/>
              <a:t>Became the most important female deity in Mesopotamian pantheon</a:t>
            </a:r>
          </a:p>
          <a:p>
            <a:r>
              <a:rPr lang="en-US" altLang="en-US"/>
              <a:t>Functions were later transfered to  Asherah and Astarte</a:t>
            </a:r>
          </a:p>
          <a:p>
            <a:r>
              <a:rPr lang="en-US" altLang="en-US"/>
              <a:t>goddess of war and fertility</a:t>
            </a:r>
          </a:p>
          <a:p>
            <a:r>
              <a:rPr lang="en-US" altLang="en-US"/>
              <a:t>Later stripped of warrior role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71DEDFBB-FDCC-4877-875D-D4813260B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8915400" cy="3065463"/>
          </a:xfrm>
          <a:prstGeom prst="rect">
            <a:avLst/>
          </a:prstGeom>
          <a:noFill/>
          <a:extLst>
            <a:ext uri="{909E8E84-426E-40DD-AFC4-6F175D3DCCD1}">
              <a14:hiddenFill xmlns:a14="http://schemas.microsoft.com/office/drawing/2010/main">
                <a:solidFill>
                  <a:srgbClr val="FFFFFF"/>
                </a:solidFill>
              </a14:hiddenFill>
            </a:ext>
          </a:extLst>
        </p:spPr>
      </p:pic>
      <p:sp>
        <p:nvSpPr>
          <p:cNvPr id="58373" name="Rectangle 5">
            <a:extLst>
              <a:ext uri="{FF2B5EF4-FFF2-40B4-BE49-F238E27FC236}">
                <a16:creationId xmlns:a16="http://schemas.microsoft.com/office/drawing/2014/main" id="{DBEF2035-BAE8-4BE5-B69F-E9FD034669D8}"/>
              </a:ext>
            </a:extLst>
          </p:cNvPr>
          <p:cNvSpPr>
            <a:spLocks noGrp="1" noChangeArrowheads="1"/>
          </p:cNvSpPr>
          <p:nvPr>
            <p:ph type="title"/>
          </p:nvPr>
        </p:nvSpPr>
        <p:spPr/>
        <p:txBody>
          <a:bodyPr/>
          <a:lstStyle/>
          <a:p>
            <a:r>
              <a:rPr lang="en-US" altLang="en-US"/>
              <a:t>Ishtar on cylinder seal</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a:extLst>
              <a:ext uri="{FF2B5EF4-FFF2-40B4-BE49-F238E27FC236}">
                <a16:creationId xmlns:a16="http://schemas.microsoft.com/office/drawing/2014/main" id="{CD0B7742-B2FC-4A11-8B58-B04B5EC0F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2400"/>
            <a:ext cx="4865688" cy="670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A83EE946-4902-4089-9417-FE91BEA51366}"/>
              </a:ext>
            </a:extLst>
          </p:cNvPr>
          <p:cNvSpPr>
            <a:spLocks noGrp="1" noChangeArrowheads="1"/>
          </p:cNvSpPr>
          <p:nvPr>
            <p:ph type="title"/>
          </p:nvPr>
        </p:nvSpPr>
        <p:spPr/>
        <p:txBody>
          <a:bodyPr/>
          <a:lstStyle/>
          <a:p>
            <a:r>
              <a:rPr lang="en-US" altLang="en-US" sz="4000"/>
              <a:t>Mesopotamian religion in Middle Bronze Age of Abraham</a:t>
            </a:r>
          </a:p>
        </p:txBody>
      </p:sp>
      <p:sp>
        <p:nvSpPr>
          <p:cNvPr id="61443" name="Rectangle 3">
            <a:extLst>
              <a:ext uri="{FF2B5EF4-FFF2-40B4-BE49-F238E27FC236}">
                <a16:creationId xmlns:a16="http://schemas.microsoft.com/office/drawing/2014/main" id="{51505B09-2D4D-4C64-AB75-42CF1005862E}"/>
              </a:ext>
            </a:extLst>
          </p:cNvPr>
          <p:cNvSpPr>
            <a:spLocks noGrp="1" noChangeArrowheads="1"/>
          </p:cNvSpPr>
          <p:nvPr>
            <p:ph type="body" idx="1"/>
          </p:nvPr>
        </p:nvSpPr>
        <p:spPr/>
        <p:txBody>
          <a:bodyPr/>
          <a:lstStyle/>
          <a:p>
            <a:r>
              <a:rPr lang="en-US" altLang="en-US" sz="2800"/>
              <a:t>Very complex theology</a:t>
            </a:r>
          </a:p>
          <a:p>
            <a:r>
              <a:rPr lang="en-US" altLang="en-US" sz="2800"/>
              <a:t>gods having very specialized functions and genealogical relationships to other gods</a:t>
            </a:r>
          </a:p>
          <a:p>
            <a:r>
              <a:rPr lang="en-US" altLang="en-US" sz="2800"/>
              <a:t>Proliferation lead to a bureaucratic priesthood and rituals that extended from temple to home</a:t>
            </a:r>
          </a:p>
          <a:p>
            <a:r>
              <a:rPr lang="en-US" altLang="en-US" sz="2800"/>
              <a:t>. The gods received daily food offerings, both in institutional and domestic settings. Ritual prostitution insured a source of money for the religious institutions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0101DF6B-5A40-4E92-90C5-488FC2D21796}"/>
              </a:ext>
            </a:extLst>
          </p:cNvPr>
          <p:cNvSpPr>
            <a:spLocks noGrp="1" noChangeArrowheads="1"/>
          </p:cNvSpPr>
          <p:nvPr>
            <p:ph type="title"/>
          </p:nvPr>
        </p:nvSpPr>
        <p:spPr/>
        <p:txBody>
          <a:bodyPr/>
          <a:lstStyle/>
          <a:p>
            <a:r>
              <a:rPr lang="en-US" altLang="en-US"/>
              <a:t>Mari Religion</a:t>
            </a:r>
          </a:p>
        </p:txBody>
      </p:sp>
      <p:sp>
        <p:nvSpPr>
          <p:cNvPr id="49155" name="Rectangle 3">
            <a:extLst>
              <a:ext uri="{FF2B5EF4-FFF2-40B4-BE49-F238E27FC236}">
                <a16:creationId xmlns:a16="http://schemas.microsoft.com/office/drawing/2014/main" id="{70BBE18F-6A5C-4B12-B18E-0AB907488C49}"/>
              </a:ext>
            </a:extLst>
          </p:cNvPr>
          <p:cNvSpPr>
            <a:spLocks noGrp="1" noChangeArrowheads="1"/>
          </p:cNvSpPr>
          <p:nvPr>
            <p:ph type="body" idx="1"/>
          </p:nvPr>
        </p:nvSpPr>
        <p:spPr/>
        <p:txBody>
          <a:bodyPr/>
          <a:lstStyle/>
          <a:p>
            <a:r>
              <a:rPr lang="en-US" altLang="en-US"/>
              <a:t>Chief god is Dagon</a:t>
            </a:r>
          </a:p>
          <a:p>
            <a:r>
              <a:rPr lang="en-US" altLang="en-US"/>
              <a:t>Baal</a:t>
            </a:r>
          </a:p>
          <a:p>
            <a:r>
              <a:rPr lang="en-US" altLang="en-US"/>
              <a:t>Istar (Asherah)</a:t>
            </a:r>
          </a:p>
          <a:p>
            <a:r>
              <a:rPr lang="en-US" altLang="en-US"/>
              <a:t>El, Adad (Hadad) </a:t>
            </a:r>
          </a:p>
        </p:txBody>
      </p:sp>
      <p:pic>
        <p:nvPicPr>
          <p:cNvPr id="49156" name="Picture 4">
            <a:extLst>
              <a:ext uri="{FF2B5EF4-FFF2-40B4-BE49-F238E27FC236}">
                <a16:creationId xmlns:a16="http://schemas.microsoft.com/office/drawing/2014/main" id="{8CC4C71A-0345-49D2-8393-B0F71F4F5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133600"/>
            <a:ext cx="3302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9157" name="Text Box 5">
            <a:extLst>
              <a:ext uri="{FF2B5EF4-FFF2-40B4-BE49-F238E27FC236}">
                <a16:creationId xmlns:a16="http://schemas.microsoft.com/office/drawing/2014/main" id="{2A1D61EE-9576-4004-A175-2733C85CF1B9}"/>
              </a:ext>
            </a:extLst>
          </p:cNvPr>
          <p:cNvSpPr txBox="1">
            <a:spLocks noChangeArrowheads="1"/>
          </p:cNvSpPr>
          <p:nvPr/>
        </p:nvSpPr>
        <p:spPr bwMode="auto">
          <a:xfrm>
            <a:off x="5867400" y="60198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DAGON, Fish God</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226E33EA-647F-46D9-95A3-31F0CEEEF936}"/>
              </a:ext>
            </a:extLst>
          </p:cNvPr>
          <p:cNvSpPr>
            <a:spLocks noGrp="1" noChangeArrowheads="1"/>
          </p:cNvSpPr>
          <p:nvPr>
            <p:ph type="title"/>
          </p:nvPr>
        </p:nvSpPr>
        <p:spPr/>
        <p:txBody>
          <a:bodyPr/>
          <a:lstStyle/>
          <a:p>
            <a:r>
              <a:rPr lang="en-US" altLang="en-US" sz="4000"/>
              <a:t>Mesopotamian religion in Middle Bronze Age of Abraham</a:t>
            </a:r>
          </a:p>
        </p:txBody>
      </p:sp>
      <p:sp>
        <p:nvSpPr>
          <p:cNvPr id="62467" name="Rectangle 3">
            <a:extLst>
              <a:ext uri="{FF2B5EF4-FFF2-40B4-BE49-F238E27FC236}">
                <a16:creationId xmlns:a16="http://schemas.microsoft.com/office/drawing/2014/main" id="{F302C7C3-7D71-4889-955E-CAF11A60D900}"/>
              </a:ext>
            </a:extLst>
          </p:cNvPr>
          <p:cNvSpPr>
            <a:spLocks noGrp="1" noChangeArrowheads="1"/>
          </p:cNvSpPr>
          <p:nvPr>
            <p:ph type="body" idx="1"/>
          </p:nvPr>
        </p:nvSpPr>
        <p:spPr/>
        <p:txBody>
          <a:bodyPr/>
          <a:lstStyle/>
          <a:p>
            <a:r>
              <a:rPr lang="en-US" altLang="en-US"/>
              <a:t>gods received daily food offerings, both in institutional and domestic settings</a:t>
            </a:r>
          </a:p>
          <a:p>
            <a:r>
              <a:rPr lang="en-US" altLang="en-US"/>
              <a:t>Ritual prostitution insured a source of money for the religious institutions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0537041-B160-4D3D-AB0D-D724FB06ED3C}"/>
              </a:ext>
            </a:extLst>
          </p:cNvPr>
          <p:cNvSpPr>
            <a:spLocks noGrp="1" noChangeArrowheads="1"/>
          </p:cNvSpPr>
          <p:nvPr>
            <p:ph type="title"/>
          </p:nvPr>
        </p:nvSpPr>
        <p:spPr/>
        <p:txBody>
          <a:bodyPr/>
          <a:lstStyle/>
          <a:p>
            <a:r>
              <a:rPr lang="en-US" altLang="en-US" sz="4000"/>
              <a:t>Mesopotamian religion in Middle Bronze Age of Abraham</a:t>
            </a:r>
          </a:p>
        </p:txBody>
      </p:sp>
      <p:sp>
        <p:nvSpPr>
          <p:cNvPr id="63491" name="Rectangle 3">
            <a:extLst>
              <a:ext uri="{FF2B5EF4-FFF2-40B4-BE49-F238E27FC236}">
                <a16:creationId xmlns:a16="http://schemas.microsoft.com/office/drawing/2014/main" id="{A2CA19A6-0B75-446E-8041-7C159A53BF52}"/>
              </a:ext>
            </a:extLst>
          </p:cNvPr>
          <p:cNvSpPr>
            <a:spLocks noGrp="1" noChangeArrowheads="1"/>
          </p:cNvSpPr>
          <p:nvPr>
            <p:ph type="body" idx="1"/>
          </p:nvPr>
        </p:nvSpPr>
        <p:spPr/>
        <p:txBody>
          <a:bodyPr/>
          <a:lstStyle/>
          <a:p>
            <a:r>
              <a:rPr lang="en-US" altLang="en-US"/>
              <a:t>Witchcraft</a:t>
            </a:r>
          </a:p>
          <a:p>
            <a:r>
              <a:rPr lang="en-US" altLang="en-US"/>
              <a:t>Demons</a:t>
            </a:r>
          </a:p>
          <a:p>
            <a:r>
              <a:rPr lang="en-US" altLang="en-US"/>
              <a:t>Bad Omens</a:t>
            </a:r>
          </a:p>
          <a:p>
            <a:r>
              <a:rPr lang="en-US" altLang="en-US"/>
              <a:t>Dreams</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C0A8E1B6-80F8-49B8-AEF5-EF99059BB723}"/>
              </a:ext>
            </a:extLst>
          </p:cNvPr>
          <p:cNvSpPr>
            <a:spLocks noGrp="1" noChangeArrowheads="1"/>
          </p:cNvSpPr>
          <p:nvPr>
            <p:ph type="title"/>
          </p:nvPr>
        </p:nvSpPr>
        <p:spPr/>
        <p:txBody>
          <a:bodyPr/>
          <a:lstStyle/>
          <a:p>
            <a:r>
              <a:rPr lang="en-US" altLang="en-US" sz="4000"/>
              <a:t>Mesopotamian religion in Middle Bronze Age of Abraham</a:t>
            </a:r>
            <a:br>
              <a:rPr lang="en-US" altLang="en-US" sz="4000"/>
            </a:br>
            <a:endParaRPr lang="en-US" altLang="en-US" sz="4000"/>
          </a:p>
        </p:txBody>
      </p:sp>
      <p:sp>
        <p:nvSpPr>
          <p:cNvPr id="64515" name="Rectangle 3">
            <a:extLst>
              <a:ext uri="{FF2B5EF4-FFF2-40B4-BE49-F238E27FC236}">
                <a16:creationId xmlns:a16="http://schemas.microsoft.com/office/drawing/2014/main" id="{07447A7C-FEC0-41C0-87E6-92C1C52C31F0}"/>
              </a:ext>
            </a:extLst>
          </p:cNvPr>
          <p:cNvSpPr>
            <a:spLocks noGrp="1" noChangeArrowheads="1"/>
          </p:cNvSpPr>
          <p:nvPr>
            <p:ph type="body" idx="1"/>
          </p:nvPr>
        </p:nvSpPr>
        <p:spPr/>
        <p:txBody>
          <a:bodyPr/>
          <a:lstStyle/>
          <a:p>
            <a:r>
              <a:rPr lang="en-US" altLang="en-US"/>
              <a:t>Elaborate compilations of omens and dreams</a:t>
            </a:r>
          </a:p>
          <a:p>
            <a:r>
              <a:rPr lang="en-US" altLang="en-US"/>
              <a:t>Ritualistic remedies for each omen and dream</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65CF8D7-7496-4738-B4C6-53B263218862}"/>
              </a:ext>
            </a:extLst>
          </p:cNvPr>
          <p:cNvSpPr>
            <a:spLocks noGrp="1" noChangeArrowheads="1"/>
          </p:cNvSpPr>
          <p:nvPr>
            <p:ph type="title"/>
          </p:nvPr>
        </p:nvSpPr>
        <p:spPr/>
        <p:txBody>
          <a:bodyPr/>
          <a:lstStyle/>
          <a:p>
            <a:r>
              <a:rPr lang="en-US" altLang="en-US" sz="4000"/>
              <a:t>Mesopotamian religion and names of God in Abraham’s time</a:t>
            </a:r>
          </a:p>
        </p:txBody>
      </p:sp>
      <p:sp>
        <p:nvSpPr>
          <p:cNvPr id="65539" name="Rectangle 3">
            <a:extLst>
              <a:ext uri="{FF2B5EF4-FFF2-40B4-BE49-F238E27FC236}">
                <a16:creationId xmlns:a16="http://schemas.microsoft.com/office/drawing/2014/main" id="{1B3BA25E-4E51-4DF0-9EBB-84DDF20A97DB}"/>
              </a:ext>
            </a:extLst>
          </p:cNvPr>
          <p:cNvSpPr>
            <a:spLocks noGrp="1" noChangeArrowheads="1"/>
          </p:cNvSpPr>
          <p:nvPr>
            <p:ph type="body" idx="1"/>
          </p:nvPr>
        </p:nvSpPr>
        <p:spPr/>
        <p:txBody>
          <a:bodyPr/>
          <a:lstStyle/>
          <a:p>
            <a:r>
              <a:rPr lang="en-US" altLang="en-US"/>
              <a:t>a. Yahweh (Gen 12:1), the common designation when specifically named and the </a:t>
            </a:r>
            <a:r>
              <a:rPr lang="en-US" altLang="en-US" u="sng"/>
              <a:t>special revelatory name of the covenant</a:t>
            </a:r>
            <a:endParaRPr lang="en-US" altLang="en-US"/>
          </a:p>
          <a:p>
            <a:r>
              <a:rPr lang="en-US" altLang="en-US"/>
              <a:t>b. Elohim, lit "the totality of the Gods",or "the Supreme God" is the common generic term for God</a:t>
            </a:r>
          </a:p>
          <a:p>
            <a:r>
              <a:rPr lang="en-US" altLang="en-US"/>
              <a:t>c. Adoni = "Lord", used occasionally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33AE29A7-84E7-456D-AAFD-C2B915A93236}"/>
              </a:ext>
            </a:extLst>
          </p:cNvPr>
          <p:cNvSpPr>
            <a:spLocks noGrp="1" noChangeArrowheads="1"/>
          </p:cNvSpPr>
          <p:nvPr>
            <p:ph type="title"/>
          </p:nvPr>
        </p:nvSpPr>
        <p:spPr/>
        <p:txBody>
          <a:bodyPr/>
          <a:lstStyle/>
          <a:p>
            <a:r>
              <a:rPr lang="en-US" altLang="en-US" sz="4000"/>
              <a:t>Mesopotamian religion and names of God in Abraham’s time</a:t>
            </a:r>
          </a:p>
        </p:txBody>
      </p:sp>
      <p:sp>
        <p:nvSpPr>
          <p:cNvPr id="66563" name="Rectangle 3">
            <a:extLst>
              <a:ext uri="{FF2B5EF4-FFF2-40B4-BE49-F238E27FC236}">
                <a16:creationId xmlns:a16="http://schemas.microsoft.com/office/drawing/2014/main" id="{96137821-F0BF-43BA-AC59-2BD3F7E0BA04}"/>
              </a:ext>
            </a:extLst>
          </p:cNvPr>
          <p:cNvSpPr>
            <a:spLocks noGrp="1" noChangeArrowheads="1"/>
          </p:cNvSpPr>
          <p:nvPr>
            <p:ph type="body" idx="1"/>
          </p:nvPr>
        </p:nvSpPr>
        <p:spPr/>
        <p:txBody>
          <a:bodyPr/>
          <a:lstStyle/>
          <a:p>
            <a:r>
              <a:rPr lang="en-US" altLang="en-US" sz="2800"/>
              <a:t>three Canaanite terms for God meaning "Creator" [of heaven and earth] but later expanded to include concepts of God as "Provider" and "Redeemer." The Canaanite terms are:</a:t>
            </a:r>
          </a:p>
          <a:p>
            <a:r>
              <a:rPr lang="en-US" altLang="en-US" sz="2800"/>
              <a:t>1) El-Elyon (Genesis 14:19) “God Most High” </a:t>
            </a:r>
          </a:p>
          <a:p>
            <a:r>
              <a:rPr lang="en-US" altLang="en-US" sz="2800"/>
              <a:t>2) El-Shaddai (Genesis 17:1) “God Almighty”</a:t>
            </a:r>
          </a:p>
          <a:p>
            <a:r>
              <a:rPr lang="en-US" altLang="en-US" sz="2800"/>
              <a:t>3) El-Olam (Genesis  21:33) “The Eternal God”</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68076A29-0FFE-4D63-B373-C6003698732B}"/>
              </a:ext>
            </a:extLst>
          </p:cNvPr>
          <p:cNvSpPr>
            <a:spLocks noGrp="1" noChangeArrowheads="1"/>
          </p:cNvSpPr>
          <p:nvPr>
            <p:ph type="title"/>
          </p:nvPr>
        </p:nvSpPr>
        <p:spPr/>
        <p:txBody>
          <a:bodyPr/>
          <a:lstStyle/>
          <a:p>
            <a:r>
              <a:rPr lang="en-US" altLang="en-US" sz="4000"/>
              <a:t>Mesopotamian religion and names of God in Abraham’s time</a:t>
            </a:r>
          </a:p>
        </p:txBody>
      </p:sp>
      <p:sp>
        <p:nvSpPr>
          <p:cNvPr id="67587" name="Rectangle 3">
            <a:extLst>
              <a:ext uri="{FF2B5EF4-FFF2-40B4-BE49-F238E27FC236}">
                <a16:creationId xmlns:a16="http://schemas.microsoft.com/office/drawing/2014/main" id="{E4D55F3B-A84F-4DB6-9FD8-FC502BDE7CAD}"/>
              </a:ext>
            </a:extLst>
          </p:cNvPr>
          <p:cNvSpPr>
            <a:spLocks noGrp="1" noChangeArrowheads="1"/>
          </p:cNvSpPr>
          <p:nvPr>
            <p:ph type="body" idx="1"/>
          </p:nvPr>
        </p:nvSpPr>
        <p:spPr/>
        <p:txBody>
          <a:bodyPr/>
          <a:lstStyle/>
          <a:p>
            <a:r>
              <a:rPr lang="en-US" altLang="en-US"/>
              <a:t>Abraham grew up in a Middle Bronze Age culture of rampant polytheism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B7681296-88A8-492E-ADFA-02DF7AE69D15}"/>
              </a:ext>
            </a:extLst>
          </p:cNvPr>
          <p:cNvSpPr>
            <a:spLocks noGrp="1" noChangeArrowheads="1"/>
          </p:cNvSpPr>
          <p:nvPr>
            <p:ph type="title"/>
          </p:nvPr>
        </p:nvSpPr>
        <p:spPr/>
        <p:txBody>
          <a:bodyPr/>
          <a:lstStyle/>
          <a:p>
            <a:r>
              <a:rPr lang="en-US" altLang="en-US"/>
              <a:t>Abraham: Middle Bronze Age</a:t>
            </a:r>
          </a:p>
        </p:txBody>
      </p:sp>
      <p:sp>
        <p:nvSpPr>
          <p:cNvPr id="68611" name="Rectangle 3">
            <a:extLst>
              <a:ext uri="{FF2B5EF4-FFF2-40B4-BE49-F238E27FC236}">
                <a16:creationId xmlns:a16="http://schemas.microsoft.com/office/drawing/2014/main" id="{4EDE43B6-7B64-4D02-A678-484ED7310587}"/>
              </a:ext>
            </a:extLst>
          </p:cNvPr>
          <p:cNvSpPr>
            <a:spLocks noGrp="1" noChangeArrowheads="1"/>
          </p:cNvSpPr>
          <p:nvPr>
            <p:ph type="body" idx="1"/>
          </p:nvPr>
        </p:nvSpPr>
        <p:spPr/>
        <p:txBody>
          <a:bodyPr/>
          <a:lstStyle/>
          <a:p>
            <a:r>
              <a:rPr lang="en-US" altLang="en-US"/>
              <a:t>Fits well into the framework of Middle Bronze Age I caravaneer culture</a:t>
            </a:r>
          </a:p>
          <a:p>
            <a:r>
              <a:rPr lang="en-US" altLang="en-US"/>
              <a:t>Essentially contemporaneous with Middle Bronze Age I </a:t>
            </a:r>
          </a:p>
          <a:p>
            <a:r>
              <a:rPr lang="en-US" altLang="en-US"/>
              <a:t>No signs of patriarchal culture in later history and the religion of Israel except the ritual of circumcision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F47C853-6EEA-4467-86D8-F92661A7B20E}"/>
              </a:ext>
            </a:extLst>
          </p:cNvPr>
          <p:cNvSpPr>
            <a:spLocks noGrp="1" noChangeArrowheads="1"/>
          </p:cNvSpPr>
          <p:nvPr>
            <p:ph type="title"/>
          </p:nvPr>
        </p:nvSpPr>
        <p:spPr/>
        <p:txBody>
          <a:bodyPr/>
          <a:lstStyle/>
          <a:p>
            <a:r>
              <a:rPr lang="en-US" altLang="en-US"/>
              <a:t>Abraham’s Ur</a:t>
            </a:r>
          </a:p>
        </p:txBody>
      </p:sp>
      <p:sp>
        <p:nvSpPr>
          <p:cNvPr id="71683" name="Rectangle 3">
            <a:extLst>
              <a:ext uri="{FF2B5EF4-FFF2-40B4-BE49-F238E27FC236}">
                <a16:creationId xmlns:a16="http://schemas.microsoft.com/office/drawing/2014/main" id="{22EDCDC2-EE0E-4E52-AB32-7B287F0E087C}"/>
              </a:ext>
            </a:extLst>
          </p:cNvPr>
          <p:cNvSpPr>
            <a:spLocks noGrp="1" noChangeArrowheads="1"/>
          </p:cNvSpPr>
          <p:nvPr>
            <p:ph type="body" idx="1"/>
          </p:nvPr>
        </p:nvSpPr>
        <p:spPr/>
        <p:txBody>
          <a:bodyPr/>
          <a:lstStyle/>
          <a:p>
            <a:r>
              <a:rPr lang="en-US" altLang="en-US"/>
              <a:t>Terah, Abraham's father, in Genesis 11:31 is described as a high government official of Ur or international businessman</a:t>
            </a:r>
          </a:p>
          <a:p>
            <a:r>
              <a:rPr lang="en-US" altLang="en-US"/>
              <a:t>Ur was great business center and an important trade route ran up the Euphrates and Balik rivers to Haran</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8504F743-F3C4-4824-82A1-497C106989E7}"/>
              </a:ext>
            </a:extLst>
          </p:cNvPr>
          <p:cNvSpPr>
            <a:spLocks noGrp="1" noChangeArrowheads="1"/>
          </p:cNvSpPr>
          <p:nvPr>
            <p:ph type="title"/>
          </p:nvPr>
        </p:nvSpPr>
        <p:spPr/>
        <p:txBody>
          <a:bodyPr/>
          <a:lstStyle/>
          <a:p>
            <a:r>
              <a:rPr lang="en-US" altLang="en-US"/>
              <a:t>“Ur of the Chaldeans”</a:t>
            </a:r>
          </a:p>
        </p:txBody>
      </p:sp>
      <p:sp>
        <p:nvSpPr>
          <p:cNvPr id="77827" name="Rectangle 3">
            <a:extLst>
              <a:ext uri="{FF2B5EF4-FFF2-40B4-BE49-F238E27FC236}">
                <a16:creationId xmlns:a16="http://schemas.microsoft.com/office/drawing/2014/main" id="{4FCD0971-1022-4D14-854E-0F914EC18373}"/>
              </a:ext>
            </a:extLst>
          </p:cNvPr>
          <p:cNvSpPr>
            <a:spLocks noGrp="1" noChangeArrowheads="1"/>
          </p:cNvSpPr>
          <p:nvPr>
            <p:ph type="body" idx="1"/>
          </p:nvPr>
        </p:nvSpPr>
        <p:spPr/>
        <p:txBody>
          <a:bodyPr/>
          <a:lstStyle/>
          <a:p>
            <a:r>
              <a:rPr lang="en-US" altLang="en-US"/>
              <a:t>Gen 11:28, 31; 15:7; Neh 9:7 and Acts 7:2-4.</a:t>
            </a:r>
          </a:p>
          <a:p>
            <a:r>
              <a:rPr lang="en-US" altLang="en-US"/>
              <a:t>Editorial scribal “gloss”</a:t>
            </a:r>
          </a:p>
          <a:p>
            <a:r>
              <a:rPr lang="en-US" altLang="en-US"/>
              <a:t>"Chaldeans" is the name of a culture at the site of Ur in the 4th century </a:t>
            </a:r>
          </a:p>
          <a:p>
            <a:r>
              <a:rPr lang="en-US" altLang="en-US"/>
              <a:t>Glosses like this are used to argue that the patriarchal narratives were </a:t>
            </a:r>
            <a:r>
              <a:rPr lang="en-US" altLang="en-US" b="1" i="1">
                <a:solidFill>
                  <a:srgbClr val="FF3300"/>
                </a:solidFill>
              </a:rPr>
              <a:t>composed during the Exile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EB0A982D-E4EC-4AED-8E6B-C1295963BE57}"/>
              </a:ext>
            </a:extLst>
          </p:cNvPr>
          <p:cNvSpPr>
            <a:spLocks noGrp="1" noChangeArrowheads="1"/>
          </p:cNvSpPr>
          <p:nvPr>
            <p:ph type="title"/>
          </p:nvPr>
        </p:nvSpPr>
        <p:spPr/>
        <p:txBody>
          <a:bodyPr/>
          <a:lstStyle/>
          <a:p>
            <a:r>
              <a:rPr lang="en-US" altLang="en-US"/>
              <a:t>Ur: Northern or Southern</a:t>
            </a:r>
          </a:p>
        </p:txBody>
      </p:sp>
      <p:sp>
        <p:nvSpPr>
          <p:cNvPr id="73731" name="Rectangle 3">
            <a:extLst>
              <a:ext uri="{FF2B5EF4-FFF2-40B4-BE49-F238E27FC236}">
                <a16:creationId xmlns:a16="http://schemas.microsoft.com/office/drawing/2014/main" id="{13ACC5C4-AB4F-4E14-8C68-929787347021}"/>
              </a:ext>
            </a:extLst>
          </p:cNvPr>
          <p:cNvSpPr>
            <a:spLocks noGrp="1" noChangeArrowheads="1"/>
          </p:cNvSpPr>
          <p:nvPr>
            <p:ph type="body" idx="1"/>
          </p:nvPr>
        </p:nvSpPr>
        <p:spPr/>
        <p:txBody>
          <a:bodyPr/>
          <a:lstStyle/>
          <a:p>
            <a:r>
              <a:rPr lang="en-US" altLang="en-US"/>
              <a:t>Southern Ur: Sir Leonard Wooley (1922 to 1934) </a:t>
            </a:r>
          </a:p>
          <a:p>
            <a:r>
              <a:rPr lang="en-US" altLang="en-US"/>
              <a:t>Northern Ur: Cyrus Gordon (2000)</a:t>
            </a:r>
          </a:p>
          <a:p>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A2E1219-8AFC-4298-8202-141CFA08A5A6}"/>
              </a:ext>
            </a:extLst>
          </p:cNvPr>
          <p:cNvSpPr>
            <a:spLocks noGrp="1" noChangeArrowheads="1"/>
          </p:cNvSpPr>
          <p:nvPr>
            <p:ph type="title"/>
          </p:nvPr>
        </p:nvSpPr>
        <p:spPr/>
        <p:txBody>
          <a:bodyPr/>
          <a:lstStyle/>
          <a:p>
            <a:r>
              <a:rPr lang="en-US" altLang="en-US"/>
              <a:t>Mari Prophetic Tradition</a:t>
            </a:r>
          </a:p>
        </p:txBody>
      </p:sp>
      <p:sp>
        <p:nvSpPr>
          <p:cNvPr id="50179" name="Rectangle 3">
            <a:extLst>
              <a:ext uri="{FF2B5EF4-FFF2-40B4-BE49-F238E27FC236}">
                <a16:creationId xmlns:a16="http://schemas.microsoft.com/office/drawing/2014/main" id="{C7D82D58-46CE-402A-A6C3-643EBC9B5AA5}"/>
              </a:ext>
            </a:extLst>
          </p:cNvPr>
          <p:cNvSpPr>
            <a:spLocks noGrp="1" noChangeArrowheads="1"/>
          </p:cNvSpPr>
          <p:nvPr>
            <p:ph type="body" idx="1"/>
          </p:nvPr>
        </p:nvSpPr>
        <p:spPr/>
        <p:txBody>
          <a:bodyPr/>
          <a:lstStyle/>
          <a:p>
            <a:r>
              <a:rPr lang="en-US" altLang="en-US"/>
              <a:t>Trance</a:t>
            </a:r>
          </a:p>
          <a:p>
            <a:r>
              <a:rPr lang="en-US" altLang="en-US"/>
              <a:t>Oracle</a:t>
            </a:r>
          </a:p>
          <a:p>
            <a:r>
              <a:rPr lang="en-US" altLang="en-US"/>
              <a:t>Divination</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a:extLst>
              <a:ext uri="{FF2B5EF4-FFF2-40B4-BE49-F238E27FC236}">
                <a16:creationId xmlns:a16="http://schemas.microsoft.com/office/drawing/2014/main" id="{8860ECC6-7BD9-468F-AA5A-43BE04C9D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5575300"/>
          </a:xfrm>
          <a:prstGeom prst="rect">
            <a:avLst/>
          </a:prstGeom>
          <a:noFill/>
          <a:extLst>
            <a:ext uri="{909E8E84-426E-40DD-AFC4-6F175D3DCCD1}">
              <a14:hiddenFill xmlns:a14="http://schemas.microsoft.com/office/drawing/2010/main">
                <a:solidFill>
                  <a:srgbClr val="FFFFFF"/>
                </a:solidFill>
              </a14:hiddenFill>
            </a:ext>
          </a:extLst>
        </p:spPr>
      </p:pic>
      <p:sp>
        <p:nvSpPr>
          <p:cNvPr id="75781" name="Text Box 5">
            <a:extLst>
              <a:ext uri="{FF2B5EF4-FFF2-40B4-BE49-F238E27FC236}">
                <a16:creationId xmlns:a16="http://schemas.microsoft.com/office/drawing/2014/main" id="{2D6ADC48-6BF5-4037-B20C-C43883DC3EC3}"/>
              </a:ext>
            </a:extLst>
          </p:cNvPr>
          <p:cNvSpPr txBox="1">
            <a:spLocks noChangeArrowheads="1"/>
          </p:cNvSpPr>
          <p:nvPr/>
        </p:nvSpPr>
        <p:spPr bwMode="auto">
          <a:xfrm>
            <a:off x="1066800" y="6096000"/>
            <a:ext cx="525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Move to Haran: Long or Short move?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2CEC7ED-B679-4BD9-9077-385366804250}"/>
              </a:ext>
            </a:extLst>
          </p:cNvPr>
          <p:cNvSpPr>
            <a:spLocks noGrp="1" noChangeArrowheads="1"/>
          </p:cNvSpPr>
          <p:nvPr>
            <p:ph type="title"/>
          </p:nvPr>
        </p:nvSpPr>
        <p:spPr/>
        <p:txBody>
          <a:bodyPr/>
          <a:lstStyle/>
          <a:p>
            <a:r>
              <a:rPr lang="en-US" altLang="en-US"/>
              <a:t>Northern Ur</a:t>
            </a:r>
          </a:p>
        </p:txBody>
      </p:sp>
      <p:sp>
        <p:nvSpPr>
          <p:cNvPr id="74755" name="Rectangle 3">
            <a:extLst>
              <a:ext uri="{FF2B5EF4-FFF2-40B4-BE49-F238E27FC236}">
                <a16:creationId xmlns:a16="http://schemas.microsoft.com/office/drawing/2014/main" id="{7753F2B8-FA6C-47FA-B872-7A86C848046A}"/>
              </a:ext>
            </a:extLst>
          </p:cNvPr>
          <p:cNvSpPr>
            <a:spLocks noGrp="1" noChangeArrowheads="1"/>
          </p:cNvSpPr>
          <p:nvPr>
            <p:ph type="body" idx="1"/>
          </p:nvPr>
        </p:nvSpPr>
        <p:spPr/>
        <p:txBody>
          <a:bodyPr/>
          <a:lstStyle/>
          <a:p>
            <a:r>
              <a:rPr lang="en-US" altLang="en-US"/>
              <a:t> Ur III Period</a:t>
            </a:r>
          </a:p>
          <a:p>
            <a:r>
              <a:rPr lang="en-US" altLang="en-US"/>
              <a:t>Southern Turkey, near the Syrian boarder at Ura (northeast of Haran) or Urfa (north-northwest of Haran)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9E8B6579-569B-49D6-AEEC-C7EC558E88BC}"/>
              </a:ext>
            </a:extLst>
          </p:cNvPr>
          <p:cNvSpPr>
            <a:spLocks noGrp="1" noChangeArrowheads="1"/>
          </p:cNvSpPr>
          <p:nvPr>
            <p:ph type="title"/>
          </p:nvPr>
        </p:nvSpPr>
        <p:spPr/>
        <p:txBody>
          <a:bodyPr/>
          <a:lstStyle/>
          <a:p>
            <a:r>
              <a:rPr lang="en-US" altLang="en-US"/>
              <a:t>Southern Ur</a:t>
            </a:r>
          </a:p>
        </p:txBody>
      </p:sp>
      <p:sp>
        <p:nvSpPr>
          <p:cNvPr id="78851" name="Rectangle 3">
            <a:extLst>
              <a:ext uri="{FF2B5EF4-FFF2-40B4-BE49-F238E27FC236}">
                <a16:creationId xmlns:a16="http://schemas.microsoft.com/office/drawing/2014/main" id="{489253D2-A6EF-452D-8EC6-987EAEC84F39}"/>
              </a:ext>
            </a:extLst>
          </p:cNvPr>
          <p:cNvSpPr>
            <a:spLocks noGrp="1" noChangeArrowheads="1"/>
          </p:cNvSpPr>
          <p:nvPr>
            <p:ph type="body" idx="1"/>
          </p:nvPr>
        </p:nvSpPr>
        <p:spPr/>
        <p:txBody>
          <a:bodyPr/>
          <a:lstStyle/>
          <a:p>
            <a:r>
              <a:rPr lang="en-US" altLang="en-US"/>
              <a:t>Southern Ur of Abraham’s time (c. 2000 BC) had a 2.5-mile long city wall</a:t>
            </a:r>
          </a:p>
          <a:p>
            <a:r>
              <a:rPr lang="en-US" altLang="en-US"/>
              <a:t>In the center of the city was the sacred precinct that retained a similar plan as during the rule of Ur-Nammu</a:t>
            </a:r>
          </a:p>
          <a:p>
            <a:r>
              <a:rPr lang="en-US" altLang="en-US"/>
              <a:t>The moon god Nana was worshiped there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a:extLst>
              <a:ext uri="{FF2B5EF4-FFF2-40B4-BE49-F238E27FC236}">
                <a16:creationId xmlns:a16="http://schemas.microsoft.com/office/drawing/2014/main" id="{76E22412-67F5-4AB8-B924-588F0E6EB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54324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a:extLst>
              <a:ext uri="{FF2B5EF4-FFF2-40B4-BE49-F238E27FC236}">
                <a16:creationId xmlns:a16="http://schemas.microsoft.com/office/drawing/2014/main" id="{B88938E5-5B3F-47FC-8C3C-5B26D6BB0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39200" cy="679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4DD2B103-CAD4-4DE8-AD1A-A7766B04A527}"/>
              </a:ext>
            </a:extLst>
          </p:cNvPr>
          <p:cNvSpPr>
            <a:spLocks noGrp="1" noChangeArrowheads="1"/>
          </p:cNvSpPr>
          <p:nvPr>
            <p:ph type="title"/>
          </p:nvPr>
        </p:nvSpPr>
        <p:spPr/>
        <p:txBody>
          <a:bodyPr/>
          <a:lstStyle/>
          <a:p>
            <a:r>
              <a:rPr lang="en-US" altLang="en-US"/>
              <a:t>Setting of Abraham’s Ur</a:t>
            </a:r>
          </a:p>
        </p:txBody>
      </p:sp>
      <p:sp>
        <p:nvSpPr>
          <p:cNvPr id="81923" name="Rectangle 3">
            <a:extLst>
              <a:ext uri="{FF2B5EF4-FFF2-40B4-BE49-F238E27FC236}">
                <a16:creationId xmlns:a16="http://schemas.microsoft.com/office/drawing/2014/main" id="{EDAD24F2-782C-4BF6-A67A-9B83B64EA81D}"/>
              </a:ext>
            </a:extLst>
          </p:cNvPr>
          <p:cNvSpPr>
            <a:spLocks noGrp="1" noChangeArrowheads="1"/>
          </p:cNvSpPr>
          <p:nvPr>
            <p:ph type="body" idx="1"/>
          </p:nvPr>
        </p:nvSpPr>
        <p:spPr/>
        <p:txBody>
          <a:bodyPr/>
          <a:lstStyle/>
          <a:p>
            <a:pPr>
              <a:lnSpc>
                <a:spcPct val="80000"/>
              </a:lnSpc>
            </a:pPr>
            <a:r>
              <a:rPr lang="en-US" altLang="en-US" sz="2800"/>
              <a:t>In Genesis 11:22-26 Terah has Serug and Nahor in his genealogy</a:t>
            </a:r>
          </a:p>
          <a:p>
            <a:pPr>
              <a:lnSpc>
                <a:spcPct val="80000"/>
              </a:lnSpc>
            </a:pPr>
            <a:r>
              <a:rPr lang="en-US" altLang="en-US" sz="2800"/>
              <a:t>These are place names of Middle Bronze Age I sites</a:t>
            </a:r>
          </a:p>
          <a:p>
            <a:pPr>
              <a:lnSpc>
                <a:spcPct val="80000"/>
              </a:lnSpc>
            </a:pPr>
            <a:r>
              <a:rPr lang="en-US" altLang="en-US" sz="2800"/>
              <a:t>Genesis 12:1 indicates that Terah's inferred trade route went only as far southern as Damascus</a:t>
            </a:r>
          </a:p>
          <a:p>
            <a:pPr>
              <a:lnSpc>
                <a:spcPct val="80000"/>
              </a:lnSpc>
            </a:pPr>
            <a:r>
              <a:rPr lang="en-US" altLang="en-US" sz="2800"/>
              <a:t>The southern part of the route to Egypt was "unknown" and "unexplored" at that time, that is to say markets had not been developed there for trade.</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93DCD1D0-7EC0-4B73-875F-3766A891AB38}"/>
              </a:ext>
            </a:extLst>
          </p:cNvPr>
          <p:cNvSpPr>
            <a:spLocks noGrp="1" noChangeArrowheads="1"/>
          </p:cNvSpPr>
          <p:nvPr>
            <p:ph type="title"/>
          </p:nvPr>
        </p:nvSpPr>
        <p:spPr/>
        <p:txBody>
          <a:bodyPr/>
          <a:lstStyle/>
          <a:p>
            <a:r>
              <a:rPr lang="en-US" altLang="en-US"/>
              <a:t>Call of Abraham</a:t>
            </a:r>
          </a:p>
        </p:txBody>
      </p:sp>
      <p:sp>
        <p:nvSpPr>
          <p:cNvPr id="82947" name="Rectangle 3">
            <a:extLst>
              <a:ext uri="{FF2B5EF4-FFF2-40B4-BE49-F238E27FC236}">
                <a16:creationId xmlns:a16="http://schemas.microsoft.com/office/drawing/2014/main" id="{0EA5CD56-D903-47F2-B64B-647F14883E86}"/>
              </a:ext>
            </a:extLst>
          </p:cNvPr>
          <p:cNvSpPr>
            <a:spLocks noGrp="1" noChangeArrowheads="1"/>
          </p:cNvSpPr>
          <p:nvPr>
            <p:ph type="body" idx="1"/>
          </p:nvPr>
        </p:nvSpPr>
        <p:spPr/>
        <p:txBody>
          <a:bodyPr/>
          <a:lstStyle/>
          <a:p>
            <a:pPr>
              <a:lnSpc>
                <a:spcPct val="90000"/>
              </a:lnSpc>
            </a:pPr>
            <a:r>
              <a:rPr lang="en-US" altLang="en-US" sz="2800"/>
              <a:t>Made in Haran, </a:t>
            </a:r>
            <a:r>
              <a:rPr lang="en-US" altLang="en-US" sz="2800" i="1">
                <a:solidFill>
                  <a:srgbClr val="FF3300"/>
                </a:solidFill>
              </a:rPr>
              <a:t>outside the promised land</a:t>
            </a:r>
            <a:r>
              <a:rPr lang="en-US" altLang="en-US" sz="2800"/>
              <a:t> (Gen. 12:1)</a:t>
            </a:r>
          </a:p>
          <a:p>
            <a:pPr>
              <a:lnSpc>
                <a:spcPct val="90000"/>
              </a:lnSpc>
            </a:pPr>
            <a:r>
              <a:rPr lang="en-US" altLang="en-US" sz="2800"/>
              <a:t>This promise of the call “I will make…a great nation”</a:t>
            </a:r>
          </a:p>
          <a:p>
            <a:pPr>
              <a:lnSpc>
                <a:spcPct val="90000"/>
              </a:lnSpc>
            </a:pPr>
            <a:r>
              <a:rPr lang="en-US" altLang="en-US" sz="2800"/>
              <a:t>Central to Judahism</a:t>
            </a:r>
          </a:p>
          <a:p>
            <a:pPr>
              <a:lnSpc>
                <a:spcPct val="90000"/>
              </a:lnSpc>
            </a:pPr>
            <a:r>
              <a:rPr lang="en-US" altLang="en-US" sz="2800"/>
              <a:t>Repeated to Abraham in his old age in Gen. 17:4-8</a:t>
            </a:r>
          </a:p>
          <a:p>
            <a:pPr>
              <a:lnSpc>
                <a:spcPct val="90000"/>
              </a:lnSpc>
            </a:pPr>
            <a:r>
              <a:rPr lang="en-US" altLang="en-US" sz="2800"/>
              <a:t>Repeated to Issac (Gen. 26:2-4)</a:t>
            </a:r>
          </a:p>
          <a:p>
            <a:pPr>
              <a:lnSpc>
                <a:spcPct val="90000"/>
              </a:lnSpc>
            </a:pPr>
            <a:r>
              <a:rPr lang="en-US" altLang="en-US" sz="2800"/>
              <a:t>Repeated to Jacob (Gen. 28:13-14)</a:t>
            </a:r>
          </a:p>
          <a:p>
            <a:pPr>
              <a:lnSpc>
                <a:spcPct val="90000"/>
              </a:lnSpc>
            </a:pPr>
            <a:r>
              <a:rPr lang="en-US" altLang="en-US" sz="2800"/>
              <a:t>Repeated by David (1 Chron. 16:16-19)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5A940871-35EB-4C19-B20E-A2ECD44DE3F8}"/>
              </a:ext>
            </a:extLst>
          </p:cNvPr>
          <p:cNvSpPr>
            <a:spLocks noGrp="1" noChangeArrowheads="1"/>
          </p:cNvSpPr>
          <p:nvPr>
            <p:ph type="title"/>
          </p:nvPr>
        </p:nvSpPr>
        <p:spPr/>
        <p:txBody>
          <a:bodyPr/>
          <a:lstStyle/>
          <a:p>
            <a:r>
              <a:rPr lang="en-US" altLang="en-US" sz="4000"/>
              <a:t>Call of Abraham: Justification for the Conquest</a:t>
            </a:r>
          </a:p>
        </p:txBody>
      </p:sp>
      <p:sp>
        <p:nvSpPr>
          <p:cNvPr id="84995" name="Rectangle 3">
            <a:extLst>
              <a:ext uri="{FF2B5EF4-FFF2-40B4-BE49-F238E27FC236}">
                <a16:creationId xmlns:a16="http://schemas.microsoft.com/office/drawing/2014/main" id="{98829F6F-ADE2-4362-AE46-2C49BBC7800D}"/>
              </a:ext>
            </a:extLst>
          </p:cNvPr>
          <p:cNvSpPr>
            <a:spLocks noGrp="1" noChangeArrowheads="1"/>
          </p:cNvSpPr>
          <p:nvPr>
            <p:ph type="body" idx="1"/>
          </p:nvPr>
        </p:nvSpPr>
        <p:spPr/>
        <p:txBody>
          <a:bodyPr/>
          <a:lstStyle/>
          <a:p>
            <a:r>
              <a:rPr lang="en-US" altLang="en-US"/>
              <a:t>Historical justification for the later Exodus-Conquest</a:t>
            </a:r>
          </a:p>
          <a:p>
            <a:r>
              <a:rPr lang="en-US" altLang="en-US"/>
              <a:t>Abraham stayed and left his mark (witness stones, massebot) at key places in the "Promised Land“</a:t>
            </a:r>
          </a:p>
          <a:p>
            <a:r>
              <a:rPr lang="en-US" altLang="en-US"/>
              <a:t>Shechem, Bethel, Ai and Hebron and Beer-sheba.</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71EEC4BB-3D66-4881-810A-0802BE909AAB}"/>
              </a:ext>
            </a:extLst>
          </p:cNvPr>
          <p:cNvSpPr>
            <a:spLocks noGrp="1" noChangeArrowheads="1"/>
          </p:cNvSpPr>
          <p:nvPr>
            <p:ph type="title"/>
          </p:nvPr>
        </p:nvSpPr>
        <p:spPr/>
        <p:txBody>
          <a:bodyPr/>
          <a:lstStyle/>
          <a:p>
            <a:r>
              <a:rPr lang="en-US" altLang="en-US" sz="4000"/>
              <a:t>Shechem</a:t>
            </a:r>
            <a:br>
              <a:rPr lang="en-US" altLang="en-US" sz="4000"/>
            </a:br>
            <a:r>
              <a:rPr lang="en-US" altLang="en-US" sz="4000"/>
              <a:t>(Hurrian caravan center)</a:t>
            </a:r>
          </a:p>
        </p:txBody>
      </p:sp>
      <p:pic>
        <p:nvPicPr>
          <p:cNvPr id="86020" name="Picture 4">
            <a:extLst>
              <a:ext uri="{FF2B5EF4-FFF2-40B4-BE49-F238E27FC236}">
                <a16:creationId xmlns:a16="http://schemas.microsoft.com/office/drawing/2014/main" id="{3CB9862F-423B-4691-92EC-423047163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7924800" cy="5494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a:extLst>
              <a:ext uri="{FF2B5EF4-FFF2-40B4-BE49-F238E27FC236}">
                <a16:creationId xmlns:a16="http://schemas.microsoft.com/office/drawing/2014/main" id="{2258F2F1-201C-43C7-AC71-CC4CB2773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59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B20DCB2A-06C1-45F7-8DBD-396FD580BC77}"/>
              </a:ext>
            </a:extLst>
          </p:cNvPr>
          <p:cNvSpPr>
            <a:spLocks noGrp="1" noChangeArrowheads="1"/>
          </p:cNvSpPr>
          <p:nvPr>
            <p:ph type="title"/>
          </p:nvPr>
        </p:nvSpPr>
        <p:spPr/>
        <p:txBody>
          <a:bodyPr/>
          <a:lstStyle/>
          <a:p>
            <a:r>
              <a:rPr lang="en-US" altLang="en-US"/>
              <a:t>Prophetic Utterances</a:t>
            </a:r>
          </a:p>
        </p:txBody>
      </p:sp>
      <p:sp>
        <p:nvSpPr>
          <p:cNvPr id="51203" name="Rectangle 3">
            <a:extLst>
              <a:ext uri="{FF2B5EF4-FFF2-40B4-BE49-F238E27FC236}">
                <a16:creationId xmlns:a16="http://schemas.microsoft.com/office/drawing/2014/main" id="{D1A0F512-425D-432C-AC17-36C2DA5FCC4E}"/>
              </a:ext>
            </a:extLst>
          </p:cNvPr>
          <p:cNvSpPr>
            <a:spLocks noGrp="1" noChangeArrowheads="1"/>
          </p:cNvSpPr>
          <p:nvPr>
            <p:ph type="body" idx="1"/>
          </p:nvPr>
        </p:nvSpPr>
        <p:spPr/>
        <p:txBody>
          <a:bodyPr/>
          <a:lstStyle/>
          <a:p>
            <a:r>
              <a:rPr lang="en-US" altLang="en-US"/>
              <a:t>1) accusations</a:t>
            </a:r>
          </a:p>
          <a:p>
            <a:r>
              <a:rPr lang="en-US" altLang="en-US"/>
              <a:t>2) warnings</a:t>
            </a:r>
          </a:p>
          <a:p>
            <a:r>
              <a:rPr lang="en-US" altLang="en-US"/>
              <a:t>3) exhortations</a:t>
            </a:r>
          </a:p>
          <a:p>
            <a:r>
              <a:rPr lang="en-US" altLang="en-US"/>
              <a:t>4) promise of victory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A3F2B1E7-8E89-440D-9796-696FD05F5272}"/>
              </a:ext>
            </a:extLst>
          </p:cNvPr>
          <p:cNvSpPr>
            <a:spLocks noGrp="1" noChangeArrowheads="1"/>
          </p:cNvSpPr>
          <p:nvPr>
            <p:ph type="title"/>
          </p:nvPr>
        </p:nvSpPr>
        <p:spPr/>
        <p:txBody>
          <a:bodyPr/>
          <a:lstStyle/>
          <a:p>
            <a:r>
              <a:rPr lang="en-US" altLang="en-US" sz="4000"/>
              <a:t>Bethel</a:t>
            </a:r>
            <a:br>
              <a:rPr lang="en-US" altLang="en-US" sz="4000"/>
            </a:br>
            <a:r>
              <a:rPr lang="en-US" altLang="en-US" sz="4000"/>
              <a:t>Caravan Trade Center</a:t>
            </a:r>
          </a:p>
        </p:txBody>
      </p:sp>
      <p:sp>
        <p:nvSpPr>
          <p:cNvPr id="97283" name="Rectangle 3">
            <a:extLst>
              <a:ext uri="{FF2B5EF4-FFF2-40B4-BE49-F238E27FC236}">
                <a16:creationId xmlns:a16="http://schemas.microsoft.com/office/drawing/2014/main" id="{B0F5DDA0-A034-46CF-8F30-25B5EF4250B0}"/>
              </a:ext>
            </a:extLst>
          </p:cNvPr>
          <p:cNvSpPr>
            <a:spLocks noGrp="1" noChangeArrowheads="1"/>
          </p:cNvSpPr>
          <p:nvPr>
            <p:ph type="body" idx="1"/>
          </p:nvPr>
        </p:nvSpPr>
        <p:spPr/>
        <p:txBody>
          <a:bodyPr/>
          <a:lstStyle/>
          <a:p>
            <a:r>
              <a:rPr lang="en-US" altLang="en-US"/>
              <a:t>On main north-south road where it was crossed by the east-west Transjordan route via Jericho and the valley of Ajalon to the Mediterranean </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ADFB7FFF-940D-41A5-9936-BFBC7086E1FC}"/>
              </a:ext>
            </a:extLst>
          </p:cNvPr>
          <p:cNvSpPr>
            <a:spLocks noGrp="1" noChangeArrowheads="1"/>
          </p:cNvSpPr>
          <p:nvPr>
            <p:ph type="title"/>
          </p:nvPr>
        </p:nvSpPr>
        <p:spPr/>
        <p:txBody>
          <a:bodyPr/>
          <a:lstStyle/>
          <a:p>
            <a:r>
              <a:rPr lang="en-US" altLang="en-US"/>
              <a:t>Ai (near Bethel)</a:t>
            </a:r>
          </a:p>
        </p:txBody>
      </p:sp>
      <p:pic>
        <p:nvPicPr>
          <p:cNvPr id="89094" name="Picture 6">
            <a:extLst>
              <a:ext uri="{FF2B5EF4-FFF2-40B4-BE49-F238E27FC236}">
                <a16:creationId xmlns:a16="http://schemas.microsoft.com/office/drawing/2014/main" id="{42E0BC88-66CA-419D-BCF7-B33197CDA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76400"/>
            <a:ext cx="7242175" cy="5038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2609FF98-93DF-4D31-82BE-4E1C90298BA3}"/>
              </a:ext>
            </a:extLst>
          </p:cNvPr>
          <p:cNvSpPr>
            <a:spLocks noGrp="1" noChangeArrowheads="1"/>
          </p:cNvSpPr>
          <p:nvPr>
            <p:ph type="title"/>
          </p:nvPr>
        </p:nvSpPr>
        <p:spPr>
          <a:xfrm>
            <a:off x="457200" y="277813"/>
            <a:ext cx="3581400" cy="1143000"/>
          </a:xfrm>
        </p:spPr>
        <p:txBody>
          <a:bodyPr/>
          <a:lstStyle/>
          <a:p>
            <a:r>
              <a:rPr lang="en-US" altLang="en-US"/>
              <a:t>Hebron</a:t>
            </a:r>
          </a:p>
        </p:txBody>
      </p:sp>
      <p:sp>
        <p:nvSpPr>
          <p:cNvPr id="91142" name="Rectangle 6">
            <a:extLst>
              <a:ext uri="{FF2B5EF4-FFF2-40B4-BE49-F238E27FC236}">
                <a16:creationId xmlns:a16="http://schemas.microsoft.com/office/drawing/2014/main" id="{FD3703C6-C503-4C76-B058-C38B9058CE77}"/>
              </a:ext>
            </a:extLst>
          </p:cNvPr>
          <p:cNvSpPr>
            <a:spLocks noGrp="1" noChangeArrowheads="1"/>
          </p:cNvSpPr>
          <p:nvPr>
            <p:ph type="body" idx="1"/>
          </p:nvPr>
        </p:nvSpPr>
        <p:spPr>
          <a:xfrm>
            <a:off x="457200" y="1600200"/>
            <a:ext cx="3810000" cy="4530725"/>
          </a:xfrm>
        </p:spPr>
        <p:txBody>
          <a:bodyPr/>
          <a:lstStyle/>
          <a:p>
            <a:r>
              <a:rPr lang="en-US" altLang="en-US"/>
              <a:t>Abraham's summer home was his business center in western Palestine (Genesis 18:1, 23:4)</a:t>
            </a:r>
          </a:p>
        </p:txBody>
      </p:sp>
      <p:pic>
        <p:nvPicPr>
          <p:cNvPr id="91141" name="Picture 5">
            <a:extLst>
              <a:ext uri="{FF2B5EF4-FFF2-40B4-BE49-F238E27FC236}">
                <a16:creationId xmlns:a16="http://schemas.microsoft.com/office/drawing/2014/main" id="{E96736AF-9E2D-4AC9-B75E-9CBCC7F36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04800"/>
            <a:ext cx="3822700" cy="6186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4">
            <a:extLst>
              <a:ext uri="{FF2B5EF4-FFF2-40B4-BE49-F238E27FC236}">
                <a16:creationId xmlns:a16="http://schemas.microsoft.com/office/drawing/2014/main" id="{B9810A81-4B6F-4E06-BFEC-4974E39EAECF}"/>
              </a:ext>
            </a:extLst>
          </p:cNvPr>
          <p:cNvSpPr>
            <a:spLocks noGrp="1" noChangeArrowheads="1"/>
          </p:cNvSpPr>
          <p:nvPr>
            <p:ph type="title"/>
          </p:nvPr>
        </p:nvSpPr>
        <p:spPr/>
        <p:txBody>
          <a:bodyPr/>
          <a:lstStyle/>
          <a:p>
            <a:r>
              <a:rPr lang="en-US" altLang="en-US"/>
              <a:t>Beer-sheba</a:t>
            </a:r>
          </a:p>
        </p:txBody>
      </p:sp>
      <p:pic>
        <p:nvPicPr>
          <p:cNvPr id="93189" name="Picture 5">
            <a:extLst>
              <a:ext uri="{FF2B5EF4-FFF2-40B4-BE49-F238E27FC236}">
                <a16:creationId xmlns:a16="http://schemas.microsoft.com/office/drawing/2014/main" id="{F696DA4F-CFAE-4797-AA49-2410ABAFF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31938"/>
            <a:ext cx="5410200" cy="5311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5CF3CC56-086E-48E1-9F57-90ECCE5F99BA}"/>
              </a:ext>
            </a:extLst>
          </p:cNvPr>
          <p:cNvSpPr>
            <a:spLocks noGrp="1" noChangeArrowheads="1"/>
          </p:cNvSpPr>
          <p:nvPr>
            <p:ph type="title"/>
          </p:nvPr>
        </p:nvSpPr>
        <p:spPr/>
        <p:txBody>
          <a:bodyPr/>
          <a:lstStyle/>
          <a:p>
            <a:r>
              <a:rPr lang="en-US" altLang="en-US"/>
              <a:t>A Call to Business</a:t>
            </a:r>
          </a:p>
        </p:txBody>
      </p:sp>
      <p:sp>
        <p:nvSpPr>
          <p:cNvPr id="83971" name="Rectangle 3">
            <a:extLst>
              <a:ext uri="{FF2B5EF4-FFF2-40B4-BE49-F238E27FC236}">
                <a16:creationId xmlns:a16="http://schemas.microsoft.com/office/drawing/2014/main" id="{94FE46A4-83B9-4348-A6F8-0C54D5B35851}"/>
              </a:ext>
            </a:extLst>
          </p:cNvPr>
          <p:cNvSpPr>
            <a:spLocks noGrp="1" noChangeArrowheads="1"/>
          </p:cNvSpPr>
          <p:nvPr>
            <p:ph type="body" idx="1"/>
          </p:nvPr>
        </p:nvSpPr>
        <p:spPr/>
        <p:txBody>
          <a:bodyPr/>
          <a:lstStyle/>
          <a:p>
            <a:r>
              <a:rPr lang="en-US" altLang="en-US"/>
              <a:t>Abraham's Business Circuit:</a:t>
            </a:r>
          </a:p>
          <a:p>
            <a:r>
              <a:rPr lang="en-US" altLang="en-US"/>
              <a:t>Haran (Northern Mesopotamia)</a:t>
            </a:r>
          </a:p>
          <a:p>
            <a:r>
              <a:rPr lang="en-US" altLang="en-US"/>
              <a:t>Damascus (Syria)</a:t>
            </a:r>
          </a:p>
          <a:p>
            <a:r>
              <a:rPr lang="en-US" altLang="en-US"/>
              <a:t>Arabia (“Aramean”, Gen. 25)</a:t>
            </a:r>
          </a:p>
          <a:p>
            <a:r>
              <a:rPr lang="en-US" altLang="en-US"/>
              <a:t>Bethel, Hebron (Northern Israel)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2A891B6A-CEBA-4C08-BE11-C801D0D67EA9}"/>
              </a:ext>
            </a:extLst>
          </p:cNvPr>
          <p:cNvSpPr>
            <a:spLocks noGrp="1" noChangeArrowheads="1"/>
          </p:cNvSpPr>
          <p:nvPr>
            <p:ph type="title"/>
          </p:nvPr>
        </p:nvSpPr>
        <p:spPr/>
        <p:txBody>
          <a:bodyPr/>
          <a:lstStyle/>
          <a:p>
            <a:r>
              <a:rPr lang="en-US" altLang="en-US"/>
              <a:t>Abraham’s Haran</a:t>
            </a:r>
          </a:p>
        </p:txBody>
      </p:sp>
      <p:sp>
        <p:nvSpPr>
          <p:cNvPr id="72707" name="Rectangle 3">
            <a:extLst>
              <a:ext uri="{FF2B5EF4-FFF2-40B4-BE49-F238E27FC236}">
                <a16:creationId xmlns:a16="http://schemas.microsoft.com/office/drawing/2014/main" id="{BC0B9F10-838B-41EC-8017-47EF034F5E76}"/>
              </a:ext>
            </a:extLst>
          </p:cNvPr>
          <p:cNvSpPr>
            <a:spLocks noGrp="1" noChangeArrowheads="1"/>
          </p:cNvSpPr>
          <p:nvPr>
            <p:ph type="body" idx="1"/>
          </p:nvPr>
        </p:nvSpPr>
        <p:spPr/>
        <p:txBody>
          <a:bodyPr/>
          <a:lstStyle/>
          <a:p>
            <a:r>
              <a:rPr lang="en-US" altLang="en-US"/>
              <a:t>Haran is a Sumerian word meaning "Caravan City“</a:t>
            </a:r>
          </a:p>
          <a:p>
            <a:r>
              <a:rPr lang="en-US" altLang="en-US"/>
              <a:t>Haran was a caravan center for:</a:t>
            </a:r>
          </a:p>
          <a:p>
            <a:r>
              <a:rPr lang="en-US" altLang="en-US"/>
              <a:t>Southern trade from (southern) Ur, Egypt, Palestine and Syria</a:t>
            </a:r>
          </a:p>
          <a:p>
            <a:r>
              <a:rPr lang="en-US" altLang="en-US"/>
              <a:t>Eastern trade from Iran via Assyria</a:t>
            </a:r>
          </a:p>
          <a:p>
            <a:r>
              <a:rPr lang="en-US" altLang="en-US"/>
              <a:t>Northern trade from Hittites and Lake Van, western trade from Mediterranean sea </a:t>
            </a:r>
          </a:p>
          <a:p>
            <a:endParaRPr lang="en-US" altLang="en-US"/>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B586DC9-9B0B-414F-832D-FB78407F8798}"/>
              </a:ext>
            </a:extLst>
          </p:cNvPr>
          <p:cNvSpPr>
            <a:spLocks noGrp="1" noChangeArrowheads="1"/>
          </p:cNvSpPr>
          <p:nvPr>
            <p:ph type="title"/>
          </p:nvPr>
        </p:nvSpPr>
        <p:spPr/>
        <p:txBody>
          <a:bodyPr/>
          <a:lstStyle/>
          <a:p>
            <a:r>
              <a:rPr lang="en-US" altLang="en-US" sz="4000"/>
              <a:t>Abraham’s Banker: Eliezer or Damascus</a:t>
            </a:r>
          </a:p>
        </p:txBody>
      </p:sp>
      <p:sp>
        <p:nvSpPr>
          <p:cNvPr id="95235" name="Rectangle 3">
            <a:extLst>
              <a:ext uri="{FF2B5EF4-FFF2-40B4-BE49-F238E27FC236}">
                <a16:creationId xmlns:a16="http://schemas.microsoft.com/office/drawing/2014/main" id="{D1C58D3F-B86D-4E78-957E-4BB3E432D49D}"/>
              </a:ext>
            </a:extLst>
          </p:cNvPr>
          <p:cNvSpPr>
            <a:spLocks noGrp="1" noChangeArrowheads="1"/>
          </p:cNvSpPr>
          <p:nvPr>
            <p:ph type="body" idx="1"/>
          </p:nvPr>
        </p:nvSpPr>
        <p:spPr/>
        <p:txBody>
          <a:bodyPr/>
          <a:lstStyle/>
          <a:p>
            <a:r>
              <a:rPr lang="en-US" altLang="en-US"/>
              <a:t>Gen. 15:3, Eliazer of Famascus is “hier”, to household, i.e. held first trust deed on Abraham’s estate.</a:t>
            </a:r>
          </a:p>
          <a:p>
            <a:r>
              <a:rPr lang="en-US" altLang="en-US"/>
              <a:t>Damascus was the mid point of Haran-Damascus-Egypt caravan route</a:t>
            </a:r>
          </a:p>
          <a:p>
            <a:r>
              <a:rPr lang="en-US" altLang="en-US"/>
              <a:t>Damascus was a natural location for Terah's banker, Eliezer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DC29D022-AE32-4421-86DF-31D41CB31833}"/>
              </a:ext>
            </a:extLst>
          </p:cNvPr>
          <p:cNvSpPr>
            <a:spLocks noGrp="1" noChangeArrowheads="1"/>
          </p:cNvSpPr>
          <p:nvPr>
            <p:ph type="title"/>
          </p:nvPr>
        </p:nvSpPr>
        <p:spPr/>
        <p:txBody>
          <a:bodyPr/>
          <a:lstStyle/>
          <a:p>
            <a:r>
              <a:rPr lang="en-US" altLang="en-US"/>
              <a:t>Abraham and Hebron</a:t>
            </a:r>
          </a:p>
        </p:txBody>
      </p:sp>
      <p:sp>
        <p:nvSpPr>
          <p:cNvPr id="99331" name="Rectangle 3">
            <a:extLst>
              <a:ext uri="{FF2B5EF4-FFF2-40B4-BE49-F238E27FC236}">
                <a16:creationId xmlns:a16="http://schemas.microsoft.com/office/drawing/2014/main" id="{68F129BE-D18B-4B9F-AEE0-8A92D2D92A4B}"/>
              </a:ext>
            </a:extLst>
          </p:cNvPr>
          <p:cNvSpPr>
            <a:spLocks noGrp="1" noChangeArrowheads="1"/>
          </p:cNvSpPr>
          <p:nvPr>
            <p:ph type="body" idx="1"/>
          </p:nvPr>
        </p:nvSpPr>
        <p:spPr/>
        <p:txBody>
          <a:bodyPr/>
          <a:lstStyle/>
          <a:p>
            <a:r>
              <a:rPr lang="en-US" altLang="en-US"/>
              <a:t>After Abramam left his nephew Lot, he moved his tent and settled at the oaks (or terebrinths) of Mamre “which is at Hebron” (Gen. 13:8)</a:t>
            </a:r>
          </a:p>
          <a:p>
            <a:r>
              <a:rPr lang="en-US" altLang="en-US"/>
              <a:t>Canaanite “high place”</a:t>
            </a:r>
          </a:p>
          <a:p>
            <a:r>
              <a:rPr lang="en-US" altLang="en-US"/>
              <a:t>Purchased family burial site from a Hittite ruler named Ephron (Gen 23:1-20) </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87C73573-F57C-48EC-B9A4-BFF7B49D0CDA}"/>
              </a:ext>
            </a:extLst>
          </p:cNvPr>
          <p:cNvSpPr>
            <a:spLocks noGrp="1" noChangeArrowheads="1"/>
          </p:cNvSpPr>
          <p:nvPr>
            <p:ph type="title"/>
          </p:nvPr>
        </p:nvSpPr>
        <p:spPr/>
        <p:txBody>
          <a:bodyPr/>
          <a:lstStyle/>
          <a:p>
            <a:r>
              <a:rPr lang="en-US" altLang="en-US"/>
              <a:t>Hebron in Abraham’s time</a:t>
            </a:r>
          </a:p>
        </p:txBody>
      </p:sp>
      <p:sp>
        <p:nvSpPr>
          <p:cNvPr id="100355" name="Rectangle 3">
            <a:extLst>
              <a:ext uri="{FF2B5EF4-FFF2-40B4-BE49-F238E27FC236}">
                <a16:creationId xmlns:a16="http://schemas.microsoft.com/office/drawing/2014/main" id="{C5779A99-01C7-476E-B3C4-DA4F6E060CD9}"/>
              </a:ext>
            </a:extLst>
          </p:cNvPr>
          <p:cNvSpPr>
            <a:spLocks noGrp="1" noChangeArrowheads="1"/>
          </p:cNvSpPr>
          <p:nvPr>
            <p:ph type="body" idx="1"/>
          </p:nvPr>
        </p:nvSpPr>
        <p:spPr/>
        <p:txBody>
          <a:bodyPr/>
          <a:lstStyle/>
          <a:p>
            <a:r>
              <a:rPr lang="en-US" altLang="en-US"/>
              <a:t>At Jebel er-Rumeide, also called Tell Rumeide</a:t>
            </a:r>
          </a:p>
          <a:p>
            <a:r>
              <a:rPr lang="en-US" altLang="en-US"/>
              <a:t>Terraced hill of 15 acres</a:t>
            </a:r>
          </a:p>
          <a:p>
            <a:r>
              <a:rPr lang="en-US" altLang="en-US"/>
              <a:t>20 miles southeast of Jerusalem </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a:extLst>
              <a:ext uri="{FF2B5EF4-FFF2-40B4-BE49-F238E27FC236}">
                <a16:creationId xmlns:a16="http://schemas.microsoft.com/office/drawing/2014/main" id="{72454EBE-A558-4000-B504-9E5D4C813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458200" cy="6783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23213CD7-791D-4BB1-9E2B-59C207845C4D}"/>
              </a:ext>
            </a:extLst>
          </p:cNvPr>
          <p:cNvSpPr>
            <a:spLocks noGrp="1" noChangeArrowheads="1"/>
          </p:cNvSpPr>
          <p:nvPr>
            <p:ph type="title"/>
          </p:nvPr>
        </p:nvSpPr>
        <p:spPr/>
        <p:txBody>
          <a:bodyPr/>
          <a:lstStyle/>
          <a:p>
            <a:r>
              <a:rPr lang="en-US" altLang="en-US"/>
              <a:t>Divination</a:t>
            </a:r>
          </a:p>
        </p:txBody>
      </p:sp>
      <p:pic>
        <p:nvPicPr>
          <p:cNvPr id="52228" name="Picture 4">
            <a:extLst>
              <a:ext uri="{FF2B5EF4-FFF2-40B4-BE49-F238E27FC236}">
                <a16:creationId xmlns:a16="http://schemas.microsoft.com/office/drawing/2014/main" id="{5A0D607D-3A27-4CF4-B3D5-CAEB36FC1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57300"/>
            <a:ext cx="7186613" cy="560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0" name="Picture 4">
            <a:extLst>
              <a:ext uri="{FF2B5EF4-FFF2-40B4-BE49-F238E27FC236}">
                <a16:creationId xmlns:a16="http://schemas.microsoft.com/office/drawing/2014/main" id="{B45E62B3-CE77-476E-8F08-4E85C961D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450" y="88900"/>
            <a:ext cx="6261100" cy="668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59A60A48-6678-4F4B-B345-1CFF664EDB1F}"/>
              </a:ext>
            </a:extLst>
          </p:cNvPr>
          <p:cNvSpPr>
            <a:spLocks noGrp="1" noChangeArrowheads="1"/>
          </p:cNvSpPr>
          <p:nvPr>
            <p:ph type="title"/>
          </p:nvPr>
        </p:nvSpPr>
        <p:spPr/>
        <p:txBody>
          <a:bodyPr/>
          <a:lstStyle/>
          <a:p>
            <a:r>
              <a:rPr lang="en-US" altLang="en-US"/>
              <a:t>Hebron: Two walls</a:t>
            </a:r>
          </a:p>
        </p:txBody>
      </p:sp>
      <p:sp>
        <p:nvSpPr>
          <p:cNvPr id="103427" name="Rectangle 3">
            <a:extLst>
              <a:ext uri="{FF2B5EF4-FFF2-40B4-BE49-F238E27FC236}">
                <a16:creationId xmlns:a16="http://schemas.microsoft.com/office/drawing/2014/main" id="{590B941E-8CE3-4917-B919-FB979FDE00D8}"/>
              </a:ext>
            </a:extLst>
          </p:cNvPr>
          <p:cNvSpPr>
            <a:spLocks noGrp="1" noChangeArrowheads="1"/>
          </p:cNvSpPr>
          <p:nvPr>
            <p:ph type="body" idx="1"/>
          </p:nvPr>
        </p:nvSpPr>
        <p:spPr/>
        <p:txBody>
          <a:bodyPr/>
          <a:lstStyle/>
          <a:p>
            <a:r>
              <a:rPr lang="en-US" altLang="en-US"/>
              <a:t>Older wall is Early Bronze Age III (EBIII, 2600-2300 BC)</a:t>
            </a:r>
          </a:p>
          <a:p>
            <a:r>
              <a:rPr lang="en-US" altLang="en-US"/>
              <a:t>Younger wall is Middle Bronze Age II (MBII, 1750-1550 BC).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a:extLst>
              <a:ext uri="{FF2B5EF4-FFF2-40B4-BE49-F238E27FC236}">
                <a16:creationId xmlns:a16="http://schemas.microsoft.com/office/drawing/2014/main" id="{4853D383-4AB4-48D6-B9B2-9BF5DA4766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597693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Picture 4">
            <a:extLst>
              <a:ext uri="{FF2B5EF4-FFF2-40B4-BE49-F238E27FC236}">
                <a16:creationId xmlns:a16="http://schemas.microsoft.com/office/drawing/2014/main" id="{378AE9D7-F24C-43A3-BA93-CBA184619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23703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a:extLst>
              <a:ext uri="{FF2B5EF4-FFF2-40B4-BE49-F238E27FC236}">
                <a16:creationId xmlns:a16="http://schemas.microsoft.com/office/drawing/2014/main" id="{A6238D45-0502-4B6A-8702-170E664BE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00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268C1282-920E-41EA-9474-86763BCB07E9}"/>
              </a:ext>
            </a:extLst>
          </p:cNvPr>
          <p:cNvSpPr>
            <a:spLocks noGrp="1" noChangeArrowheads="1"/>
          </p:cNvSpPr>
          <p:nvPr>
            <p:ph type="title"/>
          </p:nvPr>
        </p:nvSpPr>
        <p:spPr/>
        <p:txBody>
          <a:bodyPr/>
          <a:lstStyle/>
          <a:p>
            <a:r>
              <a:rPr lang="en-US" altLang="en-US"/>
              <a:t>Hebron: Burial Cave</a:t>
            </a:r>
          </a:p>
        </p:txBody>
      </p:sp>
      <p:sp>
        <p:nvSpPr>
          <p:cNvPr id="107523" name="Rectangle 3">
            <a:extLst>
              <a:ext uri="{FF2B5EF4-FFF2-40B4-BE49-F238E27FC236}">
                <a16:creationId xmlns:a16="http://schemas.microsoft.com/office/drawing/2014/main" id="{33B89AD5-25A5-4373-A7C4-032757B1A510}"/>
              </a:ext>
            </a:extLst>
          </p:cNvPr>
          <p:cNvSpPr>
            <a:spLocks noGrp="1" noChangeArrowheads="1"/>
          </p:cNvSpPr>
          <p:nvPr>
            <p:ph type="body" idx="1"/>
          </p:nvPr>
        </p:nvSpPr>
        <p:spPr/>
        <p:txBody>
          <a:bodyPr/>
          <a:lstStyle/>
          <a:p>
            <a:r>
              <a:rPr lang="en-US" altLang="en-US"/>
              <a:t>Tomb No. 4</a:t>
            </a:r>
          </a:p>
          <a:p>
            <a:r>
              <a:rPr lang="en-US" altLang="en-US"/>
              <a:t>Middle Bronze Age II</a:t>
            </a:r>
          </a:p>
          <a:p>
            <a:r>
              <a:rPr lang="en-US" altLang="en-US"/>
              <a:t>Possibly similar to cave Abraham purchased from Ephron</a:t>
            </a:r>
          </a:p>
          <a:p>
            <a:r>
              <a:rPr lang="en-US" altLang="en-US"/>
              <a:t>Contaned bronze dagger reminiscent of the dagger used by Abraham in his aborted sacrifice of his son Isaac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a:extLst>
              <a:ext uri="{FF2B5EF4-FFF2-40B4-BE49-F238E27FC236}">
                <a16:creationId xmlns:a16="http://schemas.microsoft.com/office/drawing/2014/main" id="{92C30E65-C92D-4C36-B77F-CC7AC510A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
            <a:ext cx="7010400" cy="6008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4">
            <a:extLst>
              <a:ext uri="{FF2B5EF4-FFF2-40B4-BE49-F238E27FC236}">
                <a16:creationId xmlns:a16="http://schemas.microsoft.com/office/drawing/2014/main" id="{8F83D604-CC17-4FE8-891B-8E4EDEEF6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1600" cy="6880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3552736E-75DD-4857-A9F6-E61C92076F33}"/>
              </a:ext>
            </a:extLst>
          </p:cNvPr>
          <p:cNvSpPr>
            <a:spLocks noGrp="1" noChangeArrowheads="1"/>
          </p:cNvSpPr>
          <p:nvPr>
            <p:ph type="title"/>
          </p:nvPr>
        </p:nvSpPr>
        <p:spPr/>
        <p:txBody>
          <a:bodyPr/>
          <a:lstStyle/>
          <a:p>
            <a:r>
              <a:rPr lang="en-US" altLang="en-US"/>
              <a:t>Abraham and Shechem</a:t>
            </a:r>
          </a:p>
        </p:txBody>
      </p:sp>
      <p:sp>
        <p:nvSpPr>
          <p:cNvPr id="110595" name="Rectangle 3">
            <a:extLst>
              <a:ext uri="{FF2B5EF4-FFF2-40B4-BE49-F238E27FC236}">
                <a16:creationId xmlns:a16="http://schemas.microsoft.com/office/drawing/2014/main" id="{B2E97245-1CD4-43E6-9BD1-6D165F3D6544}"/>
              </a:ext>
            </a:extLst>
          </p:cNvPr>
          <p:cNvSpPr>
            <a:spLocks noGrp="1" noChangeArrowheads="1"/>
          </p:cNvSpPr>
          <p:nvPr>
            <p:ph type="body" idx="1"/>
          </p:nvPr>
        </p:nvSpPr>
        <p:spPr/>
        <p:txBody>
          <a:bodyPr/>
          <a:lstStyle/>
          <a:p>
            <a:r>
              <a:rPr lang="en-US" altLang="en-US"/>
              <a:t>Abraham traveled through (Genesis 12:6)</a:t>
            </a:r>
          </a:p>
          <a:p>
            <a:r>
              <a:rPr lang="en-US" altLang="en-US"/>
              <a:t>No city with walls</a:t>
            </a:r>
          </a:p>
          <a:p>
            <a:r>
              <a:rPr lang="en-US" altLang="en-US"/>
              <a:t>Situation changed, 200 years later when Jacob “camped within site of the city” (Genesis 33:18)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C394EF96-9F54-4433-BE44-C9E458EAD6A9}"/>
              </a:ext>
            </a:extLst>
          </p:cNvPr>
          <p:cNvSpPr>
            <a:spLocks noGrp="1" noChangeArrowheads="1"/>
          </p:cNvSpPr>
          <p:nvPr>
            <p:ph type="title"/>
          </p:nvPr>
        </p:nvSpPr>
        <p:spPr/>
        <p:txBody>
          <a:bodyPr/>
          <a:lstStyle/>
          <a:p>
            <a:r>
              <a:rPr lang="en-US" altLang="en-US"/>
              <a:t>Shechem (Tell Balata).</a:t>
            </a:r>
          </a:p>
        </p:txBody>
      </p:sp>
      <p:sp>
        <p:nvSpPr>
          <p:cNvPr id="111619" name="Rectangle 3">
            <a:extLst>
              <a:ext uri="{FF2B5EF4-FFF2-40B4-BE49-F238E27FC236}">
                <a16:creationId xmlns:a16="http://schemas.microsoft.com/office/drawing/2014/main" id="{E1BF97D3-23E0-4D66-B29D-5B946B8FEA14}"/>
              </a:ext>
            </a:extLst>
          </p:cNvPr>
          <p:cNvSpPr>
            <a:spLocks noGrp="1" noChangeArrowheads="1"/>
          </p:cNvSpPr>
          <p:nvPr>
            <p:ph type="body" idx="1"/>
          </p:nvPr>
        </p:nvSpPr>
        <p:spPr/>
        <p:txBody>
          <a:bodyPr/>
          <a:lstStyle/>
          <a:p>
            <a:r>
              <a:rPr lang="en-US" altLang="en-US"/>
              <a:t>First urbanized in MBI (Levels XXII-XXI) about 1900-1750 BC</a:t>
            </a:r>
          </a:p>
          <a:p>
            <a:r>
              <a:rPr lang="en-US" altLang="en-US"/>
              <a:t>That was when Jacob passed by there</a:t>
            </a:r>
          </a:p>
          <a:p>
            <a:r>
              <a:rPr lang="en-US" altLang="en-US"/>
              <a:t>Prior to MBI, in the time of Abraham, there was a gap of occupation and an absence of fortification walls. Thus, there was no “city” for Abraham to reference.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32C9F77-7171-4B6E-A41C-0C58A0219B8C}"/>
              </a:ext>
            </a:extLst>
          </p:cNvPr>
          <p:cNvSpPr>
            <a:spLocks noGrp="1" noChangeArrowheads="1"/>
          </p:cNvSpPr>
          <p:nvPr>
            <p:ph type="title"/>
          </p:nvPr>
        </p:nvSpPr>
        <p:spPr/>
        <p:txBody>
          <a:bodyPr/>
          <a:lstStyle/>
          <a:p>
            <a:r>
              <a:rPr lang="en-US" altLang="en-US" sz="4000"/>
              <a:t>Biblical Place Names</a:t>
            </a:r>
            <a:br>
              <a:rPr lang="en-US" altLang="en-US" sz="4000"/>
            </a:br>
            <a:r>
              <a:rPr lang="en-US" altLang="en-US" sz="4000"/>
              <a:t>in the Mari Tablets</a:t>
            </a:r>
          </a:p>
        </p:txBody>
      </p:sp>
      <p:sp>
        <p:nvSpPr>
          <p:cNvPr id="54275" name="Rectangle 3">
            <a:extLst>
              <a:ext uri="{FF2B5EF4-FFF2-40B4-BE49-F238E27FC236}">
                <a16:creationId xmlns:a16="http://schemas.microsoft.com/office/drawing/2014/main" id="{8D2C9287-8F4A-444A-B1C9-2010AF15AF83}"/>
              </a:ext>
            </a:extLst>
          </p:cNvPr>
          <p:cNvSpPr>
            <a:spLocks noGrp="1" noChangeArrowheads="1"/>
          </p:cNvSpPr>
          <p:nvPr>
            <p:ph type="body" idx="1"/>
          </p:nvPr>
        </p:nvSpPr>
        <p:spPr/>
        <p:txBody>
          <a:bodyPr/>
          <a:lstStyle/>
          <a:p>
            <a:r>
              <a:rPr lang="en-US" altLang="en-US"/>
              <a:t>Hazor</a:t>
            </a:r>
          </a:p>
          <a:p>
            <a:r>
              <a:rPr lang="en-US" altLang="en-US"/>
              <a:t>Laish (Laish was renamed Dan in Judges 18)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4">
            <a:extLst>
              <a:ext uri="{FF2B5EF4-FFF2-40B4-BE49-F238E27FC236}">
                <a16:creationId xmlns:a16="http://schemas.microsoft.com/office/drawing/2014/main" id="{2FEADEC3-86E4-4713-B10B-AA0DDA6C0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41497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a:extLst>
              <a:ext uri="{FF2B5EF4-FFF2-40B4-BE49-F238E27FC236}">
                <a16:creationId xmlns:a16="http://schemas.microsoft.com/office/drawing/2014/main" id="{B32561DD-0FD0-4F5A-ABB0-19C12D8C6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513"/>
            <a:ext cx="8153400" cy="68214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2" name="Picture 4">
            <a:extLst>
              <a:ext uri="{FF2B5EF4-FFF2-40B4-BE49-F238E27FC236}">
                <a16:creationId xmlns:a16="http://schemas.microsoft.com/office/drawing/2014/main" id="{BAED440F-7BB8-4D7C-AE9E-83BF8907A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54832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0032811A-EF21-48AE-B920-F36249BDC836}"/>
              </a:ext>
            </a:extLst>
          </p:cNvPr>
          <p:cNvSpPr>
            <a:spLocks noGrp="1" noChangeArrowheads="1"/>
          </p:cNvSpPr>
          <p:nvPr>
            <p:ph type="title"/>
          </p:nvPr>
        </p:nvSpPr>
        <p:spPr/>
        <p:txBody>
          <a:bodyPr/>
          <a:lstStyle/>
          <a:p>
            <a:r>
              <a:rPr lang="en-US" altLang="en-US"/>
              <a:t>Shechem</a:t>
            </a:r>
          </a:p>
        </p:txBody>
      </p:sp>
      <p:sp>
        <p:nvSpPr>
          <p:cNvPr id="115715" name="Rectangle 3">
            <a:extLst>
              <a:ext uri="{FF2B5EF4-FFF2-40B4-BE49-F238E27FC236}">
                <a16:creationId xmlns:a16="http://schemas.microsoft.com/office/drawing/2014/main" id="{1D5A73EC-AC2A-4649-81A1-634B1F5F70DE}"/>
              </a:ext>
            </a:extLst>
          </p:cNvPr>
          <p:cNvSpPr>
            <a:spLocks noGrp="1" noChangeArrowheads="1"/>
          </p:cNvSpPr>
          <p:nvPr>
            <p:ph type="body" idx="1"/>
          </p:nvPr>
        </p:nvSpPr>
        <p:spPr/>
        <p:txBody>
          <a:bodyPr/>
          <a:lstStyle/>
          <a:p>
            <a:r>
              <a:rPr lang="en-US" altLang="en-US"/>
              <a:t>Archaeological gap in occupation, MBI</a:t>
            </a:r>
          </a:p>
          <a:p>
            <a:r>
              <a:rPr lang="en-US" altLang="en-US"/>
              <a:t>Consistent with descriptions in Genesis of dealings of Abraham (c. 2090) and Jacob (c. 1930 BC) at Sheshem</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0769C38C-95CF-4E07-B0A8-467BA27A3133}"/>
              </a:ext>
            </a:extLst>
          </p:cNvPr>
          <p:cNvSpPr>
            <a:spLocks noGrp="1" noChangeArrowheads="1"/>
          </p:cNvSpPr>
          <p:nvPr>
            <p:ph type="title"/>
          </p:nvPr>
        </p:nvSpPr>
        <p:spPr/>
        <p:txBody>
          <a:bodyPr/>
          <a:lstStyle/>
          <a:p>
            <a:r>
              <a:rPr lang="en-US" altLang="en-US"/>
              <a:t>Abraham’s Ai</a:t>
            </a:r>
          </a:p>
        </p:txBody>
      </p:sp>
      <p:sp>
        <p:nvSpPr>
          <p:cNvPr id="116739" name="Rectangle 3">
            <a:extLst>
              <a:ext uri="{FF2B5EF4-FFF2-40B4-BE49-F238E27FC236}">
                <a16:creationId xmlns:a16="http://schemas.microsoft.com/office/drawing/2014/main" id="{C1435252-663A-4538-8E0C-F58A205B37FA}"/>
              </a:ext>
            </a:extLst>
          </p:cNvPr>
          <p:cNvSpPr>
            <a:spLocks noGrp="1" noChangeArrowheads="1"/>
          </p:cNvSpPr>
          <p:nvPr>
            <p:ph type="body" idx="1"/>
          </p:nvPr>
        </p:nvSpPr>
        <p:spPr/>
        <p:txBody>
          <a:bodyPr/>
          <a:lstStyle/>
          <a:p>
            <a:r>
              <a:rPr lang="en-US" altLang="en-US"/>
              <a:t>The Canaanite city of Ai (the big ruin) is mentioned in Genesis 12:8 as a place where Abraham pitched on a hill east of Bethel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a:extLst>
              <a:ext uri="{FF2B5EF4-FFF2-40B4-BE49-F238E27FC236}">
                <a16:creationId xmlns:a16="http://schemas.microsoft.com/office/drawing/2014/main" id="{0912B021-AD91-4E1B-A0BE-9CB08C276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7242175" cy="5038725"/>
          </a:xfrm>
          <a:prstGeom prst="rect">
            <a:avLst/>
          </a:prstGeom>
          <a:noFill/>
          <a:extLst>
            <a:ext uri="{909E8E84-426E-40DD-AFC4-6F175D3DCCD1}">
              <a14:hiddenFill xmlns:a14="http://schemas.microsoft.com/office/drawing/2010/main">
                <a:solidFill>
                  <a:srgbClr val="FFFFFF"/>
                </a:solidFill>
              </a14:hiddenFill>
            </a:ext>
          </a:extLst>
        </p:spPr>
      </p:pic>
      <p:sp>
        <p:nvSpPr>
          <p:cNvPr id="117765" name="Rectangle 5">
            <a:extLst>
              <a:ext uri="{FF2B5EF4-FFF2-40B4-BE49-F238E27FC236}">
                <a16:creationId xmlns:a16="http://schemas.microsoft.com/office/drawing/2014/main" id="{652BEEBA-4C82-410C-8045-45C168A4368D}"/>
              </a:ext>
            </a:extLst>
          </p:cNvPr>
          <p:cNvSpPr>
            <a:spLocks noGrp="1" noChangeArrowheads="1"/>
          </p:cNvSpPr>
          <p:nvPr>
            <p:ph type="title"/>
          </p:nvPr>
        </p:nvSpPr>
        <p:spPr/>
        <p:txBody>
          <a:bodyPr/>
          <a:lstStyle/>
          <a:p>
            <a:r>
              <a:rPr lang="en-US" altLang="en-US"/>
              <a:t>Ai</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a:extLst>
              <a:ext uri="{FF2B5EF4-FFF2-40B4-BE49-F238E27FC236}">
                <a16:creationId xmlns:a16="http://schemas.microsoft.com/office/drawing/2014/main" id="{30F78232-6343-41F2-AD56-78EAA2E04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532923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a:extLst>
              <a:ext uri="{FF2B5EF4-FFF2-40B4-BE49-F238E27FC236}">
                <a16:creationId xmlns:a16="http://schemas.microsoft.com/office/drawing/2014/main" id="{84A3F8FA-2966-411C-84D9-EE4DCB142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265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6967F20E-16FC-468C-9DC3-22F46CEB21F4}"/>
              </a:ext>
            </a:extLst>
          </p:cNvPr>
          <p:cNvSpPr>
            <a:spLocks noGrp="1" noChangeArrowheads="1"/>
          </p:cNvSpPr>
          <p:nvPr>
            <p:ph type="title"/>
          </p:nvPr>
        </p:nvSpPr>
        <p:spPr/>
        <p:txBody>
          <a:bodyPr/>
          <a:lstStyle/>
          <a:p>
            <a:r>
              <a:rPr lang="en-US" altLang="en-US"/>
              <a:t>Abraham’s Ai</a:t>
            </a:r>
          </a:p>
        </p:txBody>
      </p:sp>
      <p:sp>
        <p:nvSpPr>
          <p:cNvPr id="121859" name="Rectangle 3">
            <a:extLst>
              <a:ext uri="{FF2B5EF4-FFF2-40B4-BE49-F238E27FC236}">
                <a16:creationId xmlns:a16="http://schemas.microsoft.com/office/drawing/2014/main" id="{16106DA4-5D43-488B-927A-E0ADC503AF6A}"/>
              </a:ext>
            </a:extLst>
          </p:cNvPr>
          <p:cNvSpPr>
            <a:spLocks noGrp="1" noChangeArrowheads="1"/>
          </p:cNvSpPr>
          <p:nvPr>
            <p:ph type="body" idx="1"/>
          </p:nvPr>
        </p:nvSpPr>
        <p:spPr/>
        <p:txBody>
          <a:bodyPr/>
          <a:lstStyle/>
          <a:p>
            <a:r>
              <a:rPr lang="en-US" altLang="en-US"/>
              <a:t>The site of et-Tell, 3 miles northeast of El Bireh</a:t>
            </a:r>
          </a:p>
          <a:p>
            <a:r>
              <a:rPr lang="en-US" altLang="en-US"/>
              <a:t>Early Bronze urban city, the most important one of the central hill country</a:t>
            </a:r>
          </a:p>
          <a:p>
            <a:r>
              <a:rPr lang="en-US" altLang="en-US"/>
              <a:t>Destroyed c. 2400 BC, about 300 years before Abraham journeyed into Canaan</a:t>
            </a:r>
          </a:p>
          <a:p>
            <a:r>
              <a:rPr lang="en-US" altLang="en-US"/>
              <a:t>That is why it was called “the big ruin” in Abraham’s time </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Picture 4">
            <a:extLst>
              <a:ext uri="{FF2B5EF4-FFF2-40B4-BE49-F238E27FC236}">
                <a16:creationId xmlns:a16="http://schemas.microsoft.com/office/drawing/2014/main" id="{0D15A6EF-5E7C-46B9-9380-97D882624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1600" cy="6986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E43EF81C-ED92-4F77-8BC6-29B0FA0E5944}"/>
              </a:ext>
            </a:extLst>
          </p:cNvPr>
          <p:cNvSpPr>
            <a:spLocks noGrp="1" noChangeArrowheads="1"/>
          </p:cNvSpPr>
          <p:nvPr>
            <p:ph type="title"/>
          </p:nvPr>
        </p:nvSpPr>
        <p:spPr/>
        <p:txBody>
          <a:bodyPr/>
          <a:lstStyle/>
          <a:p>
            <a:r>
              <a:rPr lang="en-US" altLang="en-US"/>
              <a:t>The Patriarchal Age</a:t>
            </a:r>
          </a:p>
        </p:txBody>
      </p:sp>
      <p:sp>
        <p:nvSpPr>
          <p:cNvPr id="31747" name="Rectangle 3">
            <a:extLst>
              <a:ext uri="{FF2B5EF4-FFF2-40B4-BE49-F238E27FC236}">
                <a16:creationId xmlns:a16="http://schemas.microsoft.com/office/drawing/2014/main" id="{CC814B93-5C3C-46B0-8717-23BBD1BD9534}"/>
              </a:ext>
            </a:extLst>
          </p:cNvPr>
          <p:cNvSpPr>
            <a:spLocks noGrp="1" noChangeArrowheads="1"/>
          </p:cNvSpPr>
          <p:nvPr>
            <p:ph type="body" idx="1"/>
          </p:nvPr>
        </p:nvSpPr>
        <p:spPr/>
        <p:txBody>
          <a:bodyPr/>
          <a:lstStyle/>
          <a:p>
            <a:r>
              <a:rPr lang="en-US" altLang="en-US"/>
              <a:t>Abraham to the Exodus</a:t>
            </a:r>
          </a:p>
          <a:p>
            <a:r>
              <a:rPr lang="en-US" altLang="en-US"/>
              <a:t>c.3000 to 1400 BC (or 1250 BC, Late Theory). Early to Late Bronze Age </a:t>
            </a:r>
          </a:p>
          <a:p>
            <a:r>
              <a:rPr lang="en-US" altLang="en-US"/>
              <a:t>There is no direct archaeological information</a:t>
            </a:r>
          </a:p>
          <a:p>
            <a:r>
              <a:rPr lang="en-US" altLang="en-US"/>
              <a:t>no monument or inscription</a:t>
            </a:r>
          </a:p>
          <a:p>
            <a:pPr>
              <a:buFont typeface="Wingdings" panose="05000000000000000000" pitchFamily="2" charset="2"/>
              <a:buNone/>
            </a:pPr>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BF4CEFB-D713-4EDE-9EC1-DF80247B5FE7}"/>
              </a:ext>
            </a:extLst>
          </p:cNvPr>
          <p:cNvSpPr>
            <a:spLocks noGrp="1" noChangeArrowheads="1"/>
          </p:cNvSpPr>
          <p:nvPr>
            <p:ph type="title"/>
          </p:nvPr>
        </p:nvSpPr>
        <p:spPr/>
        <p:txBody>
          <a:bodyPr/>
          <a:lstStyle/>
          <a:p>
            <a:r>
              <a:rPr lang="en-US" altLang="en-US" sz="4000"/>
              <a:t>Biblical Personal Names</a:t>
            </a:r>
            <a:br>
              <a:rPr lang="en-US" altLang="en-US" sz="4000"/>
            </a:br>
            <a:r>
              <a:rPr lang="en-US" altLang="en-US" sz="4000"/>
              <a:t>in Mari Tablets</a:t>
            </a:r>
          </a:p>
        </p:txBody>
      </p:sp>
      <p:sp>
        <p:nvSpPr>
          <p:cNvPr id="55299" name="Rectangle 3">
            <a:extLst>
              <a:ext uri="{FF2B5EF4-FFF2-40B4-BE49-F238E27FC236}">
                <a16:creationId xmlns:a16="http://schemas.microsoft.com/office/drawing/2014/main" id="{2C12F506-6220-49E4-8147-92BDDABC9EBF}"/>
              </a:ext>
            </a:extLst>
          </p:cNvPr>
          <p:cNvSpPr>
            <a:spLocks noGrp="1" noChangeArrowheads="1"/>
          </p:cNvSpPr>
          <p:nvPr>
            <p:ph type="body" idx="1"/>
          </p:nvPr>
        </p:nvSpPr>
        <p:spPr/>
        <p:txBody>
          <a:bodyPr/>
          <a:lstStyle/>
          <a:p>
            <a:r>
              <a:rPr lang="en-US" altLang="en-US"/>
              <a:t>Noah</a:t>
            </a:r>
          </a:p>
          <a:p>
            <a:r>
              <a:rPr lang="en-US" altLang="en-US"/>
              <a:t>Abraham</a:t>
            </a:r>
          </a:p>
          <a:p>
            <a:r>
              <a:rPr lang="en-US" altLang="en-US"/>
              <a:t>Leban</a:t>
            </a:r>
          </a:p>
          <a:p>
            <a:r>
              <a:rPr lang="en-US" altLang="en-US"/>
              <a:t>Jacob </a:t>
            </a:r>
          </a:p>
          <a:p>
            <a:r>
              <a:rPr lang="en-US" altLang="en-US"/>
              <a:t>Same names, but not biblical personages</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1C143F49-CD73-4DC4-82CA-31EB5AAB465B}"/>
              </a:ext>
            </a:extLst>
          </p:cNvPr>
          <p:cNvSpPr>
            <a:spLocks noGrp="1" noChangeArrowheads="1"/>
          </p:cNvSpPr>
          <p:nvPr>
            <p:ph type="title"/>
          </p:nvPr>
        </p:nvSpPr>
        <p:spPr/>
        <p:txBody>
          <a:bodyPr/>
          <a:lstStyle/>
          <a:p>
            <a:r>
              <a:rPr lang="en-US" altLang="en-US"/>
              <a:t>Abraham and Ai</a:t>
            </a:r>
          </a:p>
        </p:txBody>
      </p:sp>
      <p:sp>
        <p:nvSpPr>
          <p:cNvPr id="123907" name="Rectangle 3">
            <a:extLst>
              <a:ext uri="{FF2B5EF4-FFF2-40B4-BE49-F238E27FC236}">
                <a16:creationId xmlns:a16="http://schemas.microsoft.com/office/drawing/2014/main" id="{870EEBF8-05E2-497E-8E61-78E1315DDD6C}"/>
              </a:ext>
            </a:extLst>
          </p:cNvPr>
          <p:cNvSpPr>
            <a:spLocks noGrp="1" noChangeArrowheads="1"/>
          </p:cNvSpPr>
          <p:nvPr>
            <p:ph type="body" idx="1"/>
          </p:nvPr>
        </p:nvSpPr>
        <p:spPr/>
        <p:txBody>
          <a:bodyPr/>
          <a:lstStyle/>
          <a:p>
            <a:r>
              <a:rPr lang="en-US" altLang="en-US"/>
              <a:t>A candidate for the “hill” or “mountain” on which Abraham pitched his tent is Kh. el-Maqatir </a:t>
            </a:r>
          </a:p>
        </p:txBody>
      </p:sp>
      <p:pic>
        <p:nvPicPr>
          <p:cNvPr id="123908" name="Picture 4">
            <a:extLst>
              <a:ext uri="{FF2B5EF4-FFF2-40B4-BE49-F238E27FC236}">
                <a16:creationId xmlns:a16="http://schemas.microsoft.com/office/drawing/2014/main" id="{F5520294-34DB-4089-90A1-FD2960D9C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971800"/>
            <a:ext cx="6019800" cy="3692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734A9C7A-2F99-4F50-BDAA-658A0C20FD3E}"/>
              </a:ext>
            </a:extLst>
          </p:cNvPr>
          <p:cNvSpPr>
            <a:spLocks noGrp="1" noChangeArrowheads="1"/>
          </p:cNvSpPr>
          <p:nvPr>
            <p:ph type="title"/>
          </p:nvPr>
        </p:nvSpPr>
        <p:spPr/>
        <p:txBody>
          <a:bodyPr/>
          <a:lstStyle/>
          <a:p>
            <a:r>
              <a:rPr lang="en-US" altLang="en-US" sz="4000"/>
              <a:t>Abraham in the Negev and Kadesh-Shur Areas </a:t>
            </a:r>
          </a:p>
        </p:txBody>
      </p:sp>
      <p:sp>
        <p:nvSpPr>
          <p:cNvPr id="124931" name="Rectangle 3">
            <a:extLst>
              <a:ext uri="{FF2B5EF4-FFF2-40B4-BE49-F238E27FC236}">
                <a16:creationId xmlns:a16="http://schemas.microsoft.com/office/drawing/2014/main" id="{5C6A30EC-45F0-4970-93B5-AE36E1ADE9BE}"/>
              </a:ext>
            </a:extLst>
          </p:cNvPr>
          <p:cNvSpPr>
            <a:spLocks noGrp="1" noChangeArrowheads="1"/>
          </p:cNvSpPr>
          <p:nvPr>
            <p:ph type="body" idx="1"/>
          </p:nvPr>
        </p:nvSpPr>
        <p:spPr/>
        <p:txBody>
          <a:bodyPr/>
          <a:lstStyle/>
          <a:p>
            <a:r>
              <a:rPr lang="en-US" altLang="en-US"/>
              <a:t>Most of Abraham’s life was spent there</a:t>
            </a:r>
          </a:p>
          <a:p>
            <a:r>
              <a:rPr lang="en-US" altLang="en-US"/>
              <a:t>Kadesh-Shur was occupied in Middle Bronze Age I</a:t>
            </a:r>
          </a:p>
          <a:p>
            <a:r>
              <a:rPr lang="en-US" altLang="en-US"/>
              <a:t>Middle Bronze Age I caravan trade from the Negev via Kadesh-barnea to Shur </a:t>
            </a:r>
          </a:p>
          <a:p>
            <a:r>
              <a:rPr lang="en-US" altLang="en-US"/>
              <a:t>Abandoned until Nabatean times (Palestinian Arabs, 312 BC-106 AD) </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443005F1-EA80-4EE6-81B1-541F7B82DDF6}"/>
              </a:ext>
            </a:extLst>
          </p:cNvPr>
          <p:cNvSpPr>
            <a:spLocks noGrp="1" noChangeArrowheads="1"/>
          </p:cNvSpPr>
          <p:nvPr>
            <p:ph type="title"/>
          </p:nvPr>
        </p:nvSpPr>
        <p:spPr/>
        <p:txBody>
          <a:bodyPr/>
          <a:lstStyle/>
          <a:p>
            <a:r>
              <a:rPr lang="en-US" altLang="en-US"/>
              <a:t>Kadesh-Shur Caravan Route</a:t>
            </a:r>
          </a:p>
        </p:txBody>
      </p:sp>
      <p:sp>
        <p:nvSpPr>
          <p:cNvPr id="126979" name="Rectangle 3">
            <a:extLst>
              <a:ext uri="{FF2B5EF4-FFF2-40B4-BE49-F238E27FC236}">
                <a16:creationId xmlns:a16="http://schemas.microsoft.com/office/drawing/2014/main" id="{70843913-038C-4A8D-B89C-A19ED1C4F648}"/>
              </a:ext>
            </a:extLst>
          </p:cNvPr>
          <p:cNvSpPr>
            <a:spLocks noGrp="1" noChangeArrowheads="1"/>
          </p:cNvSpPr>
          <p:nvPr>
            <p:ph type="body" idx="1"/>
          </p:nvPr>
        </p:nvSpPr>
        <p:spPr/>
        <p:txBody>
          <a:bodyPr/>
          <a:lstStyle/>
          <a:p>
            <a:r>
              <a:rPr lang="en-US" altLang="en-US"/>
              <a:t>Described in Gen. 20:1 (Sarah and Abimelech, King of Gerar)</a:t>
            </a:r>
          </a:p>
          <a:p>
            <a:r>
              <a:rPr lang="en-US" altLang="en-US"/>
              <a:t>Abraham used a donkey caravans of 1,000 to 3,000 animals </a:t>
            </a:r>
          </a:p>
          <a:p>
            <a:r>
              <a:rPr lang="en-US" altLang="en-US"/>
              <a:t>This was an ideal winter short-cut to Egypt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Rectangle 4">
            <a:extLst>
              <a:ext uri="{FF2B5EF4-FFF2-40B4-BE49-F238E27FC236}">
                <a16:creationId xmlns:a16="http://schemas.microsoft.com/office/drawing/2014/main" id="{FDAA4E5A-CD5D-445C-BEC7-2853B194C85B}"/>
              </a:ext>
            </a:extLst>
          </p:cNvPr>
          <p:cNvSpPr>
            <a:spLocks noGrp="1" noChangeArrowheads="1"/>
          </p:cNvSpPr>
          <p:nvPr>
            <p:ph type="title"/>
          </p:nvPr>
        </p:nvSpPr>
        <p:spPr/>
        <p:txBody>
          <a:bodyPr/>
          <a:lstStyle/>
          <a:p>
            <a:r>
              <a:rPr lang="en-US" altLang="en-US"/>
              <a:t>Abraham’s Caravans</a:t>
            </a:r>
          </a:p>
        </p:txBody>
      </p:sp>
      <p:sp>
        <p:nvSpPr>
          <p:cNvPr id="125957" name="Rectangle 5">
            <a:extLst>
              <a:ext uri="{FF2B5EF4-FFF2-40B4-BE49-F238E27FC236}">
                <a16:creationId xmlns:a16="http://schemas.microsoft.com/office/drawing/2014/main" id="{C5D47C9A-FD5C-4685-8DFE-389EC26A4B89}"/>
              </a:ext>
            </a:extLst>
          </p:cNvPr>
          <p:cNvSpPr>
            <a:spLocks noGrp="1" noChangeArrowheads="1"/>
          </p:cNvSpPr>
          <p:nvPr>
            <p:ph type="body" idx="1"/>
          </p:nvPr>
        </p:nvSpPr>
        <p:spPr/>
        <p:txBody>
          <a:bodyPr/>
          <a:lstStyle/>
          <a:p>
            <a:r>
              <a:rPr lang="en-US" altLang="en-US"/>
              <a:t>Mules and donkeys not Camels</a:t>
            </a:r>
          </a:p>
          <a:p>
            <a:r>
              <a:rPr lang="en-US" altLang="en-US"/>
              <a:t>Camals were luxury transportation (Abraham may have had a few)</a:t>
            </a:r>
          </a:p>
        </p:txBody>
      </p:sp>
      <p:pic>
        <p:nvPicPr>
          <p:cNvPr id="125958" name="Picture 6">
            <a:extLst>
              <a:ext uri="{FF2B5EF4-FFF2-40B4-BE49-F238E27FC236}">
                <a16:creationId xmlns:a16="http://schemas.microsoft.com/office/drawing/2014/main" id="{8B594EE8-4056-4121-BAEC-E0E146095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975" y="3505200"/>
            <a:ext cx="4391025" cy="2809875"/>
          </a:xfrm>
          <a:prstGeom prst="rect">
            <a:avLst/>
          </a:prstGeom>
          <a:noFill/>
          <a:extLst>
            <a:ext uri="{909E8E84-426E-40DD-AFC4-6F175D3DCCD1}">
              <a14:hiddenFill xmlns:a14="http://schemas.microsoft.com/office/drawing/2010/main">
                <a:solidFill>
                  <a:srgbClr val="FFFFFF"/>
                </a:solidFill>
              </a14:hiddenFill>
            </a:ext>
          </a:extLst>
        </p:spPr>
      </p:pic>
      <p:pic>
        <p:nvPicPr>
          <p:cNvPr id="125959" name="Picture 7">
            <a:extLst>
              <a:ext uri="{FF2B5EF4-FFF2-40B4-BE49-F238E27FC236}">
                <a16:creationId xmlns:a16="http://schemas.microsoft.com/office/drawing/2014/main" id="{53657102-E2D7-485C-90C7-EF6E6D05E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505200"/>
            <a:ext cx="4114800" cy="2909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4535CE98-4B27-4640-8C76-D983F3103B2E}"/>
              </a:ext>
            </a:extLst>
          </p:cNvPr>
          <p:cNvSpPr>
            <a:spLocks noGrp="1" noChangeArrowheads="1"/>
          </p:cNvSpPr>
          <p:nvPr>
            <p:ph type="title"/>
          </p:nvPr>
        </p:nvSpPr>
        <p:spPr/>
        <p:txBody>
          <a:bodyPr/>
          <a:lstStyle/>
          <a:p>
            <a:r>
              <a:rPr lang="en-US" altLang="en-US"/>
              <a:t>Abraham and Keturah</a:t>
            </a:r>
          </a:p>
        </p:txBody>
      </p:sp>
      <p:sp>
        <p:nvSpPr>
          <p:cNvPr id="130051" name="Rectangle 3">
            <a:extLst>
              <a:ext uri="{FF2B5EF4-FFF2-40B4-BE49-F238E27FC236}">
                <a16:creationId xmlns:a16="http://schemas.microsoft.com/office/drawing/2014/main" id="{EC3ED892-82F9-4469-ABBF-23A94590A238}"/>
              </a:ext>
            </a:extLst>
          </p:cNvPr>
          <p:cNvSpPr>
            <a:spLocks noGrp="1" noChangeArrowheads="1"/>
          </p:cNvSpPr>
          <p:nvPr>
            <p:ph type="body" idx="1"/>
          </p:nvPr>
        </p:nvSpPr>
        <p:spPr/>
        <p:txBody>
          <a:bodyPr/>
          <a:lstStyle/>
          <a:p>
            <a:r>
              <a:rPr lang="en-US" altLang="en-US"/>
              <a:t>Genesis 25:1-6</a:t>
            </a:r>
          </a:p>
          <a:p>
            <a:r>
              <a:rPr lang="en-US" altLang="en-US"/>
              <a:t>Abraham's marriage to Keturah</a:t>
            </a:r>
          </a:p>
          <a:p>
            <a:r>
              <a:rPr lang="en-US" altLang="en-US"/>
              <a:t>Customary outcome of business dealings with a Palestinian Arab merchant for transactions in the Negev-Transjordan </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98B4DB7F-1353-4B32-AA4C-8FA7804B4597}"/>
              </a:ext>
            </a:extLst>
          </p:cNvPr>
          <p:cNvSpPr>
            <a:spLocks noGrp="1" noChangeArrowheads="1"/>
          </p:cNvSpPr>
          <p:nvPr>
            <p:ph type="title"/>
          </p:nvPr>
        </p:nvSpPr>
        <p:spPr/>
        <p:txBody>
          <a:bodyPr/>
          <a:lstStyle/>
          <a:p>
            <a:r>
              <a:rPr lang="en-US" altLang="en-US"/>
              <a:t>Abraham and Pastoral Life</a:t>
            </a:r>
          </a:p>
        </p:txBody>
      </p:sp>
      <p:sp>
        <p:nvSpPr>
          <p:cNvPr id="131075" name="Rectangle 3">
            <a:extLst>
              <a:ext uri="{FF2B5EF4-FFF2-40B4-BE49-F238E27FC236}">
                <a16:creationId xmlns:a16="http://schemas.microsoft.com/office/drawing/2014/main" id="{3A151A32-5C01-4B3C-95F6-345D440457CA}"/>
              </a:ext>
            </a:extLst>
          </p:cNvPr>
          <p:cNvSpPr>
            <a:spLocks noGrp="1" noChangeArrowheads="1"/>
          </p:cNvSpPr>
          <p:nvPr>
            <p:ph type="body" idx="1"/>
          </p:nvPr>
        </p:nvSpPr>
        <p:spPr/>
        <p:txBody>
          <a:bodyPr/>
          <a:lstStyle/>
          <a:p>
            <a:r>
              <a:rPr lang="en-US" altLang="en-US"/>
              <a:t>Flocks and herds are not mentioned at all in Terah stories</a:t>
            </a:r>
          </a:p>
          <a:p>
            <a:r>
              <a:rPr lang="en-US" altLang="en-US"/>
              <a:t>Rare in other parts of Abraham narratives</a:t>
            </a:r>
          </a:p>
          <a:p>
            <a:r>
              <a:rPr lang="en-US" altLang="en-US"/>
              <a:t>Genesis 13:2-12 indicates that shepherding was NOT the major family business</a:t>
            </a:r>
          </a:p>
          <a:p>
            <a:r>
              <a:rPr lang="en-US" altLang="en-US"/>
              <a:t>Subsidiary endeavor that supported the caravan business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D67A01C1-DF93-423D-A846-96204B1C106F}"/>
              </a:ext>
            </a:extLst>
          </p:cNvPr>
          <p:cNvSpPr>
            <a:spLocks noGrp="1" noChangeArrowheads="1"/>
          </p:cNvSpPr>
          <p:nvPr>
            <p:ph type="title"/>
          </p:nvPr>
        </p:nvSpPr>
        <p:spPr/>
        <p:txBody>
          <a:bodyPr/>
          <a:lstStyle/>
          <a:p>
            <a:r>
              <a:rPr lang="en-US" altLang="en-US" sz="4000"/>
              <a:t>Abraham the Successful Caravanner</a:t>
            </a:r>
          </a:p>
        </p:txBody>
      </p:sp>
      <p:sp>
        <p:nvSpPr>
          <p:cNvPr id="132099" name="Rectangle 3">
            <a:extLst>
              <a:ext uri="{FF2B5EF4-FFF2-40B4-BE49-F238E27FC236}">
                <a16:creationId xmlns:a16="http://schemas.microsoft.com/office/drawing/2014/main" id="{6AA68275-5CF6-44C3-A6D6-06137AA7321A}"/>
              </a:ext>
            </a:extLst>
          </p:cNvPr>
          <p:cNvSpPr>
            <a:spLocks noGrp="1" noChangeArrowheads="1"/>
          </p:cNvSpPr>
          <p:nvPr>
            <p:ph type="body" idx="1"/>
          </p:nvPr>
        </p:nvSpPr>
        <p:spPr/>
        <p:txBody>
          <a:bodyPr/>
          <a:lstStyle/>
          <a:p>
            <a:r>
              <a:rPr lang="en-US" altLang="en-US"/>
              <a:t>Essentially a city man, although always living in someone else's city (Genesis 20:1 Gerar; Genesis 23:4 Hebron)</a:t>
            </a:r>
          </a:p>
          <a:p>
            <a:r>
              <a:rPr lang="en-US" altLang="en-US"/>
              <a:t>Wealthy businessman</a:t>
            </a:r>
          </a:p>
          <a:p>
            <a:r>
              <a:rPr lang="en-US" altLang="en-US"/>
              <a:t>A “mighty prince among us” (Gen. 23:6)</a:t>
            </a:r>
          </a:p>
          <a:p>
            <a:r>
              <a:rPr lang="en-US" altLang="en-US"/>
              <a:t>Founder of a royal line (Gen. 17:6,16)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38A9EE75-BE28-4A2F-9C5F-72023E6217C4}"/>
              </a:ext>
            </a:extLst>
          </p:cNvPr>
          <p:cNvSpPr>
            <a:spLocks noGrp="1" noChangeArrowheads="1"/>
          </p:cNvSpPr>
          <p:nvPr>
            <p:ph type="title"/>
          </p:nvPr>
        </p:nvSpPr>
        <p:spPr/>
        <p:txBody>
          <a:bodyPr/>
          <a:lstStyle/>
          <a:p>
            <a:r>
              <a:rPr lang="en-US" altLang="en-US" sz="4000" b="1"/>
              <a:t>Abraham's world and the Story of Sinuhe </a:t>
            </a:r>
          </a:p>
        </p:txBody>
      </p:sp>
      <p:sp>
        <p:nvSpPr>
          <p:cNvPr id="133123" name="Rectangle 3">
            <a:extLst>
              <a:ext uri="{FF2B5EF4-FFF2-40B4-BE49-F238E27FC236}">
                <a16:creationId xmlns:a16="http://schemas.microsoft.com/office/drawing/2014/main" id="{E92AC1FA-4182-4E0F-BCF4-67AC5153FEB6}"/>
              </a:ext>
            </a:extLst>
          </p:cNvPr>
          <p:cNvSpPr>
            <a:spLocks noGrp="1" noChangeArrowheads="1"/>
          </p:cNvSpPr>
          <p:nvPr>
            <p:ph type="body" idx="1"/>
          </p:nvPr>
        </p:nvSpPr>
        <p:spPr/>
        <p:txBody>
          <a:bodyPr/>
          <a:lstStyle/>
          <a:p>
            <a:r>
              <a:rPr lang="en-US" altLang="en-US"/>
              <a:t>Social and political conditions of Abraham's world can be obtained by comparison to a popular Egyptian fable</a:t>
            </a:r>
          </a:p>
          <a:p>
            <a:r>
              <a:rPr lang="en-US" altLang="en-US"/>
              <a:t>Egyptian story of Sinuhe is set in the Middle Bronze Age IIA (2000-1800/1750 BC).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29D7FA9F-21BA-4104-B897-0FAFE6F47FA5}"/>
              </a:ext>
            </a:extLst>
          </p:cNvPr>
          <p:cNvSpPr>
            <a:spLocks noGrp="1" noChangeArrowheads="1"/>
          </p:cNvSpPr>
          <p:nvPr>
            <p:ph type="title"/>
          </p:nvPr>
        </p:nvSpPr>
        <p:spPr/>
        <p:txBody>
          <a:bodyPr/>
          <a:lstStyle/>
          <a:p>
            <a:r>
              <a:rPr lang="en-US" altLang="en-US"/>
              <a:t>Sinuhe</a:t>
            </a:r>
          </a:p>
        </p:txBody>
      </p:sp>
      <p:sp>
        <p:nvSpPr>
          <p:cNvPr id="134147" name="Rectangle 3">
            <a:extLst>
              <a:ext uri="{FF2B5EF4-FFF2-40B4-BE49-F238E27FC236}">
                <a16:creationId xmlns:a16="http://schemas.microsoft.com/office/drawing/2014/main" id="{4CEE9540-C5F7-4DFB-834E-C7DA1E71C0BB}"/>
              </a:ext>
            </a:extLst>
          </p:cNvPr>
          <p:cNvSpPr>
            <a:spLocks noGrp="1" noChangeArrowheads="1"/>
          </p:cNvSpPr>
          <p:nvPr>
            <p:ph type="body" idx="1"/>
          </p:nvPr>
        </p:nvSpPr>
        <p:spPr/>
        <p:txBody>
          <a:bodyPr/>
          <a:lstStyle/>
          <a:p>
            <a:r>
              <a:rPr lang="en-US" altLang="en-US"/>
              <a:t>Left his position as an official in the Egyptian court upon death of a Pharoah and</a:t>
            </a:r>
          </a:p>
          <a:p>
            <a:r>
              <a:rPr lang="en-US" altLang="en-US"/>
              <a:t>In fear of his life, immigrated to Palestine</a:t>
            </a:r>
          </a:p>
          <a:p>
            <a:r>
              <a:rPr lang="en-US" altLang="en-US"/>
              <a:t>His escape was assisted by the fortuitous encounter with a nomadic sheik who had met Sinuhe in Egypt</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AA8112AE-DCB4-4949-86AD-39988AF31DEC}"/>
              </a:ext>
            </a:extLst>
          </p:cNvPr>
          <p:cNvSpPr>
            <a:spLocks noGrp="1" noChangeArrowheads="1"/>
          </p:cNvSpPr>
          <p:nvPr>
            <p:ph type="title"/>
          </p:nvPr>
        </p:nvSpPr>
        <p:spPr/>
        <p:txBody>
          <a:bodyPr/>
          <a:lstStyle/>
          <a:p>
            <a:r>
              <a:rPr lang="en-US" altLang="en-US"/>
              <a:t>Sinuhe</a:t>
            </a:r>
          </a:p>
        </p:txBody>
      </p:sp>
      <p:sp>
        <p:nvSpPr>
          <p:cNvPr id="135171" name="Rectangle 3">
            <a:extLst>
              <a:ext uri="{FF2B5EF4-FFF2-40B4-BE49-F238E27FC236}">
                <a16:creationId xmlns:a16="http://schemas.microsoft.com/office/drawing/2014/main" id="{77E01712-A79D-4FB5-B88F-37FC5357DC7F}"/>
              </a:ext>
            </a:extLst>
          </p:cNvPr>
          <p:cNvSpPr>
            <a:spLocks noGrp="1" noChangeArrowheads="1"/>
          </p:cNvSpPr>
          <p:nvPr>
            <p:ph type="body" idx="1"/>
          </p:nvPr>
        </p:nvSpPr>
        <p:spPr/>
        <p:txBody>
          <a:bodyPr/>
          <a:lstStyle/>
          <a:p>
            <a:r>
              <a:rPr lang="en-US" altLang="en-US" sz="2800"/>
              <a:t>Came to the hill country of northern Palestine ("Upper Retenu") and southern Syria ("Yaa")</a:t>
            </a:r>
          </a:p>
          <a:p>
            <a:r>
              <a:rPr lang="en-US" altLang="en-US" sz="2800"/>
              <a:t>There was befriended by a leader named Ammi-enshi. This is an Amorite name</a:t>
            </a:r>
          </a:p>
          <a:p>
            <a:r>
              <a:rPr lang="en-US" altLang="en-US" sz="2800"/>
              <a:t>Ammi-enshi became Sinuhe's mentor, guardian and father-in-law</a:t>
            </a:r>
          </a:p>
          <a:p>
            <a:r>
              <a:rPr lang="en-US" altLang="en-US" sz="2800"/>
              <a:t>Sinuhe and his sons became important civilian officials and military commanders for Ammi-enshi.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0B755ED2-6FF0-4C5E-B747-121827C7BEA3}"/>
              </a:ext>
            </a:extLst>
          </p:cNvPr>
          <p:cNvSpPr>
            <a:spLocks noGrp="1" noChangeArrowheads="1"/>
          </p:cNvSpPr>
          <p:nvPr>
            <p:ph type="title"/>
          </p:nvPr>
        </p:nvSpPr>
        <p:spPr/>
        <p:txBody>
          <a:bodyPr/>
          <a:lstStyle/>
          <a:p>
            <a:r>
              <a:rPr lang="en-US" altLang="en-US" b="1"/>
              <a:t>Babylonian tablets </a:t>
            </a:r>
          </a:p>
        </p:txBody>
      </p:sp>
      <p:sp>
        <p:nvSpPr>
          <p:cNvPr id="56323" name="Rectangle 3">
            <a:extLst>
              <a:ext uri="{FF2B5EF4-FFF2-40B4-BE49-F238E27FC236}">
                <a16:creationId xmlns:a16="http://schemas.microsoft.com/office/drawing/2014/main" id="{EE2F1815-C8F9-4AF9-95C1-25DC17CCCFFC}"/>
              </a:ext>
            </a:extLst>
          </p:cNvPr>
          <p:cNvSpPr>
            <a:spLocks noGrp="1" noChangeArrowheads="1"/>
          </p:cNvSpPr>
          <p:nvPr>
            <p:ph type="body" idx="1"/>
          </p:nvPr>
        </p:nvSpPr>
        <p:spPr/>
        <p:txBody>
          <a:bodyPr/>
          <a:lstStyle/>
          <a:p>
            <a:r>
              <a:rPr lang="en-US" altLang="en-US"/>
              <a:t>Various Babylonian cities</a:t>
            </a:r>
          </a:p>
          <a:p>
            <a:r>
              <a:rPr lang="en-US" altLang="en-US"/>
              <a:t>10,000 to 90,000 tablets in each city</a:t>
            </a:r>
          </a:p>
          <a:p>
            <a:r>
              <a:rPr lang="en-US" altLang="en-US"/>
              <a:t>1800 to 1500 BC</a:t>
            </a:r>
          </a:p>
          <a:p>
            <a:r>
              <a:rPr lang="en-US" altLang="en-US"/>
              <a:t>Old Babylonian Gilgamesh (Flood) Epic</a:t>
            </a:r>
          </a:p>
          <a:p>
            <a:r>
              <a:rPr lang="en-US" altLang="en-US"/>
              <a:t> Writings from the Chaldean and Persian eras 625 to 330 BC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01ADE96B-4B60-433F-B760-F8B012BC5B0C}"/>
              </a:ext>
            </a:extLst>
          </p:cNvPr>
          <p:cNvSpPr>
            <a:spLocks noGrp="1" noChangeArrowheads="1"/>
          </p:cNvSpPr>
          <p:nvPr>
            <p:ph type="title"/>
          </p:nvPr>
        </p:nvSpPr>
        <p:spPr/>
        <p:txBody>
          <a:bodyPr/>
          <a:lstStyle/>
          <a:p>
            <a:r>
              <a:rPr lang="en-US" altLang="en-US"/>
              <a:t>Sinuhe</a:t>
            </a:r>
          </a:p>
        </p:txBody>
      </p:sp>
      <p:sp>
        <p:nvSpPr>
          <p:cNvPr id="136195" name="Rectangle 3">
            <a:extLst>
              <a:ext uri="{FF2B5EF4-FFF2-40B4-BE49-F238E27FC236}">
                <a16:creationId xmlns:a16="http://schemas.microsoft.com/office/drawing/2014/main" id="{7A4B0552-B440-4CC0-9030-6EA9A3804624}"/>
              </a:ext>
            </a:extLst>
          </p:cNvPr>
          <p:cNvSpPr>
            <a:spLocks noGrp="1" noChangeArrowheads="1"/>
          </p:cNvSpPr>
          <p:nvPr>
            <p:ph type="body" idx="1"/>
          </p:nvPr>
        </p:nvSpPr>
        <p:spPr/>
        <p:txBody>
          <a:bodyPr/>
          <a:lstStyle/>
          <a:p>
            <a:pPr>
              <a:lnSpc>
                <a:spcPct val="90000"/>
              </a:lnSpc>
            </a:pPr>
            <a:r>
              <a:rPr lang="en-US" altLang="en-US"/>
              <a:t>Sinuhe was a protector of the oppressed</a:t>
            </a:r>
          </a:p>
          <a:p>
            <a:pPr>
              <a:lnSpc>
                <a:spcPct val="90000"/>
              </a:lnSpc>
            </a:pPr>
            <a:r>
              <a:rPr lang="en-US" altLang="en-US"/>
              <a:t>Also engaged in raiding, looting and ritual mortal combats</a:t>
            </a:r>
          </a:p>
          <a:p>
            <a:pPr>
              <a:lnSpc>
                <a:spcPct val="90000"/>
              </a:lnSpc>
            </a:pPr>
            <a:r>
              <a:rPr lang="en-US" altLang="en-US"/>
              <a:t>After a successful career in Palestine, Sinuhe was invited to return to Egypt and his ancestral home</a:t>
            </a:r>
          </a:p>
          <a:p>
            <a:pPr>
              <a:lnSpc>
                <a:spcPct val="90000"/>
              </a:lnSpc>
            </a:pPr>
            <a:r>
              <a:rPr lang="en-US" altLang="en-US"/>
              <a:t>Was received with honores into the house of a royal son and died a respected and contented man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977E64DA-ABC8-4B14-A49D-F0C104368871}"/>
              </a:ext>
            </a:extLst>
          </p:cNvPr>
          <p:cNvSpPr>
            <a:spLocks noGrp="1" noChangeArrowheads="1"/>
          </p:cNvSpPr>
          <p:nvPr>
            <p:ph type="title"/>
          </p:nvPr>
        </p:nvSpPr>
        <p:spPr/>
        <p:txBody>
          <a:bodyPr/>
          <a:lstStyle/>
          <a:p>
            <a:r>
              <a:rPr lang="en-US" altLang="en-US"/>
              <a:t>Sinuhe and Abraham</a:t>
            </a:r>
          </a:p>
        </p:txBody>
      </p:sp>
      <p:sp>
        <p:nvSpPr>
          <p:cNvPr id="137219" name="Rectangle 3">
            <a:extLst>
              <a:ext uri="{FF2B5EF4-FFF2-40B4-BE49-F238E27FC236}">
                <a16:creationId xmlns:a16="http://schemas.microsoft.com/office/drawing/2014/main" id="{C7396C24-261F-4966-A07A-F1FFFE7F9DD8}"/>
              </a:ext>
            </a:extLst>
          </p:cNvPr>
          <p:cNvSpPr>
            <a:spLocks noGrp="1" noChangeArrowheads="1"/>
          </p:cNvSpPr>
          <p:nvPr>
            <p:ph type="body" idx="1"/>
          </p:nvPr>
        </p:nvSpPr>
        <p:spPr/>
        <p:txBody>
          <a:bodyPr/>
          <a:lstStyle/>
          <a:p>
            <a:r>
              <a:rPr lang="en-US" altLang="en-US"/>
              <a:t>Story confirms that Amorites had arrived in Palestine by MB IIA</a:t>
            </a:r>
          </a:p>
          <a:p>
            <a:r>
              <a:rPr lang="en-US" altLang="en-US"/>
              <a:t>Society at that time was one of tribal feudalism</a:t>
            </a:r>
          </a:p>
          <a:p>
            <a:r>
              <a:rPr lang="en-US" altLang="en-US"/>
              <a:t>Several cultural traditions, such as turning over all property to an eldest son, the reflect the privalege of the firstborn described in the lives of Jacob and Esau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FBC802A6-9696-4896-8812-1E0417091EF3}"/>
              </a:ext>
            </a:extLst>
          </p:cNvPr>
          <p:cNvSpPr>
            <a:spLocks noGrp="1" noChangeArrowheads="1"/>
          </p:cNvSpPr>
          <p:nvPr>
            <p:ph type="title"/>
          </p:nvPr>
        </p:nvSpPr>
        <p:spPr/>
        <p:txBody>
          <a:bodyPr/>
          <a:lstStyle/>
          <a:p>
            <a:r>
              <a:rPr lang="en-US" altLang="en-US"/>
              <a:t>Sinuhe and Abraham</a:t>
            </a:r>
          </a:p>
        </p:txBody>
      </p:sp>
      <p:sp>
        <p:nvSpPr>
          <p:cNvPr id="138243" name="Rectangle 3">
            <a:extLst>
              <a:ext uri="{FF2B5EF4-FFF2-40B4-BE49-F238E27FC236}">
                <a16:creationId xmlns:a16="http://schemas.microsoft.com/office/drawing/2014/main" id="{2AB021BA-8351-4711-835D-36B093354382}"/>
              </a:ext>
            </a:extLst>
          </p:cNvPr>
          <p:cNvSpPr>
            <a:spLocks noGrp="1" noChangeArrowheads="1"/>
          </p:cNvSpPr>
          <p:nvPr>
            <p:ph type="body" idx="1"/>
          </p:nvPr>
        </p:nvSpPr>
        <p:spPr/>
        <p:txBody>
          <a:bodyPr/>
          <a:lstStyle/>
          <a:p>
            <a:r>
              <a:rPr lang="en-US" altLang="en-US"/>
              <a:t>Crime, violent armed attacks, murder and captivity and weaponry associated with these acts are described in the Story of Sinuhe</a:t>
            </a:r>
          </a:p>
          <a:p>
            <a:r>
              <a:rPr lang="en-US" altLang="en-US"/>
              <a:t>Parallels in the stories of Abraham's militia and war with four kings in Genesis 14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D53B96EB-5E7F-44FD-BA97-0C432133F083}"/>
              </a:ext>
            </a:extLst>
          </p:cNvPr>
          <p:cNvSpPr>
            <a:spLocks noGrp="1" noChangeArrowheads="1"/>
          </p:cNvSpPr>
          <p:nvPr>
            <p:ph type="title"/>
          </p:nvPr>
        </p:nvSpPr>
        <p:spPr/>
        <p:txBody>
          <a:bodyPr/>
          <a:lstStyle/>
          <a:p>
            <a:r>
              <a:rPr lang="en-US" altLang="en-US"/>
              <a:t>Sinuhe and Abraham</a:t>
            </a:r>
          </a:p>
        </p:txBody>
      </p:sp>
      <p:sp>
        <p:nvSpPr>
          <p:cNvPr id="139267" name="Rectangle 3">
            <a:extLst>
              <a:ext uri="{FF2B5EF4-FFF2-40B4-BE49-F238E27FC236}">
                <a16:creationId xmlns:a16="http://schemas.microsoft.com/office/drawing/2014/main" id="{9C0B9927-A24F-43CD-9500-6E8D005D0612}"/>
              </a:ext>
            </a:extLst>
          </p:cNvPr>
          <p:cNvSpPr>
            <a:spLocks noGrp="1" noChangeArrowheads="1"/>
          </p:cNvSpPr>
          <p:nvPr>
            <p:ph type="body" idx="1"/>
          </p:nvPr>
        </p:nvSpPr>
        <p:spPr/>
        <p:txBody>
          <a:bodyPr/>
          <a:lstStyle/>
          <a:p>
            <a:pPr>
              <a:lnSpc>
                <a:spcPct val="90000"/>
              </a:lnSpc>
            </a:pPr>
            <a:r>
              <a:rPr lang="en-US" altLang="en-US"/>
              <a:t>Both were sojourners through Palestine as foreigners far from their homelands</a:t>
            </a:r>
          </a:p>
          <a:p>
            <a:pPr>
              <a:lnSpc>
                <a:spcPct val="90000"/>
              </a:lnSpc>
            </a:pPr>
            <a:r>
              <a:rPr lang="en-US" altLang="en-US"/>
              <a:t>Both were always considered to be outsiders</a:t>
            </a:r>
          </a:p>
          <a:p>
            <a:pPr>
              <a:lnSpc>
                <a:spcPct val="90000"/>
              </a:lnSpc>
            </a:pPr>
            <a:r>
              <a:rPr lang="en-US" altLang="en-US"/>
              <a:t>Both received and gave hospitality</a:t>
            </a:r>
          </a:p>
          <a:p>
            <a:pPr>
              <a:lnSpc>
                <a:spcPct val="90000"/>
              </a:lnSpc>
            </a:pPr>
            <a:r>
              <a:rPr lang="en-US" altLang="en-US"/>
              <a:t>Sinuhe’s actions similar to those of  Abraham and Lot who extended hospitality to divine messengers in Gen 18:1-8 and 19:1-11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C0EE010A-9149-4ACF-9C45-B85F099378E9}"/>
              </a:ext>
            </a:extLst>
          </p:cNvPr>
          <p:cNvSpPr>
            <a:spLocks noGrp="1" noChangeArrowheads="1"/>
          </p:cNvSpPr>
          <p:nvPr>
            <p:ph type="title"/>
          </p:nvPr>
        </p:nvSpPr>
        <p:spPr/>
        <p:txBody>
          <a:bodyPr/>
          <a:lstStyle/>
          <a:p>
            <a:r>
              <a:rPr lang="en-US" altLang="en-US"/>
              <a:t>Sinuhe and Abraham</a:t>
            </a:r>
          </a:p>
        </p:txBody>
      </p:sp>
      <p:sp>
        <p:nvSpPr>
          <p:cNvPr id="140291" name="Rectangle 3">
            <a:extLst>
              <a:ext uri="{FF2B5EF4-FFF2-40B4-BE49-F238E27FC236}">
                <a16:creationId xmlns:a16="http://schemas.microsoft.com/office/drawing/2014/main" id="{0676E742-A3B3-42F8-AEAB-DC6DDB544E67}"/>
              </a:ext>
            </a:extLst>
          </p:cNvPr>
          <p:cNvSpPr>
            <a:spLocks noGrp="1" noChangeArrowheads="1"/>
          </p:cNvSpPr>
          <p:nvPr>
            <p:ph type="body" idx="1"/>
          </p:nvPr>
        </p:nvSpPr>
        <p:spPr/>
        <p:txBody>
          <a:bodyPr/>
          <a:lstStyle/>
          <a:p>
            <a:r>
              <a:rPr lang="en-US" altLang="en-US"/>
              <a:t>Intermarriage is permitted and religious tolerance was common</a:t>
            </a:r>
          </a:p>
          <a:p>
            <a:r>
              <a:rPr lang="en-US" altLang="en-US"/>
              <a:t>Re-inforces archaeological evidence for an Egyptian presence, influence and language in the Levant during MB IIA</a:t>
            </a:r>
          </a:p>
          <a:p>
            <a:endParaRPr lang="en-US" altLang="en-US"/>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CA5E7777-A785-4431-B3F3-34B57E329582}"/>
              </a:ext>
            </a:extLst>
          </p:cNvPr>
          <p:cNvSpPr>
            <a:spLocks noGrp="1" noChangeArrowheads="1"/>
          </p:cNvSpPr>
          <p:nvPr>
            <p:ph type="title"/>
          </p:nvPr>
        </p:nvSpPr>
        <p:spPr/>
        <p:txBody>
          <a:bodyPr/>
          <a:lstStyle/>
          <a:p>
            <a:r>
              <a:rPr lang="en-US" altLang="en-US"/>
              <a:t>Sinuhe and Abraham</a:t>
            </a:r>
          </a:p>
        </p:txBody>
      </p:sp>
      <p:sp>
        <p:nvSpPr>
          <p:cNvPr id="141315" name="Rectangle 3">
            <a:extLst>
              <a:ext uri="{FF2B5EF4-FFF2-40B4-BE49-F238E27FC236}">
                <a16:creationId xmlns:a16="http://schemas.microsoft.com/office/drawing/2014/main" id="{C8823734-CD27-4A26-AA0C-577738D4A0F6}"/>
              </a:ext>
            </a:extLst>
          </p:cNvPr>
          <p:cNvSpPr>
            <a:spLocks noGrp="1" noChangeArrowheads="1"/>
          </p:cNvSpPr>
          <p:nvPr>
            <p:ph type="body" idx="1"/>
          </p:nvPr>
        </p:nvSpPr>
        <p:spPr/>
        <p:txBody>
          <a:bodyPr/>
          <a:lstStyle/>
          <a:p>
            <a:r>
              <a:rPr lang="en-US" altLang="en-US"/>
              <a:t>Both stories paint a picture of a Palestine full of pasture, farmlands, orchards, wells and small settlements. </a:t>
            </a:r>
          </a:p>
          <a:p>
            <a:r>
              <a:rPr lang="en-US" altLang="en-US"/>
              <a:t>Commerce in cattle, wine, grains and fruit is active and growing. </a:t>
            </a:r>
          </a:p>
          <a:p>
            <a:r>
              <a:rPr lang="en-US" altLang="en-US"/>
              <a:t>Present also was civil strife and territorial conflicts, but no empire. That would come later</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8C16D070-8092-48E4-9B6A-D55A9F2FDCF7}"/>
              </a:ext>
            </a:extLst>
          </p:cNvPr>
          <p:cNvSpPr>
            <a:spLocks noGrp="1" noChangeArrowheads="1"/>
          </p:cNvSpPr>
          <p:nvPr>
            <p:ph type="title"/>
          </p:nvPr>
        </p:nvSpPr>
        <p:spPr/>
        <p:txBody>
          <a:bodyPr/>
          <a:lstStyle/>
          <a:p>
            <a:r>
              <a:rPr lang="en-US" altLang="en-US" sz="4000" b="1"/>
              <a:t>Abraham and Sarah</a:t>
            </a:r>
            <a:br>
              <a:rPr lang="en-US" altLang="en-US" sz="4000"/>
            </a:br>
            <a:r>
              <a:rPr lang="en-US" altLang="en-US" sz="4000" b="1"/>
              <a:t>(c. 2089 BC, MB1)</a:t>
            </a:r>
            <a:r>
              <a:rPr lang="en-US" altLang="en-US" sz="4000"/>
              <a:t> </a:t>
            </a:r>
          </a:p>
        </p:txBody>
      </p:sp>
      <p:sp>
        <p:nvSpPr>
          <p:cNvPr id="142339" name="Rectangle 3">
            <a:extLst>
              <a:ext uri="{FF2B5EF4-FFF2-40B4-BE49-F238E27FC236}">
                <a16:creationId xmlns:a16="http://schemas.microsoft.com/office/drawing/2014/main" id="{8F16A833-CDEA-4BBC-B321-8C86991FA8E0}"/>
              </a:ext>
            </a:extLst>
          </p:cNvPr>
          <p:cNvSpPr>
            <a:spLocks noGrp="1" noChangeArrowheads="1"/>
          </p:cNvSpPr>
          <p:nvPr>
            <p:ph type="body" idx="1"/>
          </p:nvPr>
        </p:nvSpPr>
        <p:spPr/>
        <p:txBody>
          <a:bodyPr/>
          <a:lstStyle/>
          <a:p>
            <a:r>
              <a:rPr lang="en-US" altLang="en-US"/>
              <a:t>Abraham’s mendacity concerning Sarah are found in two similar stories</a:t>
            </a:r>
          </a:p>
          <a:p>
            <a:r>
              <a:rPr lang="en-US" altLang="en-US"/>
              <a:t>Genesis 12:10-13 (Pharaoh in Egypt)</a:t>
            </a:r>
          </a:p>
          <a:p>
            <a:r>
              <a:rPr lang="en-US" altLang="en-US"/>
              <a:t>Genesis 20:1-14 (Abimelech at Gerar)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E484D04E-8D18-4EFE-823D-0493D12D2857}"/>
              </a:ext>
            </a:extLst>
          </p:cNvPr>
          <p:cNvSpPr>
            <a:spLocks noGrp="1" noChangeArrowheads="1"/>
          </p:cNvSpPr>
          <p:nvPr>
            <p:ph type="title"/>
          </p:nvPr>
        </p:nvSpPr>
        <p:spPr/>
        <p:txBody>
          <a:bodyPr/>
          <a:lstStyle/>
          <a:p>
            <a:r>
              <a:rPr lang="en-US" altLang="en-US"/>
              <a:t>Abraham and Sarah in Egypt</a:t>
            </a:r>
          </a:p>
        </p:txBody>
      </p:sp>
      <p:sp>
        <p:nvSpPr>
          <p:cNvPr id="143363" name="Rectangle 3">
            <a:extLst>
              <a:ext uri="{FF2B5EF4-FFF2-40B4-BE49-F238E27FC236}">
                <a16:creationId xmlns:a16="http://schemas.microsoft.com/office/drawing/2014/main" id="{C48C3189-B4AC-464F-87C1-361C54E1C6E0}"/>
              </a:ext>
            </a:extLst>
          </p:cNvPr>
          <p:cNvSpPr>
            <a:spLocks noGrp="1" noChangeArrowheads="1"/>
          </p:cNvSpPr>
          <p:nvPr>
            <p:ph type="body" idx="1"/>
          </p:nvPr>
        </p:nvSpPr>
        <p:spPr/>
        <p:txBody>
          <a:bodyPr/>
          <a:lstStyle/>
          <a:p>
            <a:r>
              <a:rPr lang="en-US" altLang="en-US"/>
              <a:t>Went to Egypt about 2089 BC</a:t>
            </a:r>
          </a:p>
          <a:p>
            <a:r>
              <a:rPr lang="en-US" altLang="en-US"/>
              <a:t>At the end of the First Intermediate Period</a:t>
            </a:r>
          </a:p>
          <a:p>
            <a:r>
              <a:rPr lang="en-US" altLang="en-US"/>
              <a:t>Drought conditions in the Levant and Negev</a:t>
            </a:r>
          </a:p>
          <a:p>
            <a:r>
              <a:rPr lang="en-US" altLang="en-US"/>
              <a:t>During Abraham’s stay in Egypt, he probably saw the great pyramids and sphinx on the Giza plateau on the Nile’s west bank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8" name="Picture 4">
            <a:extLst>
              <a:ext uri="{FF2B5EF4-FFF2-40B4-BE49-F238E27FC236}">
                <a16:creationId xmlns:a16="http://schemas.microsoft.com/office/drawing/2014/main" id="{24EF7FB7-4DB3-42EB-B618-34D0E2D87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8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Picture 4">
            <a:extLst>
              <a:ext uri="{FF2B5EF4-FFF2-40B4-BE49-F238E27FC236}">
                <a16:creationId xmlns:a16="http://schemas.microsoft.com/office/drawing/2014/main" id="{1AB3ECA7-FFE4-462C-96B5-A750830A9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4570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a:extLst>
              <a:ext uri="{FF2B5EF4-FFF2-40B4-BE49-F238E27FC236}">
                <a16:creationId xmlns:a16="http://schemas.microsoft.com/office/drawing/2014/main" id="{107424BE-4ED1-4317-A4F5-6AE98683C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364288"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6" name="Picture 4">
            <a:extLst>
              <a:ext uri="{FF2B5EF4-FFF2-40B4-BE49-F238E27FC236}">
                <a16:creationId xmlns:a16="http://schemas.microsoft.com/office/drawing/2014/main" id="{F6660730-585E-4FB6-BB55-3FBCCAF29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059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F47A4836-EE6B-4786-A565-52057CD282B0}"/>
              </a:ext>
            </a:extLst>
          </p:cNvPr>
          <p:cNvSpPr>
            <a:spLocks noGrp="1" noChangeArrowheads="1"/>
          </p:cNvSpPr>
          <p:nvPr>
            <p:ph type="title"/>
          </p:nvPr>
        </p:nvSpPr>
        <p:spPr/>
        <p:txBody>
          <a:bodyPr/>
          <a:lstStyle/>
          <a:p>
            <a:r>
              <a:rPr lang="en-US" altLang="en-US"/>
              <a:t>Abraham and Sarah in Egypt</a:t>
            </a:r>
          </a:p>
        </p:txBody>
      </p:sp>
      <p:sp>
        <p:nvSpPr>
          <p:cNvPr id="147459" name="Rectangle 3">
            <a:extLst>
              <a:ext uri="{FF2B5EF4-FFF2-40B4-BE49-F238E27FC236}">
                <a16:creationId xmlns:a16="http://schemas.microsoft.com/office/drawing/2014/main" id="{3E95358A-5290-4FF0-A411-541D245E97C2}"/>
              </a:ext>
            </a:extLst>
          </p:cNvPr>
          <p:cNvSpPr>
            <a:spLocks noGrp="1" noChangeArrowheads="1"/>
          </p:cNvSpPr>
          <p:nvPr>
            <p:ph type="body" idx="1"/>
          </p:nvPr>
        </p:nvSpPr>
        <p:spPr/>
        <p:txBody>
          <a:bodyPr/>
          <a:lstStyle/>
          <a:p>
            <a:pPr>
              <a:lnSpc>
                <a:spcPct val="90000"/>
              </a:lnSpc>
            </a:pPr>
            <a:r>
              <a:rPr lang="en-US" altLang="en-US"/>
              <a:t>Abraham took his extended family into Egypt in response to famine conditions in the Negev</a:t>
            </a:r>
          </a:p>
          <a:p>
            <a:pPr>
              <a:lnSpc>
                <a:spcPct val="90000"/>
              </a:lnSpc>
            </a:pPr>
            <a:r>
              <a:rPr lang="en-US" altLang="en-US"/>
              <a:t>The Nile provided a more dependable source of water and food in times of drought</a:t>
            </a:r>
          </a:p>
          <a:p>
            <a:pPr>
              <a:lnSpc>
                <a:spcPct val="90000"/>
              </a:lnSpc>
            </a:pPr>
            <a:r>
              <a:rPr lang="en-US" altLang="en-US"/>
              <a:t>The Egyptians, in Middle Bronze Age I, allowed foreigners to immigrate in times of need. </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283BFCEE-9B23-4C19-B49E-CC283301BB87}"/>
              </a:ext>
            </a:extLst>
          </p:cNvPr>
          <p:cNvSpPr>
            <a:spLocks noGrp="1" noChangeArrowheads="1"/>
          </p:cNvSpPr>
          <p:nvPr>
            <p:ph type="title"/>
          </p:nvPr>
        </p:nvSpPr>
        <p:spPr/>
        <p:txBody>
          <a:bodyPr/>
          <a:lstStyle/>
          <a:p>
            <a:r>
              <a:rPr lang="en-US" altLang="en-US"/>
              <a:t>MB1 Egyptian Hospitality</a:t>
            </a:r>
          </a:p>
        </p:txBody>
      </p:sp>
      <p:sp>
        <p:nvSpPr>
          <p:cNvPr id="148483" name="Rectangle 3">
            <a:extLst>
              <a:ext uri="{FF2B5EF4-FFF2-40B4-BE49-F238E27FC236}">
                <a16:creationId xmlns:a16="http://schemas.microsoft.com/office/drawing/2014/main" id="{0B524CAE-02E8-4940-BC7E-F9208BC224A5}"/>
              </a:ext>
            </a:extLst>
          </p:cNvPr>
          <p:cNvSpPr>
            <a:spLocks noGrp="1" noChangeArrowheads="1"/>
          </p:cNvSpPr>
          <p:nvPr>
            <p:ph type="body" idx="1"/>
          </p:nvPr>
        </p:nvSpPr>
        <p:spPr/>
        <p:txBody>
          <a:bodyPr/>
          <a:lstStyle/>
          <a:p>
            <a:pPr>
              <a:lnSpc>
                <a:spcPct val="90000"/>
              </a:lnSpc>
            </a:pPr>
            <a:r>
              <a:rPr lang="en-US" altLang="en-US"/>
              <a:t>“Another communication to my lord...:We have finished letting the Bedouin tribes of Edom pass the Fortress of Merenptah,,,-life, prosperity, health!...which is Tjeku [eastern end of Goshen] the pools of Per-Atum [Pithom]...to keep them alive and to keep their cattle alive, though the great </a:t>
            </a:r>
            <a:r>
              <a:rPr lang="en-US" altLang="en-US" i="1"/>
              <a:t>ka</a:t>
            </a:r>
            <a:r>
              <a:rPr lang="en-US" altLang="en-US"/>
              <a:t> [soul, life force] of Pharaoh -- life, prosperity, health -- the good sun of every land."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F064BA0E-AF12-43DE-938D-6F5B1A16B1DA}"/>
              </a:ext>
            </a:extLst>
          </p:cNvPr>
          <p:cNvSpPr>
            <a:spLocks noGrp="1" noChangeArrowheads="1"/>
          </p:cNvSpPr>
          <p:nvPr>
            <p:ph type="title"/>
          </p:nvPr>
        </p:nvSpPr>
        <p:spPr/>
        <p:txBody>
          <a:bodyPr/>
          <a:lstStyle/>
          <a:p>
            <a:r>
              <a:rPr lang="en-US" altLang="en-US"/>
              <a:t>Abraham and Sarah in Egypt</a:t>
            </a:r>
          </a:p>
        </p:txBody>
      </p:sp>
      <p:sp>
        <p:nvSpPr>
          <p:cNvPr id="149507" name="Rectangle 3">
            <a:extLst>
              <a:ext uri="{FF2B5EF4-FFF2-40B4-BE49-F238E27FC236}">
                <a16:creationId xmlns:a16="http://schemas.microsoft.com/office/drawing/2014/main" id="{29FB37D2-3E4D-4506-B1A9-4AC096EEF8C8}"/>
              </a:ext>
            </a:extLst>
          </p:cNvPr>
          <p:cNvSpPr>
            <a:spLocks noGrp="1" noChangeArrowheads="1"/>
          </p:cNvSpPr>
          <p:nvPr>
            <p:ph type="body" idx="1"/>
          </p:nvPr>
        </p:nvSpPr>
        <p:spPr/>
        <p:txBody>
          <a:bodyPr/>
          <a:lstStyle/>
          <a:p>
            <a:r>
              <a:rPr lang="en-US" altLang="en-US"/>
              <a:t>The Egyptian episode of Genesis 12 is set in the early Middle Kingdom of Egypt</a:t>
            </a:r>
          </a:p>
          <a:p>
            <a:r>
              <a:rPr lang="en-US" altLang="en-US"/>
              <a:t>This was a time of reversal from famine conditions, higher Nile flood levels (after 2135 BC)</a:t>
            </a:r>
          </a:p>
          <a:p>
            <a:r>
              <a:rPr lang="en-US" altLang="en-US"/>
              <a:t>Prosperity lead to tolerance of foreigners</a:t>
            </a:r>
          </a:p>
          <a:p>
            <a:r>
              <a:rPr lang="en-US" altLang="en-US"/>
              <a:t>Many settled in the land of Goshen in the eastern Delta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DD25E22D-3ACB-4D31-BF36-CB5D28BF3D73}"/>
              </a:ext>
            </a:extLst>
          </p:cNvPr>
          <p:cNvSpPr>
            <a:spLocks noGrp="1" noChangeArrowheads="1"/>
          </p:cNvSpPr>
          <p:nvPr>
            <p:ph type="title"/>
          </p:nvPr>
        </p:nvSpPr>
        <p:spPr/>
        <p:txBody>
          <a:bodyPr/>
          <a:lstStyle/>
          <a:p>
            <a:r>
              <a:rPr lang="en-US" altLang="en-US"/>
              <a:t>Abraham and Sarah in Egypt</a:t>
            </a:r>
          </a:p>
        </p:txBody>
      </p:sp>
      <p:sp>
        <p:nvSpPr>
          <p:cNvPr id="150531" name="Rectangle 3">
            <a:extLst>
              <a:ext uri="{FF2B5EF4-FFF2-40B4-BE49-F238E27FC236}">
                <a16:creationId xmlns:a16="http://schemas.microsoft.com/office/drawing/2014/main" id="{00760D26-4446-4A49-82E6-F14BB5113D66}"/>
              </a:ext>
            </a:extLst>
          </p:cNvPr>
          <p:cNvSpPr>
            <a:spLocks noGrp="1" noChangeArrowheads="1"/>
          </p:cNvSpPr>
          <p:nvPr>
            <p:ph type="body" idx="1"/>
          </p:nvPr>
        </p:nvSpPr>
        <p:spPr/>
        <p:txBody>
          <a:bodyPr/>
          <a:lstStyle/>
          <a:p>
            <a:r>
              <a:rPr lang="en-US" altLang="en-US"/>
              <a:t>Entered at time of civil war</a:t>
            </a:r>
          </a:p>
          <a:p>
            <a:r>
              <a:rPr lang="en-US" altLang="en-US"/>
              <a:t>Southern Pharaoh, with capital at Thebes, sought alliances with Levantine chiefs</a:t>
            </a:r>
          </a:p>
          <a:p>
            <a:r>
              <a:rPr lang="en-US" altLang="en-US"/>
              <a:t>Against Northern Pharaoh at at Heraklelopolis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38D1F566-27DB-4657-A3F7-F650F5C2B8A2}"/>
              </a:ext>
            </a:extLst>
          </p:cNvPr>
          <p:cNvSpPr>
            <a:spLocks noGrp="1" noChangeArrowheads="1"/>
          </p:cNvSpPr>
          <p:nvPr>
            <p:ph type="title"/>
          </p:nvPr>
        </p:nvSpPr>
        <p:spPr/>
        <p:txBody>
          <a:bodyPr/>
          <a:lstStyle/>
          <a:p>
            <a:r>
              <a:rPr lang="en-US" altLang="en-US"/>
              <a:t>The Southern Pharaoh</a:t>
            </a:r>
          </a:p>
        </p:txBody>
      </p:sp>
      <p:sp>
        <p:nvSpPr>
          <p:cNvPr id="151555" name="Rectangle 3">
            <a:extLst>
              <a:ext uri="{FF2B5EF4-FFF2-40B4-BE49-F238E27FC236}">
                <a16:creationId xmlns:a16="http://schemas.microsoft.com/office/drawing/2014/main" id="{DB436318-203A-4073-AC27-32F2588CB2FD}"/>
              </a:ext>
            </a:extLst>
          </p:cNvPr>
          <p:cNvSpPr>
            <a:spLocks noGrp="1" noChangeArrowheads="1"/>
          </p:cNvSpPr>
          <p:nvPr>
            <p:ph type="body" idx="1"/>
          </p:nvPr>
        </p:nvSpPr>
        <p:spPr/>
        <p:txBody>
          <a:bodyPr/>
          <a:lstStyle/>
          <a:p>
            <a:r>
              <a:rPr lang="en-US" altLang="en-US"/>
              <a:t>Senusert III (1878-1841 BC) late date</a:t>
            </a:r>
          </a:p>
          <a:p>
            <a:r>
              <a:rPr lang="en-US" altLang="en-US"/>
              <a:t>Khety III (2120-2070 BC) early date</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26D3BAD6-D03B-437E-9481-A2F804F3B990}"/>
              </a:ext>
            </a:extLst>
          </p:cNvPr>
          <p:cNvSpPr>
            <a:spLocks noGrp="1" noChangeArrowheads="1"/>
          </p:cNvSpPr>
          <p:nvPr>
            <p:ph type="title"/>
          </p:nvPr>
        </p:nvSpPr>
        <p:spPr/>
        <p:txBody>
          <a:bodyPr/>
          <a:lstStyle/>
          <a:p>
            <a:r>
              <a:rPr lang="en-US" altLang="en-US" sz="4000"/>
              <a:t>Abraham and Sarah leave Egypt</a:t>
            </a:r>
          </a:p>
        </p:txBody>
      </p:sp>
      <p:sp>
        <p:nvSpPr>
          <p:cNvPr id="152579" name="Rectangle 3">
            <a:extLst>
              <a:ext uri="{FF2B5EF4-FFF2-40B4-BE49-F238E27FC236}">
                <a16:creationId xmlns:a16="http://schemas.microsoft.com/office/drawing/2014/main" id="{C0C6B36D-FE61-4187-81E8-93EDDC820677}"/>
              </a:ext>
            </a:extLst>
          </p:cNvPr>
          <p:cNvSpPr>
            <a:spLocks noGrp="1" noChangeArrowheads="1"/>
          </p:cNvSpPr>
          <p:nvPr>
            <p:ph type="body" idx="1"/>
          </p:nvPr>
        </p:nvSpPr>
        <p:spPr/>
        <p:txBody>
          <a:bodyPr/>
          <a:lstStyle/>
          <a:p>
            <a:pPr>
              <a:lnSpc>
                <a:spcPct val="90000"/>
              </a:lnSpc>
            </a:pPr>
            <a:r>
              <a:rPr lang="en-US" altLang="en-US"/>
              <a:t>Pharaoh was rewarded with plagues for his aiding of Abraham</a:t>
            </a:r>
          </a:p>
          <a:p>
            <a:pPr>
              <a:lnSpc>
                <a:spcPct val="90000"/>
              </a:lnSpc>
            </a:pPr>
            <a:r>
              <a:rPr lang="en-US" altLang="en-US"/>
              <a:t>When his relationship with Sarah is identified as the source of his problems, he deported Abraham along with his extended family from Egypt</a:t>
            </a:r>
          </a:p>
          <a:p>
            <a:pPr>
              <a:lnSpc>
                <a:spcPct val="90000"/>
              </a:lnSpc>
            </a:pPr>
            <a:r>
              <a:rPr lang="en-US" altLang="en-US"/>
              <a:t>The expulsion of Abraham and Sarah from Egypt may reflex a general expulsion of Asiatics from Egypt at this time.</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2AD7F03F-293A-4D1E-93B4-7018981FB764}"/>
              </a:ext>
            </a:extLst>
          </p:cNvPr>
          <p:cNvSpPr>
            <a:spLocks noGrp="1" noChangeArrowheads="1"/>
          </p:cNvSpPr>
          <p:nvPr>
            <p:ph type="title"/>
          </p:nvPr>
        </p:nvSpPr>
        <p:spPr/>
        <p:txBody>
          <a:bodyPr/>
          <a:lstStyle/>
          <a:p>
            <a:r>
              <a:rPr lang="en-US" altLang="en-US"/>
              <a:t>Tomb paintings at Beni Hasan </a:t>
            </a:r>
          </a:p>
        </p:txBody>
      </p:sp>
      <p:sp>
        <p:nvSpPr>
          <p:cNvPr id="153603" name="Rectangle 3">
            <a:extLst>
              <a:ext uri="{FF2B5EF4-FFF2-40B4-BE49-F238E27FC236}">
                <a16:creationId xmlns:a16="http://schemas.microsoft.com/office/drawing/2014/main" id="{437F29E2-6DA4-4844-AF7A-DD412901CAD0}"/>
              </a:ext>
            </a:extLst>
          </p:cNvPr>
          <p:cNvSpPr>
            <a:spLocks noGrp="1" noChangeArrowheads="1"/>
          </p:cNvSpPr>
          <p:nvPr>
            <p:ph type="body" idx="1"/>
          </p:nvPr>
        </p:nvSpPr>
        <p:spPr/>
        <p:txBody>
          <a:bodyPr/>
          <a:lstStyle/>
          <a:p>
            <a:r>
              <a:rPr lang="en-US" altLang="en-US"/>
              <a:t>Asiatics in Egypt during MBI and later</a:t>
            </a:r>
          </a:p>
        </p:txBody>
      </p:sp>
      <p:pic>
        <p:nvPicPr>
          <p:cNvPr id="153604" name="Picture 4">
            <a:extLst>
              <a:ext uri="{FF2B5EF4-FFF2-40B4-BE49-F238E27FC236}">
                <a16:creationId xmlns:a16="http://schemas.microsoft.com/office/drawing/2014/main" id="{CB47B180-751C-4A20-AFE5-685703B993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0800"/>
            <a:ext cx="9180513" cy="349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8" name="Picture 4">
            <a:extLst>
              <a:ext uri="{FF2B5EF4-FFF2-40B4-BE49-F238E27FC236}">
                <a16:creationId xmlns:a16="http://schemas.microsoft.com/office/drawing/2014/main" id="{633E8D8F-5F62-4694-82E0-5693147AA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85375" cy="3163888"/>
          </a:xfrm>
          <a:prstGeom prst="rect">
            <a:avLst/>
          </a:prstGeom>
          <a:noFill/>
          <a:extLst>
            <a:ext uri="{909E8E84-426E-40DD-AFC4-6F175D3DCCD1}">
              <a14:hiddenFill xmlns:a14="http://schemas.microsoft.com/office/drawing/2010/main">
                <a:solidFill>
                  <a:srgbClr val="FFFFFF"/>
                </a:solidFill>
              </a14:hiddenFill>
            </a:ext>
          </a:extLst>
        </p:spPr>
      </p:pic>
      <p:pic>
        <p:nvPicPr>
          <p:cNvPr id="154630" name="Picture 6">
            <a:extLst>
              <a:ext uri="{FF2B5EF4-FFF2-40B4-BE49-F238E27FC236}">
                <a16:creationId xmlns:a16="http://schemas.microsoft.com/office/drawing/2014/main" id="{138FD876-F43C-44CD-9A95-679AF6683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92475"/>
            <a:ext cx="7524750" cy="3565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433A4E1F-9644-44AD-A231-DF0D52F258B1}"/>
              </a:ext>
            </a:extLst>
          </p:cNvPr>
          <p:cNvSpPr>
            <a:spLocks noGrp="1" noChangeArrowheads="1"/>
          </p:cNvSpPr>
          <p:nvPr>
            <p:ph type="title"/>
          </p:nvPr>
        </p:nvSpPr>
        <p:spPr/>
        <p:txBody>
          <a:bodyPr/>
          <a:lstStyle/>
          <a:p>
            <a:r>
              <a:rPr lang="en-US" altLang="en-US"/>
              <a:t>Asiatic Expulsions</a:t>
            </a:r>
          </a:p>
        </p:txBody>
      </p:sp>
      <p:sp>
        <p:nvSpPr>
          <p:cNvPr id="155651" name="Rectangle 3">
            <a:extLst>
              <a:ext uri="{FF2B5EF4-FFF2-40B4-BE49-F238E27FC236}">
                <a16:creationId xmlns:a16="http://schemas.microsoft.com/office/drawing/2014/main" id="{2DA998B7-9B06-47CE-BEE1-982ABBBF23C0}"/>
              </a:ext>
            </a:extLst>
          </p:cNvPr>
          <p:cNvSpPr>
            <a:spLocks noGrp="1" noChangeArrowheads="1"/>
          </p:cNvSpPr>
          <p:nvPr>
            <p:ph type="body" idx="1"/>
          </p:nvPr>
        </p:nvSpPr>
        <p:spPr>
          <a:xfrm>
            <a:off x="457200" y="1600200"/>
            <a:ext cx="4267200" cy="4530725"/>
          </a:xfrm>
        </p:spPr>
        <p:txBody>
          <a:bodyPr/>
          <a:lstStyle/>
          <a:p>
            <a:r>
              <a:rPr lang="en-US" altLang="en-US"/>
              <a:t>Start of Middle Kindom (Abraham)</a:t>
            </a:r>
          </a:p>
          <a:p>
            <a:r>
              <a:rPr lang="en-US" altLang="en-US"/>
              <a:t>At time of Moses under Lady Pharaoh Hatshepsut </a:t>
            </a:r>
          </a:p>
        </p:txBody>
      </p:sp>
      <p:pic>
        <p:nvPicPr>
          <p:cNvPr id="155652" name="Picture 4">
            <a:extLst>
              <a:ext uri="{FF2B5EF4-FFF2-40B4-BE49-F238E27FC236}">
                <a16:creationId xmlns:a16="http://schemas.microsoft.com/office/drawing/2014/main" id="{851A7B2A-52AF-4958-9111-55C2DABB4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76400"/>
            <a:ext cx="3817938" cy="4279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B59B418-371B-41C4-B4B9-68EC4D352881}"/>
              </a:ext>
            </a:extLst>
          </p:cNvPr>
          <p:cNvSpPr>
            <a:spLocks noGrp="1" noChangeArrowheads="1"/>
          </p:cNvSpPr>
          <p:nvPr>
            <p:ph type="title"/>
          </p:nvPr>
        </p:nvSpPr>
        <p:spPr/>
        <p:txBody>
          <a:bodyPr/>
          <a:lstStyle/>
          <a:p>
            <a:r>
              <a:rPr lang="en-US" altLang="en-US"/>
              <a:t>Gilgamesh Tablets</a:t>
            </a:r>
          </a:p>
        </p:txBody>
      </p:sp>
      <p:pic>
        <p:nvPicPr>
          <p:cNvPr id="57348" name="Picture 4">
            <a:extLst>
              <a:ext uri="{FF2B5EF4-FFF2-40B4-BE49-F238E27FC236}">
                <a16:creationId xmlns:a16="http://schemas.microsoft.com/office/drawing/2014/main" id="{427F36C7-B971-40EA-9BF4-999AFABC1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71600"/>
            <a:ext cx="4483100" cy="5105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D7237215-E624-4C03-A071-CFCF78BB39B4}"/>
              </a:ext>
            </a:extLst>
          </p:cNvPr>
          <p:cNvSpPr>
            <a:spLocks noGrp="1" noChangeArrowheads="1"/>
          </p:cNvSpPr>
          <p:nvPr>
            <p:ph type="title"/>
          </p:nvPr>
        </p:nvSpPr>
        <p:spPr/>
        <p:txBody>
          <a:bodyPr/>
          <a:lstStyle/>
          <a:p>
            <a:r>
              <a:rPr lang="en-US" altLang="en-US"/>
              <a:t>Hatshepsut’s expulsions</a:t>
            </a:r>
          </a:p>
        </p:txBody>
      </p:sp>
      <p:sp>
        <p:nvSpPr>
          <p:cNvPr id="156675" name="Rectangle 3">
            <a:extLst>
              <a:ext uri="{FF2B5EF4-FFF2-40B4-BE49-F238E27FC236}">
                <a16:creationId xmlns:a16="http://schemas.microsoft.com/office/drawing/2014/main" id="{AAC48989-523D-4A13-81C3-F67C44EA4C3D}"/>
              </a:ext>
            </a:extLst>
          </p:cNvPr>
          <p:cNvSpPr>
            <a:spLocks noGrp="1" noChangeArrowheads="1"/>
          </p:cNvSpPr>
          <p:nvPr>
            <p:ph type="body" idx="1"/>
          </p:nvPr>
        </p:nvSpPr>
        <p:spPr/>
        <p:txBody>
          <a:bodyPr/>
          <a:lstStyle/>
          <a:p>
            <a:r>
              <a:rPr lang="en-US" altLang="en-US"/>
              <a:t>Refer to older expulsion, 500 years earlier, during time of Abraham and Sarah</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38852120-370E-49DE-9BC3-6A6412C351DB}"/>
              </a:ext>
            </a:extLst>
          </p:cNvPr>
          <p:cNvSpPr>
            <a:spLocks noGrp="1" noChangeArrowheads="1"/>
          </p:cNvSpPr>
          <p:nvPr>
            <p:ph type="title"/>
          </p:nvPr>
        </p:nvSpPr>
        <p:spPr/>
        <p:txBody>
          <a:bodyPr/>
          <a:lstStyle/>
          <a:p>
            <a:r>
              <a:rPr lang="en-US" altLang="en-US"/>
              <a:t>Abraham Leaves Egypt</a:t>
            </a:r>
          </a:p>
        </p:txBody>
      </p:sp>
      <p:sp>
        <p:nvSpPr>
          <p:cNvPr id="157699" name="Rectangle 3">
            <a:extLst>
              <a:ext uri="{FF2B5EF4-FFF2-40B4-BE49-F238E27FC236}">
                <a16:creationId xmlns:a16="http://schemas.microsoft.com/office/drawing/2014/main" id="{FB750CBC-9FA9-42EE-8261-175AE4C51809}"/>
              </a:ext>
            </a:extLst>
          </p:cNvPr>
          <p:cNvSpPr>
            <a:spLocks noGrp="1" noChangeArrowheads="1"/>
          </p:cNvSpPr>
          <p:nvPr>
            <p:ph type="body" idx="1"/>
          </p:nvPr>
        </p:nvSpPr>
        <p:spPr/>
        <p:txBody>
          <a:bodyPr/>
          <a:lstStyle/>
          <a:p>
            <a:r>
              <a:rPr lang="en-US" altLang="en-US"/>
              <a:t>When Abraham returned to Palestine, he spent a few weeks in Gerar</a:t>
            </a:r>
          </a:p>
          <a:p>
            <a:r>
              <a:rPr lang="en-US" altLang="en-US"/>
              <a:t>From there he moved to sites between Bethel and Ai</a:t>
            </a:r>
          </a:p>
          <a:p>
            <a:r>
              <a:rPr lang="en-US" altLang="en-US"/>
              <a:t>Then went on to Beer-Sheba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587C6715-FA8D-47ED-AB91-B5101CBB7BD2}"/>
              </a:ext>
            </a:extLst>
          </p:cNvPr>
          <p:cNvSpPr>
            <a:spLocks noGrp="1" noChangeArrowheads="1"/>
          </p:cNvSpPr>
          <p:nvPr>
            <p:ph type="title"/>
          </p:nvPr>
        </p:nvSpPr>
        <p:spPr/>
        <p:txBody>
          <a:bodyPr/>
          <a:lstStyle/>
          <a:p>
            <a:r>
              <a:rPr lang="en-US" altLang="en-US"/>
              <a:t>Abraham in Beer-Sheba</a:t>
            </a:r>
          </a:p>
        </p:txBody>
      </p:sp>
      <p:sp>
        <p:nvSpPr>
          <p:cNvPr id="158723" name="Rectangle 3">
            <a:extLst>
              <a:ext uri="{FF2B5EF4-FFF2-40B4-BE49-F238E27FC236}">
                <a16:creationId xmlns:a16="http://schemas.microsoft.com/office/drawing/2014/main" id="{AA08C11F-FB6E-482E-824A-0FFB362240CD}"/>
              </a:ext>
            </a:extLst>
          </p:cNvPr>
          <p:cNvSpPr>
            <a:spLocks noGrp="1" noChangeArrowheads="1"/>
          </p:cNvSpPr>
          <p:nvPr>
            <p:ph type="body" idx="1"/>
          </p:nvPr>
        </p:nvSpPr>
        <p:spPr/>
        <p:txBody>
          <a:bodyPr/>
          <a:lstStyle/>
          <a:p>
            <a:r>
              <a:rPr lang="en-US" altLang="en-US"/>
              <a:t>Home of Abraham in Genesis 22:19</a:t>
            </a:r>
          </a:p>
          <a:p>
            <a:r>
              <a:rPr lang="en-US" altLang="en-US"/>
              <a:t>Were Abraham's well was seized by Abimelech's men in Genesis 21:25</a:t>
            </a:r>
          </a:p>
          <a:p>
            <a:r>
              <a:rPr lang="en-US" altLang="en-US"/>
              <a:t>Signing of the Abraham-Abimelech peace treaty (covenant) in Genesis 21:32</a:t>
            </a:r>
          </a:p>
          <a:p>
            <a:r>
              <a:rPr lang="en-US" altLang="en-US"/>
              <a:t>Signing of the Issac-Abimelech treaty in 26:26-31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2" name="Picture 4">
            <a:extLst>
              <a:ext uri="{FF2B5EF4-FFF2-40B4-BE49-F238E27FC236}">
                <a16:creationId xmlns:a16="http://schemas.microsoft.com/office/drawing/2014/main" id="{54885DF7-484F-41BC-BF36-256C9D473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5894388"/>
          </a:xfrm>
          <a:prstGeom prst="rect">
            <a:avLst/>
          </a:prstGeom>
          <a:noFill/>
          <a:extLst>
            <a:ext uri="{909E8E84-426E-40DD-AFC4-6F175D3DCCD1}">
              <a14:hiddenFill xmlns:a14="http://schemas.microsoft.com/office/drawing/2010/main">
                <a:solidFill>
                  <a:srgbClr val="FFFFFF"/>
                </a:solidFill>
              </a14:hiddenFill>
            </a:ext>
          </a:extLst>
        </p:spPr>
      </p:pic>
      <p:sp>
        <p:nvSpPr>
          <p:cNvPr id="160773" name="Text Box 5">
            <a:extLst>
              <a:ext uri="{FF2B5EF4-FFF2-40B4-BE49-F238E27FC236}">
                <a16:creationId xmlns:a16="http://schemas.microsoft.com/office/drawing/2014/main" id="{B354168A-8274-492D-9954-A0E22962607D}"/>
              </a:ext>
            </a:extLst>
          </p:cNvPr>
          <p:cNvSpPr txBox="1">
            <a:spLocks noChangeArrowheads="1"/>
          </p:cNvSpPr>
          <p:nvPr/>
        </p:nvSpPr>
        <p:spPr bwMode="auto">
          <a:xfrm>
            <a:off x="1066800" y="6324600"/>
            <a:ext cx="731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12</a:t>
            </a:r>
            <a:r>
              <a:rPr kumimoji="0" lang="en-US" altLang="en-US" sz="18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th</a:t>
            </a: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century, BC, 700 years too young to be the well of Abraham</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A093BBFA-5E88-4598-A597-CF318B8D5EE0}"/>
              </a:ext>
            </a:extLst>
          </p:cNvPr>
          <p:cNvSpPr>
            <a:spLocks noGrp="1" noChangeArrowheads="1"/>
          </p:cNvSpPr>
          <p:nvPr>
            <p:ph type="title"/>
          </p:nvPr>
        </p:nvSpPr>
        <p:spPr/>
        <p:txBody>
          <a:bodyPr/>
          <a:lstStyle/>
          <a:p>
            <a:r>
              <a:rPr lang="en-US" altLang="en-US"/>
              <a:t>Archaeology of Beer-Sheba</a:t>
            </a:r>
          </a:p>
        </p:txBody>
      </p:sp>
      <p:sp>
        <p:nvSpPr>
          <p:cNvPr id="159747" name="Rectangle 3">
            <a:extLst>
              <a:ext uri="{FF2B5EF4-FFF2-40B4-BE49-F238E27FC236}">
                <a16:creationId xmlns:a16="http://schemas.microsoft.com/office/drawing/2014/main" id="{EDF4B746-4555-4974-BBA2-9B36FF609AA3}"/>
              </a:ext>
            </a:extLst>
          </p:cNvPr>
          <p:cNvSpPr>
            <a:spLocks noGrp="1" noChangeArrowheads="1"/>
          </p:cNvSpPr>
          <p:nvPr>
            <p:ph type="body" idx="1"/>
          </p:nvPr>
        </p:nvSpPr>
        <p:spPr/>
        <p:txBody>
          <a:bodyPr/>
          <a:lstStyle/>
          <a:p>
            <a:r>
              <a:rPr lang="en-US" altLang="en-US"/>
              <a:t>No significant material occupation older than 1250 BC</a:t>
            </a:r>
          </a:p>
          <a:p>
            <a:r>
              <a:rPr lang="en-US" altLang="en-US"/>
              <a:t>The location of site at present-day Beer-Sheba was not the same as Biblical Beer-Sheba</a:t>
            </a:r>
          </a:p>
          <a:p>
            <a:r>
              <a:rPr lang="en-US" altLang="en-US"/>
              <a:t> The lack of MB1 material culture is consistent with the degree of use that the Bible indicates happened there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5154B1D1-401F-4F4B-8FA7-FC9389423A76}"/>
              </a:ext>
            </a:extLst>
          </p:cNvPr>
          <p:cNvSpPr>
            <a:spLocks noGrp="1" noChangeArrowheads="1"/>
          </p:cNvSpPr>
          <p:nvPr>
            <p:ph type="title"/>
          </p:nvPr>
        </p:nvSpPr>
        <p:spPr/>
        <p:txBody>
          <a:bodyPr/>
          <a:lstStyle/>
          <a:p>
            <a:r>
              <a:rPr lang="en-US" altLang="en-US" sz="4000" b="1" i="1"/>
              <a:t>ABRAHAM AND LOT</a:t>
            </a:r>
            <a:r>
              <a:rPr lang="en-US" altLang="en-US" sz="4000"/>
              <a:t> </a:t>
            </a:r>
            <a:br>
              <a:rPr lang="en-US" altLang="en-US" sz="4000"/>
            </a:br>
            <a:r>
              <a:rPr lang="en-US" altLang="en-US" sz="4000" b="1"/>
              <a:t>(c. 2085 BC)</a:t>
            </a:r>
            <a:r>
              <a:rPr lang="en-US" altLang="en-US" sz="4000"/>
              <a:t> </a:t>
            </a:r>
          </a:p>
        </p:txBody>
      </p:sp>
      <p:sp>
        <p:nvSpPr>
          <p:cNvPr id="161795" name="Rectangle 3">
            <a:extLst>
              <a:ext uri="{FF2B5EF4-FFF2-40B4-BE49-F238E27FC236}">
                <a16:creationId xmlns:a16="http://schemas.microsoft.com/office/drawing/2014/main" id="{31FC4D28-B803-437A-882C-E835127F8064}"/>
              </a:ext>
            </a:extLst>
          </p:cNvPr>
          <p:cNvSpPr>
            <a:spLocks noGrp="1" noChangeArrowheads="1"/>
          </p:cNvSpPr>
          <p:nvPr>
            <p:ph type="body" idx="1"/>
          </p:nvPr>
        </p:nvSpPr>
        <p:spPr/>
        <p:txBody>
          <a:bodyPr/>
          <a:lstStyle/>
          <a:p>
            <a:r>
              <a:rPr lang="en-US" altLang="en-US"/>
              <a:t>Lot was Abraham's nephew </a:t>
            </a:r>
          </a:p>
          <a:p>
            <a:r>
              <a:rPr lang="en-US" altLang="en-US"/>
              <a:t>Had a dispute soon after Abraham and Sarah returned from Egypt</a:t>
            </a:r>
          </a:p>
          <a:p>
            <a:r>
              <a:rPr lang="en-US" altLang="en-US"/>
              <a:t>Separation</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A93923D0-31BD-46DC-B43E-23F2A3AEB40C}"/>
              </a:ext>
            </a:extLst>
          </p:cNvPr>
          <p:cNvSpPr>
            <a:spLocks noGrp="1" noChangeArrowheads="1"/>
          </p:cNvSpPr>
          <p:nvPr>
            <p:ph type="title"/>
          </p:nvPr>
        </p:nvSpPr>
        <p:spPr/>
        <p:txBody>
          <a:bodyPr/>
          <a:lstStyle/>
          <a:p>
            <a:r>
              <a:rPr lang="en-US" altLang="en-US"/>
              <a:t>Separation</a:t>
            </a:r>
          </a:p>
        </p:txBody>
      </p:sp>
      <p:sp>
        <p:nvSpPr>
          <p:cNvPr id="162819" name="Rectangle 3">
            <a:extLst>
              <a:ext uri="{FF2B5EF4-FFF2-40B4-BE49-F238E27FC236}">
                <a16:creationId xmlns:a16="http://schemas.microsoft.com/office/drawing/2014/main" id="{70A14763-1CB4-4B77-9E3A-B19785954BCA}"/>
              </a:ext>
            </a:extLst>
          </p:cNvPr>
          <p:cNvSpPr>
            <a:spLocks noGrp="1" noChangeArrowheads="1"/>
          </p:cNvSpPr>
          <p:nvPr>
            <p:ph type="body" idx="1"/>
          </p:nvPr>
        </p:nvSpPr>
        <p:spPr/>
        <p:txBody>
          <a:bodyPr/>
          <a:lstStyle/>
          <a:p>
            <a:r>
              <a:rPr lang="en-US" altLang="en-US"/>
              <a:t>Abraham to “Oak of Mamre” at Hebron</a:t>
            </a:r>
          </a:p>
          <a:p>
            <a:r>
              <a:rPr lang="en-US" altLang="en-US"/>
              <a:t>Lot moves to Jericho</a:t>
            </a:r>
          </a:p>
          <a:p>
            <a:r>
              <a:rPr lang="en-US" altLang="en-US"/>
              <a:t>Then Lot moves on to Sodom and “cities of the [Dead Sea] plain”</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8" name="Picture 4">
            <a:extLst>
              <a:ext uri="{FF2B5EF4-FFF2-40B4-BE49-F238E27FC236}">
                <a16:creationId xmlns:a16="http://schemas.microsoft.com/office/drawing/2014/main" id="{FD9FADEC-645C-492A-980E-E7C2BB25A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513" y="17463"/>
            <a:ext cx="4498975" cy="68214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6" name="Picture 4">
            <a:extLst>
              <a:ext uri="{FF2B5EF4-FFF2-40B4-BE49-F238E27FC236}">
                <a16:creationId xmlns:a16="http://schemas.microsoft.com/office/drawing/2014/main" id="{6C3D4E9E-4B9D-4894-BF1B-7A89E2F48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8250"/>
            <a:ext cx="9144000" cy="5619750"/>
          </a:xfrm>
          <a:prstGeom prst="rect">
            <a:avLst/>
          </a:prstGeom>
          <a:noFill/>
          <a:extLst>
            <a:ext uri="{909E8E84-426E-40DD-AFC4-6F175D3DCCD1}">
              <a14:hiddenFill xmlns:a14="http://schemas.microsoft.com/office/drawing/2010/main">
                <a:solidFill>
                  <a:srgbClr val="FFFFFF"/>
                </a:solidFill>
              </a14:hiddenFill>
            </a:ext>
          </a:extLst>
        </p:spPr>
      </p:pic>
      <p:sp>
        <p:nvSpPr>
          <p:cNvPr id="212997" name="Rectangle 5">
            <a:extLst>
              <a:ext uri="{FF2B5EF4-FFF2-40B4-BE49-F238E27FC236}">
                <a16:creationId xmlns:a16="http://schemas.microsoft.com/office/drawing/2014/main" id="{F5FC6332-9BEC-43A6-ADEB-8BB6C3FCD49A}"/>
              </a:ext>
            </a:extLst>
          </p:cNvPr>
          <p:cNvSpPr>
            <a:spLocks noGrp="1" noChangeArrowheads="1"/>
          </p:cNvSpPr>
          <p:nvPr>
            <p:ph type="title"/>
          </p:nvPr>
        </p:nvSpPr>
        <p:spPr/>
        <p:txBody>
          <a:bodyPr/>
          <a:lstStyle/>
          <a:p>
            <a:r>
              <a:rPr lang="en-US" altLang="en-US"/>
              <a:t>Jericho</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08FD53C0-3E05-45A3-BA86-F6229C72ADAA}"/>
              </a:ext>
            </a:extLst>
          </p:cNvPr>
          <p:cNvSpPr>
            <a:spLocks noGrp="1" noChangeArrowheads="1"/>
          </p:cNvSpPr>
          <p:nvPr>
            <p:ph type="title"/>
          </p:nvPr>
        </p:nvSpPr>
        <p:spPr/>
        <p:txBody>
          <a:bodyPr/>
          <a:lstStyle/>
          <a:p>
            <a:r>
              <a:rPr lang="en-US" altLang="en-US" sz="4000" b="1"/>
              <a:t>Nine “Kings” and Five "Cities of the Plain"</a:t>
            </a:r>
            <a:r>
              <a:rPr lang="en-US" altLang="en-US" sz="4000"/>
              <a:t>  </a:t>
            </a:r>
            <a:r>
              <a:rPr lang="en-US" altLang="en-US" sz="4000" b="1"/>
              <a:t>(c. 2085 BC)</a:t>
            </a:r>
            <a:r>
              <a:rPr lang="en-US" altLang="en-US" sz="4000"/>
              <a:t> </a:t>
            </a:r>
          </a:p>
        </p:txBody>
      </p:sp>
      <p:sp>
        <p:nvSpPr>
          <p:cNvPr id="163843" name="Rectangle 3">
            <a:extLst>
              <a:ext uri="{FF2B5EF4-FFF2-40B4-BE49-F238E27FC236}">
                <a16:creationId xmlns:a16="http://schemas.microsoft.com/office/drawing/2014/main" id="{4FA4579A-C0C0-4A09-AA87-6BA092BE7C5F}"/>
              </a:ext>
            </a:extLst>
          </p:cNvPr>
          <p:cNvSpPr>
            <a:spLocks noGrp="1" noChangeArrowheads="1"/>
          </p:cNvSpPr>
          <p:nvPr>
            <p:ph type="body" idx="1"/>
          </p:nvPr>
        </p:nvSpPr>
        <p:spPr/>
        <p:txBody>
          <a:bodyPr/>
          <a:lstStyle/>
          <a:p>
            <a:r>
              <a:rPr lang="en-US" altLang="en-US"/>
              <a:t>Gen. 14: 10-13</a:t>
            </a:r>
          </a:p>
          <a:p>
            <a:r>
              <a:rPr lang="en-US" altLang="en-US"/>
              <a:t>Water sources at foothills of eastern mountains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E4F75208-56A2-4B48-9989-D88A232DAD6E}"/>
              </a:ext>
            </a:extLst>
          </p:cNvPr>
          <p:cNvSpPr>
            <a:spLocks noGrp="1" noChangeArrowheads="1"/>
          </p:cNvSpPr>
          <p:nvPr>
            <p:ph type="title"/>
          </p:nvPr>
        </p:nvSpPr>
        <p:spPr/>
        <p:txBody>
          <a:bodyPr/>
          <a:lstStyle/>
          <a:p>
            <a:r>
              <a:rPr lang="en-US" altLang="en-US" b="1"/>
              <a:t>Nuzi Tablets </a:t>
            </a:r>
          </a:p>
        </p:txBody>
      </p:sp>
      <p:sp>
        <p:nvSpPr>
          <p:cNvPr id="59395" name="Rectangle 3">
            <a:extLst>
              <a:ext uri="{FF2B5EF4-FFF2-40B4-BE49-F238E27FC236}">
                <a16:creationId xmlns:a16="http://schemas.microsoft.com/office/drawing/2014/main" id="{097B7018-9FB2-4F3C-BDF2-311FA548B925}"/>
              </a:ext>
            </a:extLst>
          </p:cNvPr>
          <p:cNvSpPr>
            <a:spLocks noGrp="1" noChangeArrowheads="1"/>
          </p:cNvSpPr>
          <p:nvPr>
            <p:ph type="body" idx="1"/>
          </p:nvPr>
        </p:nvSpPr>
        <p:spPr>
          <a:xfrm>
            <a:off x="457200" y="1600200"/>
            <a:ext cx="4572000" cy="4530725"/>
          </a:xfrm>
        </p:spPr>
        <p:txBody>
          <a:bodyPr/>
          <a:lstStyle/>
          <a:p>
            <a:r>
              <a:rPr lang="en-US" altLang="en-US" sz="2800"/>
              <a:t>Assyria</a:t>
            </a:r>
          </a:p>
          <a:p>
            <a:r>
              <a:rPr lang="en-US" altLang="en-US" sz="2800"/>
              <a:t>c.1500 BC</a:t>
            </a:r>
          </a:p>
          <a:p>
            <a:r>
              <a:rPr lang="en-US" altLang="en-US" sz="2800"/>
              <a:t>primary source of information about everyday life in Northern Mesopotamia in the mid-2nd millennium BC</a:t>
            </a:r>
          </a:p>
          <a:p>
            <a:r>
              <a:rPr lang="en-US" altLang="en-US" sz="2800"/>
              <a:t>4,000 tablets</a:t>
            </a:r>
          </a:p>
        </p:txBody>
      </p:sp>
      <p:pic>
        <p:nvPicPr>
          <p:cNvPr id="59396" name="Picture 4">
            <a:extLst>
              <a:ext uri="{FF2B5EF4-FFF2-40B4-BE49-F238E27FC236}">
                <a16:creationId xmlns:a16="http://schemas.microsoft.com/office/drawing/2014/main" id="{AEFFB322-66B5-42CB-9630-636BEEF17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752600"/>
            <a:ext cx="4267200" cy="3654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2" name="Picture 4">
            <a:extLst>
              <a:ext uri="{FF2B5EF4-FFF2-40B4-BE49-F238E27FC236}">
                <a16:creationId xmlns:a16="http://schemas.microsoft.com/office/drawing/2014/main" id="{A599FA20-929A-4F9B-BAA1-B9347805B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468563"/>
            <a:ext cx="6858000" cy="9326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6" name="Picture 4">
            <a:extLst>
              <a:ext uri="{FF2B5EF4-FFF2-40B4-BE49-F238E27FC236}">
                <a16:creationId xmlns:a16="http://schemas.microsoft.com/office/drawing/2014/main" id="{81F86A1D-B0BE-4EC7-B083-6A9D99AFE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3435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6917" name="Text Box 5">
            <a:extLst>
              <a:ext uri="{FF2B5EF4-FFF2-40B4-BE49-F238E27FC236}">
                <a16:creationId xmlns:a16="http://schemas.microsoft.com/office/drawing/2014/main" id="{9EE64DC3-7337-4698-A2F6-B93F819B35E4}"/>
              </a:ext>
            </a:extLst>
          </p:cNvPr>
          <p:cNvSpPr txBox="1">
            <a:spLocks noChangeArrowheads="1"/>
          </p:cNvSpPr>
          <p:nvPr/>
        </p:nvSpPr>
        <p:spPr bwMode="auto">
          <a:xfrm>
            <a:off x="5715000" y="1219200"/>
            <a:ext cx="289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War of the Nine Kings of Genesis 14</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4">
            <a:extLst>
              <a:ext uri="{FF2B5EF4-FFF2-40B4-BE49-F238E27FC236}">
                <a16:creationId xmlns:a16="http://schemas.microsoft.com/office/drawing/2014/main" id="{BB281507-5292-4CD5-BD7E-3CCB4847AA08}"/>
              </a:ext>
            </a:extLst>
          </p:cNvPr>
          <p:cNvSpPr>
            <a:spLocks noGrp="1" noChangeArrowheads="1"/>
          </p:cNvSpPr>
          <p:nvPr>
            <p:ph type="title"/>
          </p:nvPr>
        </p:nvSpPr>
        <p:spPr/>
        <p:txBody>
          <a:bodyPr/>
          <a:lstStyle/>
          <a:p>
            <a:r>
              <a:rPr lang="en-US" altLang="en-US"/>
              <a:t>Mesopotamian vs Palestinian</a:t>
            </a:r>
          </a:p>
        </p:txBody>
      </p:sp>
      <p:sp>
        <p:nvSpPr>
          <p:cNvPr id="167941" name="Rectangle 5">
            <a:extLst>
              <a:ext uri="{FF2B5EF4-FFF2-40B4-BE49-F238E27FC236}">
                <a16:creationId xmlns:a16="http://schemas.microsoft.com/office/drawing/2014/main" id="{2ABE1887-91DF-4679-A204-78A2A7B3498D}"/>
              </a:ext>
            </a:extLst>
          </p:cNvPr>
          <p:cNvSpPr>
            <a:spLocks noGrp="1" noChangeArrowheads="1"/>
          </p:cNvSpPr>
          <p:nvPr>
            <p:ph type="body" sz="half" idx="1"/>
          </p:nvPr>
        </p:nvSpPr>
        <p:spPr/>
        <p:txBody>
          <a:bodyPr/>
          <a:lstStyle/>
          <a:p>
            <a:r>
              <a:rPr lang="en-US" altLang="en-US" sz="2400">
                <a:solidFill>
                  <a:srgbClr val="00FF99"/>
                </a:solidFill>
              </a:rPr>
              <a:t>Mesopotamian Rulers</a:t>
            </a:r>
          </a:p>
          <a:p>
            <a:r>
              <a:rPr lang="en-US" altLang="en-US" sz="2400"/>
              <a:t>King Amraphel of Shinar</a:t>
            </a:r>
          </a:p>
          <a:p>
            <a:r>
              <a:rPr lang="en-US" altLang="en-US" sz="2400"/>
              <a:t>King Arioch of Ellasar</a:t>
            </a:r>
          </a:p>
          <a:p>
            <a:r>
              <a:rPr lang="en-US" altLang="en-US" sz="2400"/>
              <a:t>King Chedor-loamer of Elam</a:t>
            </a:r>
          </a:p>
          <a:p>
            <a:r>
              <a:rPr lang="en-US" altLang="en-US" sz="2400"/>
              <a:t>King Tidal of Goiim</a:t>
            </a:r>
          </a:p>
        </p:txBody>
      </p:sp>
      <p:sp>
        <p:nvSpPr>
          <p:cNvPr id="167942" name="Rectangle 6">
            <a:extLst>
              <a:ext uri="{FF2B5EF4-FFF2-40B4-BE49-F238E27FC236}">
                <a16:creationId xmlns:a16="http://schemas.microsoft.com/office/drawing/2014/main" id="{494EFAE2-9123-445F-8654-147E4731D636}"/>
              </a:ext>
            </a:extLst>
          </p:cNvPr>
          <p:cNvSpPr>
            <a:spLocks noGrp="1" noChangeArrowheads="1"/>
          </p:cNvSpPr>
          <p:nvPr>
            <p:ph type="body" sz="half" idx="2"/>
          </p:nvPr>
        </p:nvSpPr>
        <p:spPr/>
        <p:txBody>
          <a:bodyPr/>
          <a:lstStyle/>
          <a:p>
            <a:r>
              <a:rPr lang="en-US" altLang="en-US" sz="2400" b="1">
                <a:solidFill>
                  <a:srgbClr val="00FF99"/>
                </a:solidFill>
              </a:rPr>
              <a:t>Palestinian Rulers for "Cities of the Plain“</a:t>
            </a:r>
          </a:p>
          <a:p>
            <a:r>
              <a:rPr lang="en-US" altLang="en-US" sz="2400"/>
              <a:t>King Bera of Sodom</a:t>
            </a:r>
          </a:p>
          <a:p>
            <a:r>
              <a:rPr lang="en-US" altLang="en-US" sz="2400"/>
              <a:t>King Birsha of Gomorrah</a:t>
            </a:r>
          </a:p>
          <a:p>
            <a:r>
              <a:rPr lang="en-US" altLang="en-US" sz="2400"/>
              <a:t>King Shinab of Admah</a:t>
            </a:r>
          </a:p>
          <a:p>
            <a:r>
              <a:rPr lang="en-US" altLang="en-US" sz="2400"/>
              <a:t>King Shemeber of ZeboiimKing of Bela (Zoar)</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160DC3A3-C9DA-4542-8CBB-5290D91E64B3}"/>
              </a:ext>
            </a:extLst>
          </p:cNvPr>
          <p:cNvSpPr>
            <a:spLocks noGrp="1" noChangeArrowheads="1"/>
          </p:cNvSpPr>
          <p:nvPr>
            <p:ph type="title"/>
          </p:nvPr>
        </p:nvSpPr>
        <p:spPr/>
        <p:txBody>
          <a:bodyPr/>
          <a:lstStyle/>
          <a:p>
            <a:r>
              <a:rPr lang="en-US" altLang="en-US" sz="4000"/>
              <a:t>Geologic Setting</a:t>
            </a:r>
            <a:br>
              <a:rPr lang="en-US" altLang="en-US" sz="4000"/>
            </a:br>
            <a:r>
              <a:rPr lang="en-US" altLang="en-US" sz="4000"/>
              <a:t>War of the Nine Kings</a:t>
            </a:r>
          </a:p>
        </p:txBody>
      </p:sp>
      <p:sp>
        <p:nvSpPr>
          <p:cNvPr id="171011" name="Rectangle 3">
            <a:extLst>
              <a:ext uri="{FF2B5EF4-FFF2-40B4-BE49-F238E27FC236}">
                <a16:creationId xmlns:a16="http://schemas.microsoft.com/office/drawing/2014/main" id="{485E52C3-0DBC-4EC3-AB56-259EE13AF532}"/>
              </a:ext>
            </a:extLst>
          </p:cNvPr>
          <p:cNvSpPr>
            <a:spLocks noGrp="1" noChangeArrowheads="1"/>
          </p:cNvSpPr>
          <p:nvPr>
            <p:ph type="body" idx="1"/>
          </p:nvPr>
        </p:nvSpPr>
        <p:spPr/>
        <p:txBody>
          <a:bodyPr/>
          <a:lstStyle/>
          <a:p>
            <a:r>
              <a:rPr lang="en-US" altLang="en-US"/>
              <a:t>Dead Sea fluctuations</a:t>
            </a:r>
          </a:p>
          <a:p>
            <a:r>
              <a:rPr lang="en-US" altLang="en-US"/>
              <a:t>“Well watered” = well irrigated, Gen.13:10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9C3EEEDD-E58E-4AC8-AADE-24B1BFE12E2C}"/>
              </a:ext>
            </a:extLst>
          </p:cNvPr>
          <p:cNvSpPr>
            <a:spLocks noGrp="1" noChangeArrowheads="1"/>
          </p:cNvSpPr>
          <p:nvPr>
            <p:ph type="title"/>
          </p:nvPr>
        </p:nvSpPr>
        <p:spPr/>
        <p:txBody>
          <a:bodyPr/>
          <a:lstStyle/>
          <a:p>
            <a:r>
              <a:rPr lang="en-US" altLang="en-US"/>
              <a:t>Fluctuations</a:t>
            </a:r>
          </a:p>
        </p:txBody>
      </p:sp>
      <p:sp>
        <p:nvSpPr>
          <p:cNvPr id="172035" name="Rectangle 3">
            <a:extLst>
              <a:ext uri="{FF2B5EF4-FFF2-40B4-BE49-F238E27FC236}">
                <a16:creationId xmlns:a16="http://schemas.microsoft.com/office/drawing/2014/main" id="{B528AB0E-01D2-4E40-979B-2241D742C2A0}"/>
              </a:ext>
            </a:extLst>
          </p:cNvPr>
          <p:cNvSpPr>
            <a:spLocks noGrp="1" noChangeArrowheads="1"/>
          </p:cNvSpPr>
          <p:nvPr>
            <p:ph type="body" idx="1"/>
          </p:nvPr>
        </p:nvSpPr>
        <p:spPr/>
        <p:txBody>
          <a:bodyPr/>
          <a:lstStyle/>
          <a:p>
            <a:pPr marL="609600" indent="-609600"/>
            <a:r>
              <a:rPr lang="en-US" altLang="en-US"/>
              <a:t>climate</a:t>
            </a:r>
          </a:p>
          <a:p>
            <a:pPr marL="609600" indent="-609600"/>
            <a:r>
              <a:rPr lang="en-US" altLang="en-US"/>
              <a:t>amount of water diverted from the Jordan for agriculture</a:t>
            </a:r>
          </a:p>
          <a:p>
            <a:pPr marL="609600" indent="-609600"/>
            <a:r>
              <a:rPr lang="en-US" altLang="en-US"/>
              <a:t>rate of evaporation (temperature)</a:t>
            </a:r>
          </a:p>
          <a:p>
            <a:pPr marL="609600" indent="-609600"/>
            <a:r>
              <a:rPr lang="en-US" altLang="en-US"/>
              <a:t>amount of spring activity under the lake</a:t>
            </a:r>
          </a:p>
          <a:p>
            <a:pPr marL="609600" indent="-609600"/>
            <a:r>
              <a:rPr lang="en-US" altLang="en-US"/>
              <a:t>season of the year</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548FB8ED-503C-488C-986D-26C356931F45}"/>
              </a:ext>
            </a:extLst>
          </p:cNvPr>
          <p:cNvSpPr>
            <a:spLocks noGrp="1" noChangeArrowheads="1"/>
          </p:cNvSpPr>
          <p:nvPr>
            <p:ph type="title"/>
          </p:nvPr>
        </p:nvSpPr>
        <p:spPr>
          <a:xfrm>
            <a:off x="457200" y="277813"/>
            <a:ext cx="3429000" cy="1143000"/>
          </a:xfrm>
        </p:spPr>
        <p:txBody>
          <a:bodyPr/>
          <a:lstStyle/>
          <a:p>
            <a:r>
              <a:rPr lang="en-US" altLang="en-US" sz="4000"/>
              <a:t>Fluctuations</a:t>
            </a:r>
            <a:br>
              <a:rPr lang="en-US" altLang="en-US" sz="4000"/>
            </a:br>
            <a:r>
              <a:rPr lang="en-US" altLang="en-US" sz="4000"/>
              <a:t>1,310 feet</a:t>
            </a:r>
          </a:p>
        </p:txBody>
      </p:sp>
      <p:pic>
        <p:nvPicPr>
          <p:cNvPr id="173060" name="Picture 4">
            <a:extLst>
              <a:ext uri="{FF2B5EF4-FFF2-40B4-BE49-F238E27FC236}">
                <a16:creationId xmlns:a16="http://schemas.microsoft.com/office/drawing/2014/main" id="{B1C9530F-452A-4799-809C-5487E14DB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0"/>
            <a:ext cx="36623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
            <a:extLst>
              <a:ext uri="{FF2B5EF4-FFF2-40B4-BE49-F238E27FC236}">
                <a16:creationId xmlns:a16="http://schemas.microsoft.com/office/drawing/2014/main" id="{FCD48345-A754-41CE-9EB0-D6D39EEC6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5807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2" name="Picture 4">
            <a:extLst>
              <a:ext uri="{FF2B5EF4-FFF2-40B4-BE49-F238E27FC236}">
                <a16:creationId xmlns:a16="http://schemas.microsoft.com/office/drawing/2014/main" id="{E0FF497C-CCCE-4717-938C-0150DA7CF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5111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6133" name="Text Box 5">
            <a:extLst>
              <a:ext uri="{FF2B5EF4-FFF2-40B4-BE49-F238E27FC236}">
                <a16:creationId xmlns:a16="http://schemas.microsoft.com/office/drawing/2014/main" id="{75AC7C78-DB01-4769-8204-329179B6280F}"/>
              </a:ext>
            </a:extLst>
          </p:cNvPr>
          <p:cNvSpPr txBox="1">
            <a:spLocks noChangeArrowheads="1"/>
          </p:cNvSpPr>
          <p:nvPr/>
        </p:nvSpPr>
        <p:spPr bwMode="auto">
          <a:xfrm>
            <a:off x="6400800" y="7620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Dead Sea, 2000</a:t>
            </a:r>
          </a:p>
        </p:txBody>
      </p:sp>
      <p:sp>
        <p:nvSpPr>
          <p:cNvPr id="176134" name="Text Box 6">
            <a:extLst>
              <a:ext uri="{FF2B5EF4-FFF2-40B4-BE49-F238E27FC236}">
                <a16:creationId xmlns:a16="http://schemas.microsoft.com/office/drawing/2014/main" id="{07F5CBEC-EBCB-448A-8B3B-9FA4FDC86864}"/>
              </a:ext>
            </a:extLst>
          </p:cNvPr>
          <p:cNvSpPr txBox="1">
            <a:spLocks noChangeArrowheads="1"/>
          </p:cNvSpPr>
          <p:nvPr/>
        </p:nvSpPr>
        <p:spPr bwMode="auto">
          <a:xfrm>
            <a:off x="6324600" y="5943600"/>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Evaporite ponds in southern Basin</a:t>
            </a:r>
          </a:p>
        </p:txBody>
      </p:sp>
      <p:sp>
        <p:nvSpPr>
          <p:cNvPr id="176135" name="Text Box 7">
            <a:extLst>
              <a:ext uri="{FF2B5EF4-FFF2-40B4-BE49-F238E27FC236}">
                <a16:creationId xmlns:a16="http://schemas.microsoft.com/office/drawing/2014/main" id="{5F79D334-0DA3-4A70-B060-CD95BF598582}"/>
              </a:ext>
            </a:extLst>
          </p:cNvPr>
          <p:cNvSpPr txBox="1">
            <a:spLocks noChangeArrowheads="1"/>
          </p:cNvSpPr>
          <p:nvPr/>
        </p:nvSpPr>
        <p:spPr bwMode="auto">
          <a:xfrm>
            <a:off x="6172200" y="4495800"/>
            <a:ext cx="274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Ridge separates two basins</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5001ACB8-0030-4B2B-BF20-DEC52659B67E}"/>
              </a:ext>
            </a:extLst>
          </p:cNvPr>
          <p:cNvSpPr>
            <a:spLocks noGrp="1" noChangeArrowheads="1"/>
          </p:cNvSpPr>
          <p:nvPr>
            <p:ph type="title"/>
          </p:nvPr>
        </p:nvSpPr>
        <p:spPr/>
        <p:txBody>
          <a:bodyPr/>
          <a:lstStyle/>
          <a:p>
            <a:r>
              <a:rPr lang="en-US" altLang="en-US" sz="4000"/>
              <a:t>Salt Caves and Dead Sea fluctuations</a:t>
            </a:r>
          </a:p>
        </p:txBody>
      </p:sp>
      <p:sp>
        <p:nvSpPr>
          <p:cNvPr id="177155" name="Rectangle 3">
            <a:extLst>
              <a:ext uri="{FF2B5EF4-FFF2-40B4-BE49-F238E27FC236}">
                <a16:creationId xmlns:a16="http://schemas.microsoft.com/office/drawing/2014/main" id="{EC32EE6C-CDBE-4A17-9DE4-2A75E25DAF3B}"/>
              </a:ext>
            </a:extLst>
          </p:cNvPr>
          <p:cNvSpPr>
            <a:spLocks noGrp="1" noChangeArrowheads="1"/>
          </p:cNvSpPr>
          <p:nvPr>
            <p:ph type="body" idx="1"/>
          </p:nvPr>
        </p:nvSpPr>
        <p:spPr/>
        <p:txBody>
          <a:bodyPr/>
          <a:lstStyle/>
          <a:p>
            <a:r>
              <a:rPr lang="en-US" altLang="en-US"/>
              <a:t>Organic material and C-14 dating in caves at different elevations</a:t>
            </a:r>
          </a:p>
          <a:p>
            <a:endParaRPr lang="en-US" altLang="en-US"/>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1" name="Picture 5">
            <a:extLst>
              <a:ext uri="{FF2B5EF4-FFF2-40B4-BE49-F238E27FC236}">
                <a16:creationId xmlns:a16="http://schemas.microsoft.com/office/drawing/2014/main" id="{348E2F87-A9AA-4730-BA27-8173D7C64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296400" cy="5656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a:extLst>
              <a:ext uri="{FF2B5EF4-FFF2-40B4-BE49-F238E27FC236}">
                <a16:creationId xmlns:a16="http://schemas.microsoft.com/office/drawing/2014/main" id="{A934349E-D609-47E0-AC72-2814F8154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7772400" cy="6748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55944420-4A7C-41A0-BA4B-8697CC029F91}"/>
              </a:ext>
            </a:extLst>
          </p:cNvPr>
          <p:cNvSpPr>
            <a:spLocks noGrp="1" noChangeArrowheads="1"/>
          </p:cNvSpPr>
          <p:nvPr>
            <p:ph type="title"/>
          </p:nvPr>
        </p:nvSpPr>
        <p:spPr/>
        <p:txBody>
          <a:bodyPr/>
          <a:lstStyle/>
          <a:p>
            <a:r>
              <a:rPr lang="en-US" altLang="en-US"/>
              <a:t>Salt Pillars</a:t>
            </a:r>
          </a:p>
        </p:txBody>
      </p:sp>
      <p:sp>
        <p:nvSpPr>
          <p:cNvPr id="179203" name="Rectangle 3">
            <a:extLst>
              <a:ext uri="{FF2B5EF4-FFF2-40B4-BE49-F238E27FC236}">
                <a16:creationId xmlns:a16="http://schemas.microsoft.com/office/drawing/2014/main" id="{24AA2D08-E81D-4557-AFF0-C97B7D3A9544}"/>
              </a:ext>
            </a:extLst>
          </p:cNvPr>
          <p:cNvSpPr>
            <a:spLocks noGrp="1" noChangeArrowheads="1"/>
          </p:cNvSpPr>
          <p:nvPr>
            <p:ph type="body" idx="1"/>
          </p:nvPr>
        </p:nvSpPr>
        <p:spPr>
          <a:xfrm>
            <a:off x="457200" y="1295400"/>
            <a:ext cx="8458200" cy="4835525"/>
          </a:xfrm>
        </p:spPr>
        <p:txBody>
          <a:bodyPr/>
          <a:lstStyle/>
          <a:p>
            <a:r>
              <a:rPr lang="en-US" altLang="en-US"/>
              <a:t>Remnants of collapsed walls of eroded salt caves form salt pillars along the foothills of Mount Sedom </a:t>
            </a:r>
          </a:p>
        </p:txBody>
      </p:sp>
      <p:pic>
        <p:nvPicPr>
          <p:cNvPr id="179204" name="Picture 4">
            <a:extLst>
              <a:ext uri="{FF2B5EF4-FFF2-40B4-BE49-F238E27FC236}">
                <a16:creationId xmlns:a16="http://schemas.microsoft.com/office/drawing/2014/main" id="{D379EAAC-DE2B-4DE5-94FD-ED60B3D60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55925"/>
            <a:ext cx="7239000" cy="3902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98AE8A15-2F5C-4C5B-92C8-2E1268BDC99A}"/>
              </a:ext>
            </a:extLst>
          </p:cNvPr>
          <p:cNvSpPr>
            <a:spLocks noGrp="1" noChangeArrowheads="1"/>
          </p:cNvSpPr>
          <p:nvPr>
            <p:ph type="title"/>
          </p:nvPr>
        </p:nvSpPr>
        <p:spPr/>
        <p:txBody>
          <a:bodyPr/>
          <a:lstStyle/>
          <a:p>
            <a:r>
              <a:rPr lang="en-US" altLang="en-US"/>
              <a:t>“Slime Pits” of Gen. 14:10</a:t>
            </a:r>
          </a:p>
        </p:txBody>
      </p:sp>
      <p:sp>
        <p:nvSpPr>
          <p:cNvPr id="181251" name="Rectangle 3">
            <a:extLst>
              <a:ext uri="{FF2B5EF4-FFF2-40B4-BE49-F238E27FC236}">
                <a16:creationId xmlns:a16="http://schemas.microsoft.com/office/drawing/2014/main" id="{143D4352-2B26-4EC1-A9B0-F55C5AD7D71E}"/>
              </a:ext>
            </a:extLst>
          </p:cNvPr>
          <p:cNvSpPr>
            <a:spLocks noGrp="1" noChangeArrowheads="1"/>
          </p:cNvSpPr>
          <p:nvPr>
            <p:ph type="body" idx="1"/>
          </p:nvPr>
        </p:nvSpPr>
        <p:spPr/>
        <p:txBody>
          <a:bodyPr/>
          <a:lstStyle/>
          <a:p>
            <a:r>
              <a:rPr lang="en-US" altLang="en-US"/>
              <a:t>“Now the Valley of Siddim is full of slime (bitumen) pits, and when the kings of Sodom and Gomorrah fled, they fell into them”</a:t>
            </a:r>
          </a:p>
          <a:p>
            <a:r>
              <a:rPr lang="en-US" altLang="en-US"/>
              <a:t>Drying southern Dead Sea causes formation of sinkholes</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6" name="Picture 4">
            <a:extLst>
              <a:ext uri="{FF2B5EF4-FFF2-40B4-BE49-F238E27FC236}">
                <a16:creationId xmlns:a16="http://schemas.microsoft.com/office/drawing/2014/main" id="{FEE53145-19FD-402A-AE13-768506E76E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4829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82277" name="Text Box 5">
            <a:extLst>
              <a:ext uri="{FF2B5EF4-FFF2-40B4-BE49-F238E27FC236}">
                <a16:creationId xmlns:a16="http://schemas.microsoft.com/office/drawing/2014/main" id="{89538BEA-2D5B-4D9F-AF87-10945B514CC5}"/>
              </a:ext>
            </a:extLst>
          </p:cNvPr>
          <p:cNvSpPr txBox="1">
            <a:spLocks noChangeArrowheads="1"/>
          </p:cNvSpPr>
          <p:nvPr/>
        </p:nvSpPr>
        <p:spPr bwMode="auto">
          <a:xfrm>
            <a:off x="7086600" y="1447800"/>
            <a:ext cx="137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Dead Sea Sink Holes</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8C467A8F-4B95-4192-BFE9-1008B2BCA708}"/>
              </a:ext>
            </a:extLst>
          </p:cNvPr>
          <p:cNvSpPr>
            <a:spLocks noGrp="1" noChangeArrowheads="1"/>
          </p:cNvSpPr>
          <p:nvPr>
            <p:ph type="title"/>
          </p:nvPr>
        </p:nvSpPr>
        <p:spPr/>
        <p:txBody>
          <a:bodyPr/>
          <a:lstStyle/>
          <a:p>
            <a:r>
              <a:rPr lang="en-US" altLang="en-US"/>
              <a:t>Name Changes</a:t>
            </a:r>
          </a:p>
        </p:txBody>
      </p:sp>
      <p:sp>
        <p:nvSpPr>
          <p:cNvPr id="183299" name="Rectangle 3">
            <a:extLst>
              <a:ext uri="{FF2B5EF4-FFF2-40B4-BE49-F238E27FC236}">
                <a16:creationId xmlns:a16="http://schemas.microsoft.com/office/drawing/2014/main" id="{B5790735-DE13-4658-81F0-3990E01019F2}"/>
              </a:ext>
            </a:extLst>
          </p:cNvPr>
          <p:cNvSpPr>
            <a:spLocks noGrp="1" noChangeArrowheads="1"/>
          </p:cNvSpPr>
          <p:nvPr>
            <p:ph type="body" sz="half" idx="1"/>
          </p:nvPr>
        </p:nvSpPr>
        <p:spPr/>
        <p:txBody>
          <a:bodyPr/>
          <a:lstStyle/>
          <a:p>
            <a:r>
              <a:rPr lang="en-US" altLang="en-US" sz="2800" b="1">
                <a:solidFill>
                  <a:srgbClr val="FF3300"/>
                </a:solidFill>
              </a:rPr>
              <a:t>Old Name</a:t>
            </a:r>
          </a:p>
          <a:p>
            <a:r>
              <a:rPr lang="en-US" altLang="en-US" sz="2800"/>
              <a:t>Bela (Gen. 14:2)</a:t>
            </a:r>
          </a:p>
          <a:p>
            <a:r>
              <a:rPr lang="en-US" altLang="en-US" sz="2800"/>
              <a:t>En Mishpat (Gen. 14:7</a:t>
            </a:r>
          </a:p>
          <a:p>
            <a:r>
              <a:rPr lang="en-US" altLang="en-US" sz="2800"/>
              <a:t>Valley of Shaweh (Gen. 14:7)</a:t>
            </a:r>
          </a:p>
          <a:p>
            <a:r>
              <a:rPr lang="en-US" altLang="en-US" sz="2800"/>
              <a:t>Battle of Valley of Shiddim (Gen. 14:9)</a:t>
            </a:r>
          </a:p>
        </p:txBody>
      </p:sp>
      <p:sp>
        <p:nvSpPr>
          <p:cNvPr id="183300" name="Rectangle 4">
            <a:extLst>
              <a:ext uri="{FF2B5EF4-FFF2-40B4-BE49-F238E27FC236}">
                <a16:creationId xmlns:a16="http://schemas.microsoft.com/office/drawing/2014/main" id="{6A893A3C-1C72-4BDD-A63B-B96E50970CE8}"/>
              </a:ext>
            </a:extLst>
          </p:cNvPr>
          <p:cNvSpPr>
            <a:spLocks noGrp="1" noChangeArrowheads="1"/>
          </p:cNvSpPr>
          <p:nvPr>
            <p:ph type="body" sz="half" idx="2"/>
          </p:nvPr>
        </p:nvSpPr>
        <p:spPr/>
        <p:txBody>
          <a:bodyPr/>
          <a:lstStyle/>
          <a:p>
            <a:r>
              <a:rPr lang="en-US" altLang="en-US" sz="2800" b="1">
                <a:solidFill>
                  <a:srgbClr val="FF3300"/>
                </a:solidFill>
              </a:rPr>
              <a:t>New Name</a:t>
            </a:r>
          </a:p>
          <a:p>
            <a:r>
              <a:rPr lang="en-US" altLang="en-US" sz="2800"/>
              <a:t>Zoar (Gen. 14, 2:8)</a:t>
            </a:r>
          </a:p>
          <a:p>
            <a:r>
              <a:rPr lang="en-US" altLang="en-US" sz="2800"/>
              <a:t>Kadesh (Gen. 14:7)</a:t>
            </a:r>
          </a:p>
          <a:p>
            <a:pPr>
              <a:buFont typeface="Wingdings" panose="05000000000000000000" pitchFamily="2" charset="2"/>
              <a:buNone/>
            </a:pPr>
            <a:endParaRPr lang="en-US" altLang="en-US" sz="2800"/>
          </a:p>
          <a:p>
            <a:r>
              <a:rPr lang="en-US" altLang="en-US" sz="2800"/>
              <a:t>Valley of the King (Gen. 14:17)</a:t>
            </a:r>
          </a:p>
          <a:p>
            <a:r>
              <a:rPr lang="en-US" altLang="en-US" sz="2800"/>
              <a:t>Battle of the Salt Sea (Gen 14:3)</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1052FAA6-2BE5-456A-8E64-822800F415EA}"/>
              </a:ext>
            </a:extLst>
          </p:cNvPr>
          <p:cNvSpPr>
            <a:spLocks noGrp="1" noChangeArrowheads="1"/>
          </p:cNvSpPr>
          <p:nvPr>
            <p:ph type="title"/>
          </p:nvPr>
        </p:nvSpPr>
        <p:spPr/>
        <p:txBody>
          <a:bodyPr/>
          <a:lstStyle/>
          <a:p>
            <a:r>
              <a:rPr lang="en-US" altLang="en-US" sz="4000"/>
              <a:t>Dead Sea level at time of War of the Nine Kings</a:t>
            </a:r>
          </a:p>
        </p:txBody>
      </p:sp>
      <p:sp>
        <p:nvSpPr>
          <p:cNvPr id="180227" name="Rectangle 3">
            <a:extLst>
              <a:ext uri="{FF2B5EF4-FFF2-40B4-BE49-F238E27FC236}">
                <a16:creationId xmlns:a16="http://schemas.microsoft.com/office/drawing/2014/main" id="{9B0FF17B-D35F-4CE8-84D2-4CD863495BBC}"/>
              </a:ext>
            </a:extLst>
          </p:cNvPr>
          <p:cNvSpPr>
            <a:spLocks noGrp="1" noChangeArrowheads="1"/>
          </p:cNvSpPr>
          <p:nvPr>
            <p:ph type="body" idx="1"/>
          </p:nvPr>
        </p:nvSpPr>
        <p:spPr/>
        <p:txBody>
          <a:bodyPr/>
          <a:lstStyle/>
          <a:p>
            <a:r>
              <a:rPr lang="en-US" altLang="en-US"/>
              <a:t>The archaeological, literary and geological data show that  the events of Genesis 14 took place when the southern lake basin was completely dry. Lake level was 1,300 feet below sea level.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64E446BE-C32E-4F84-80CA-C3685BF9C068}"/>
              </a:ext>
            </a:extLst>
          </p:cNvPr>
          <p:cNvSpPr>
            <a:spLocks noGrp="1" noChangeArrowheads="1"/>
          </p:cNvSpPr>
          <p:nvPr>
            <p:ph type="title"/>
          </p:nvPr>
        </p:nvSpPr>
        <p:spPr/>
        <p:txBody>
          <a:bodyPr/>
          <a:lstStyle/>
          <a:p>
            <a:r>
              <a:rPr lang="en-US" altLang="en-US" sz="4000"/>
              <a:t>Locations of the “Cities of the Plains”: Zoar</a:t>
            </a:r>
          </a:p>
        </p:txBody>
      </p:sp>
      <p:sp>
        <p:nvSpPr>
          <p:cNvPr id="185347" name="Rectangle 3">
            <a:extLst>
              <a:ext uri="{FF2B5EF4-FFF2-40B4-BE49-F238E27FC236}">
                <a16:creationId xmlns:a16="http://schemas.microsoft.com/office/drawing/2014/main" id="{62256922-748D-4805-B289-6B3792E968A6}"/>
              </a:ext>
            </a:extLst>
          </p:cNvPr>
          <p:cNvSpPr>
            <a:spLocks noGrp="1" noChangeArrowheads="1"/>
          </p:cNvSpPr>
          <p:nvPr>
            <p:ph type="body" idx="1"/>
          </p:nvPr>
        </p:nvSpPr>
        <p:spPr/>
        <p:txBody>
          <a:bodyPr/>
          <a:lstStyle/>
          <a:p>
            <a:r>
              <a:rPr lang="en-US" altLang="en-US"/>
              <a:t>Madaba Map</a:t>
            </a:r>
          </a:p>
          <a:p>
            <a:r>
              <a:rPr lang="en-US" altLang="en-US"/>
              <a:t>“Sanctuary of Lot”</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E97AAA61-F6E5-450A-B751-6B0B4AEEA402}"/>
              </a:ext>
            </a:extLst>
          </p:cNvPr>
          <p:cNvSpPr>
            <a:spLocks noGrp="1" noChangeArrowheads="1"/>
          </p:cNvSpPr>
          <p:nvPr>
            <p:ph type="title"/>
          </p:nvPr>
        </p:nvSpPr>
        <p:spPr/>
        <p:txBody>
          <a:bodyPr/>
          <a:lstStyle/>
          <a:p>
            <a:r>
              <a:rPr lang="en-US" altLang="en-US"/>
              <a:t>Madaba Map</a:t>
            </a:r>
          </a:p>
        </p:txBody>
      </p:sp>
      <p:sp>
        <p:nvSpPr>
          <p:cNvPr id="186371" name="Rectangle 3">
            <a:extLst>
              <a:ext uri="{FF2B5EF4-FFF2-40B4-BE49-F238E27FC236}">
                <a16:creationId xmlns:a16="http://schemas.microsoft.com/office/drawing/2014/main" id="{598AE156-6CC0-485F-AF01-2E939707A330}"/>
              </a:ext>
            </a:extLst>
          </p:cNvPr>
          <p:cNvSpPr>
            <a:spLocks noGrp="1" noChangeArrowheads="1"/>
          </p:cNvSpPr>
          <p:nvPr>
            <p:ph type="body" idx="1"/>
          </p:nvPr>
        </p:nvSpPr>
        <p:spPr/>
        <p:txBody>
          <a:bodyPr/>
          <a:lstStyle/>
          <a:p>
            <a:r>
              <a:rPr lang="en-US" altLang="en-US"/>
              <a:t>Madaba, Jordan </a:t>
            </a:r>
          </a:p>
          <a:p>
            <a:r>
              <a:rPr lang="en-US" altLang="en-US"/>
              <a:t>Dates from the sixth century </a:t>
            </a:r>
          </a:p>
          <a:p>
            <a:r>
              <a:rPr lang="en-US" altLang="en-US"/>
              <a:t>Indicates that Zoar was in the vicinity of modern Safi, south of the Zared river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6" name="Picture 4">
            <a:extLst>
              <a:ext uri="{FF2B5EF4-FFF2-40B4-BE49-F238E27FC236}">
                <a16:creationId xmlns:a16="http://schemas.microsoft.com/office/drawing/2014/main" id="{8FF98566-6987-4E8F-B4E2-9BAECFA97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382000" cy="6923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479FF2C2-33AE-45FA-A261-87BCFDAF4C01}"/>
              </a:ext>
            </a:extLst>
          </p:cNvPr>
          <p:cNvSpPr>
            <a:spLocks noGrp="1" noChangeArrowheads="1"/>
          </p:cNvSpPr>
          <p:nvPr>
            <p:ph type="title"/>
          </p:nvPr>
        </p:nvSpPr>
        <p:spPr>
          <a:xfrm>
            <a:off x="457200" y="277813"/>
            <a:ext cx="4572000" cy="1143000"/>
          </a:xfrm>
        </p:spPr>
        <p:txBody>
          <a:bodyPr/>
          <a:lstStyle/>
          <a:p>
            <a:r>
              <a:rPr lang="en-US" altLang="en-US" sz="4000"/>
              <a:t>Location of Cities of the Plan</a:t>
            </a:r>
          </a:p>
        </p:txBody>
      </p:sp>
      <p:sp>
        <p:nvSpPr>
          <p:cNvPr id="188419" name="Rectangle 3">
            <a:extLst>
              <a:ext uri="{FF2B5EF4-FFF2-40B4-BE49-F238E27FC236}">
                <a16:creationId xmlns:a16="http://schemas.microsoft.com/office/drawing/2014/main" id="{69737E6B-C2E0-4ED5-AEBA-E8D553CD6611}"/>
              </a:ext>
            </a:extLst>
          </p:cNvPr>
          <p:cNvSpPr>
            <a:spLocks noGrp="1" noChangeArrowheads="1"/>
          </p:cNvSpPr>
          <p:nvPr>
            <p:ph type="body" idx="1"/>
          </p:nvPr>
        </p:nvSpPr>
        <p:spPr>
          <a:xfrm>
            <a:off x="457200" y="1600200"/>
            <a:ext cx="4572000" cy="4530725"/>
          </a:xfrm>
        </p:spPr>
        <p:txBody>
          <a:bodyPr/>
          <a:lstStyle/>
          <a:p>
            <a:r>
              <a:rPr lang="en-US" altLang="en-US"/>
              <a:t>East side of Dead Sea (“Salt Sea”)</a:t>
            </a:r>
          </a:p>
        </p:txBody>
      </p:sp>
      <p:pic>
        <p:nvPicPr>
          <p:cNvPr id="188420" name="Picture 4">
            <a:extLst>
              <a:ext uri="{FF2B5EF4-FFF2-40B4-BE49-F238E27FC236}">
                <a16:creationId xmlns:a16="http://schemas.microsoft.com/office/drawing/2014/main" id="{698904D4-EAFC-451A-995F-84B435511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8600"/>
            <a:ext cx="3311525"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4" name="Picture 4">
            <a:extLst>
              <a:ext uri="{FF2B5EF4-FFF2-40B4-BE49-F238E27FC236}">
                <a16:creationId xmlns:a16="http://schemas.microsoft.com/office/drawing/2014/main" id="{A06F3EDA-D520-4987-8C4C-AEEA5E357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85750"/>
            <a:ext cx="3997325" cy="6572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F6F3AE53-3A7B-4BE5-AF06-F6EF8F556808}"/>
              </a:ext>
            </a:extLst>
          </p:cNvPr>
          <p:cNvSpPr>
            <a:spLocks noGrp="1" noChangeArrowheads="1"/>
          </p:cNvSpPr>
          <p:nvPr>
            <p:ph type="title"/>
          </p:nvPr>
        </p:nvSpPr>
        <p:spPr/>
        <p:txBody>
          <a:bodyPr/>
          <a:lstStyle/>
          <a:p>
            <a:r>
              <a:rPr lang="en-US" altLang="en-US"/>
              <a:t>Nuzi Tablets</a:t>
            </a:r>
          </a:p>
        </p:txBody>
      </p:sp>
      <p:sp>
        <p:nvSpPr>
          <p:cNvPr id="66563" name="Rectangle 3">
            <a:extLst>
              <a:ext uri="{FF2B5EF4-FFF2-40B4-BE49-F238E27FC236}">
                <a16:creationId xmlns:a16="http://schemas.microsoft.com/office/drawing/2014/main" id="{6F11055E-AF58-4E5A-811B-64F4CBBF979C}"/>
              </a:ext>
            </a:extLst>
          </p:cNvPr>
          <p:cNvSpPr>
            <a:spLocks noGrp="1" noChangeArrowheads="1"/>
          </p:cNvSpPr>
          <p:nvPr>
            <p:ph type="body" idx="1"/>
          </p:nvPr>
        </p:nvSpPr>
        <p:spPr/>
        <p:txBody>
          <a:bodyPr/>
          <a:lstStyle/>
          <a:p>
            <a:r>
              <a:rPr lang="en-US" altLang="en-US"/>
              <a:t>Nuzi was part of the Hurrian Mitanni empire (Biblical Hurim, Horites or Hurrians) </a:t>
            </a:r>
          </a:p>
          <a:p>
            <a:r>
              <a:rPr lang="en-US" altLang="en-US"/>
              <a:t>Was at its height during the 15th-14th centuries BC. </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6" name="Text Box 6">
            <a:extLst>
              <a:ext uri="{FF2B5EF4-FFF2-40B4-BE49-F238E27FC236}">
                <a16:creationId xmlns:a16="http://schemas.microsoft.com/office/drawing/2014/main" id="{DDC816F9-0AD1-4F67-98FF-17EFE680538C}"/>
              </a:ext>
            </a:extLst>
          </p:cNvPr>
          <p:cNvSpPr txBox="1">
            <a:spLocks noChangeArrowheads="1"/>
          </p:cNvSpPr>
          <p:nvPr/>
        </p:nvSpPr>
        <p:spPr bwMode="auto">
          <a:xfrm>
            <a:off x="6248400" y="1219200"/>
            <a:ext cx="2286000" cy="545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Sodom (Bad ed-Dhra)</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Gomorrah (Numeria)</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Safi (Zoar)</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Feifa</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Khanazir</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189447" name="Picture 7">
            <a:extLst>
              <a:ext uri="{FF2B5EF4-FFF2-40B4-BE49-F238E27FC236}">
                <a16:creationId xmlns:a16="http://schemas.microsoft.com/office/drawing/2014/main" id="{2F0F280D-E31D-4FFC-9B3C-7A8E298FC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50419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4A234C6A-D4D4-4EF9-8033-DE110030EC2A}"/>
              </a:ext>
            </a:extLst>
          </p:cNvPr>
          <p:cNvSpPr>
            <a:spLocks noGrp="1" noChangeArrowheads="1"/>
          </p:cNvSpPr>
          <p:nvPr>
            <p:ph type="title"/>
          </p:nvPr>
        </p:nvSpPr>
        <p:spPr/>
        <p:txBody>
          <a:bodyPr/>
          <a:lstStyle/>
          <a:p>
            <a:r>
              <a:rPr lang="en-US" altLang="en-US" sz="4000"/>
              <a:t>Ebla and location of Cites of the Plain</a:t>
            </a:r>
          </a:p>
        </p:txBody>
      </p:sp>
      <p:sp>
        <p:nvSpPr>
          <p:cNvPr id="190467" name="Rectangle 3">
            <a:extLst>
              <a:ext uri="{FF2B5EF4-FFF2-40B4-BE49-F238E27FC236}">
                <a16:creationId xmlns:a16="http://schemas.microsoft.com/office/drawing/2014/main" id="{BFBC6C8A-A77C-4B56-86F9-670DF52B876B}"/>
              </a:ext>
            </a:extLst>
          </p:cNvPr>
          <p:cNvSpPr>
            <a:spLocks noGrp="1" noChangeArrowheads="1"/>
          </p:cNvSpPr>
          <p:nvPr>
            <p:ph type="body" idx="1"/>
          </p:nvPr>
        </p:nvSpPr>
        <p:spPr/>
        <p:txBody>
          <a:bodyPr/>
          <a:lstStyle/>
          <a:p>
            <a:r>
              <a:rPr lang="en-US" altLang="en-US"/>
              <a:t>Elba library</a:t>
            </a:r>
          </a:p>
          <a:p>
            <a:r>
              <a:rPr lang="en-US" altLang="en-US"/>
              <a:t>2400-2350 BC]</a:t>
            </a:r>
          </a:p>
          <a:p>
            <a:r>
              <a:rPr lang="en-US" altLang="en-US"/>
              <a:t>Tell Mardikh, in northern Syria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2" name="Picture 4">
            <a:extLst>
              <a:ext uri="{FF2B5EF4-FFF2-40B4-BE49-F238E27FC236}">
                <a16:creationId xmlns:a16="http://schemas.microsoft.com/office/drawing/2014/main" id="{C67BFA1B-8ECD-482E-AB7C-4030F0C6E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86800" cy="6632575"/>
          </a:xfrm>
          <a:prstGeom prst="rect">
            <a:avLst/>
          </a:prstGeom>
          <a:noFill/>
          <a:extLst>
            <a:ext uri="{909E8E84-426E-40DD-AFC4-6F175D3DCCD1}">
              <a14:hiddenFill xmlns:a14="http://schemas.microsoft.com/office/drawing/2010/main">
                <a:solidFill>
                  <a:srgbClr val="FFFFFF"/>
                </a:solidFill>
              </a14:hiddenFill>
            </a:ext>
          </a:extLst>
        </p:spPr>
      </p:pic>
      <p:sp>
        <p:nvSpPr>
          <p:cNvPr id="191493" name="Text Box 5">
            <a:extLst>
              <a:ext uri="{FF2B5EF4-FFF2-40B4-BE49-F238E27FC236}">
                <a16:creationId xmlns:a16="http://schemas.microsoft.com/office/drawing/2014/main" id="{6A278FB3-751B-447E-BEBD-B6FAB8A2222B}"/>
              </a:ext>
            </a:extLst>
          </p:cNvPr>
          <p:cNvSpPr txBox="1">
            <a:spLocks noChangeArrowheads="1"/>
          </p:cNvSpPr>
          <p:nvPr/>
        </p:nvSpPr>
        <p:spPr bwMode="auto">
          <a:xfrm>
            <a:off x="2286000" y="12192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3300"/>
                </a:solidFill>
                <a:effectLst/>
                <a:uLnTx/>
                <a:uFillTx/>
                <a:latin typeface="Arial" panose="020B0604020202020204" pitchFamily="34" charset="0"/>
                <a:ea typeface="+mn-ea"/>
                <a:cs typeface="+mn-cs"/>
              </a:rPr>
              <a:t>________</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6" name="Picture 4">
            <a:extLst>
              <a:ext uri="{FF2B5EF4-FFF2-40B4-BE49-F238E27FC236}">
                <a16:creationId xmlns:a16="http://schemas.microsoft.com/office/drawing/2014/main" id="{B5544CC2-7DB9-48AD-8FA1-72414CBF0C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4330700" cy="6553200"/>
          </a:xfrm>
          <a:prstGeom prst="rect">
            <a:avLst/>
          </a:prstGeom>
          <a:noFill/>
          <a:extLst>
            <a:ext uri="{909E8E84-426E-40DD-AFC4-6F175D3DCCD1}">
              <a14:hiddenFill xmlns:a14="http://schemas.microsoft.com/office/drawing/2010/main">
                <a:solidFill>
                  <a:srgbClr val="FFFFFF"/>
                </a:solidFill>
              </a14:hiddenFill>
            </a:ext>
          </a:extLst>
        </p:spPr>
      </p:pic>
      <p:sp>
        <p:nvSpPr>
          <p:cNvPr id="192517" name="Text Box 5">
            <a:extLst>
              <a:ext uri="{FF2B5EF4-FFF2-40B4-BE49-F238E27FC236}">
                <a16:creationId xmlns:a16="http://schemas.microsoft.com/office/drawing/2014/main" id="{1EF5D513-92B0-48DD-ABAD-DCC4DC1E4C9F}"/>
              </a:ext>
            </a:extLst>
          </p:cNvPr>
          <p:cNvSpPr txBox="1">
            <a:spLocks noChangeArrowheads="1"/>
          </p:cNvSpPr>
          <p:nvPr/>
        </p:nvSpPr>
        <p:spPr bwMode="auto">
          <a:xfrm>
            <a:off x="6400800" y="1295400"/>
            <a:ext cx="20574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EBLA</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140 acres</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269,000 people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4,700 civil servants</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0" name="Picture 4">
            <a:extLst>
              <a:ext uri="{FF2B5EF4-FFF2-40B4-BE49-F238E27FC236}">
                <a16:creationId xmlns:a16="http://schemas.microsoft.com/office/drawing/2014/main" id="{FCFC9557-91F4-41C1-8F94-A9378844A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001000" cy="6905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419783EF-108E-4DE6-8964-CFC59EF53498}"/>
              </a:ext>
            </a:extLst>
          </p:cNvPr>
          <p:cNvSpPr>
            <a:spLocks noGrp="1" noChangeArrowheads="1"/>
          </p:cNvSpPr>
          <p:nvPr>
            <p:ph type="title"/>
          </p:nvPr>
        </p:nvSpPr>
        <p:spPr/>
        <p:txBody>
          <a:bodyPr/>
          <a:lstStyle/>
          <a:p>
            <a:r>
              <a:rPr lang="en-US" altLang="en-US" sz="4000"/>
              <a:t>Elba and Location of Cities of the Plain</a:t>
            </a:r>
          </a:p>
        </p:txBody>
      </p:sp>
      <p:sp>
        <p:nvSpPr>
          <p:cNvPr id="194563" name="Rectangle 3">
            <a:extLst>
              <a:ext uri="{FF2B5EF4-FFF2-40B4-BE49-F238E27FC236}">
                <a16:creationId xmlns:a16="http://schemas.microsoft.com/office/drawing/2014/main" id="{9921398A-55CB-4873-BFF1-80BF3E70D368}"/>
              </a:ext>
            </a:extLst>
          </p:cNvPr>
          <p:cNvSpPr>
            <a:spLocks noGrp="1" noChangeArrowheads="1"/>
          </p:cNvSpPr>
          <p:nvPr>
            <p:ph type="body" idx="1"/>
          </p:nvPr>
        </p:nvSpPr>
        <p:spPr/>
        <p:txBody>
          <a:bodyPr/>
          <a:lstStyle/>
          <a:p>
            <a:r>
              <a:rPr lang="en-US" altLang="en-US"/>
              <a:t>Trading archives</a:t>
            </a:r>
          </a:p>
          <a:p>
            <a:r>
              <a:rPr lang="en-US" altLang="en-US"/>
              <a:t>Descriptions of trade routes</a:t>
            </a:r>
          </a:p>
          <a:p>
            <a:r>
              <a:rPr lang="en-US" altLang="en-US"/>
              <a:t>Location of trading cities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00" name="Picture 4">
            <a:extLst>
              <a:ext uri="{FF2B5EF4-FFF2-40B4-BE49-F238E27FC236}">
                <a16:creationId xmlns:a16="http://schemas.microsoft.com/office/drawing/2014/main" id="{503B30B5-7F95-4604-BF6E-EF37E4075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3486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4" name="Picture 4">
            <a:extLst>
              <a:ext uri="{FF2B5EF4-FFF2-40B4-BE49-F238E27FC236}">
                <a16:creationId xmlns:a16="http://schemas.microsoft.com/office/drawing/2014/main" id="{D3CA826A-F55A-4C5C-BB1F-51EFD7A8D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529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D2667CED-CDD2-4DC0-9A7A-1627C2D35B32}"/>
              </a:ext>
            </a:extLst>
          </p:cNvPr>
          <p:cNvSpPr>
            <a:spLocks noGrp="1" noChangeArrowheads="1"/>
          </p:cNvSpPr>
          <p:nvPr>
            <p:ph type="title"/>
          </p:nvPr>
        </p:nvSpPr>
        <p:spPr/>
        <p:txBody>
          <a:bodyPr/>
          <a:lstStyle/>
          <a:p>
            <a:r>
              <a:rPr lang="en-US" altLang="en-US" sz="4000" b="1" i="1"/>
              <a:t>Life in the Cities of the Plain</a:t>
            </a:r>
            <a:br>
              <a:rPr lang="en-US" altLang="en-US" sz="4000" b="1" i="1"/>
            </a:br>
            <a:r>
              <a:rPr lang="en-US" altLang="en-US" sz="4000" b="1" i="1"/>
              <a:t>Early Bronze Age III </a:t>
            </a:r>
          </a:p>
        </p:txBody>
      </p:sp>
      <p:sp>
        <p:nvSpPr>
          <p:cNvPr id="195587" name="Rectangle 3">
            <a:extLst>
              <a:ext uri="{FF2B5EF4-FFF2-40B4-BE49-F238E27FC236}">
                <a16:creationId xmlns:a16="http://schemas.microsoft.com/office/drawing/2014/main" id="{2ED4F690-25DE-4702-8E43-4C8AA4E0679C}"/>
              </a:ext>
            </a:extLst>
          </p:cNvPr>
          <p:cNvSpPr>
            <a:spLocks noGrp="1" noChangeArrowheads="1"/>
          </p:cNvSpPr>
          <p:nvPr>
            <p:ph type="body" idx="1"/>
          </p:nvPr>
        </p:nvSpPr>
        <p:spPr/>
        <p:txBody>
          <a:bodyPr/>
          <a:lstStyle/>
          <a:p>
            <a:r>
              <a:rPr lang="en-US" altLang="en-US"/>
              <a:t>Highly organized.</a:t>
            </a:r>
          </a:p>
          <a:p>
            <a:r>
              <a:rPr lang="en-US" altLang="en-US"/>
              <a:t>Dependent on efficient and well coordinated irrigations systems</a:t>
            </a:r>
          </a:p>
          <a:p>
            <a:r>
              <a:rPr lang="en-US" altLang="en-US"/>
              <a:t>Intelligent bureaucracy</a:t>
            </a:r>
          </a:p>
          <a:p>
            <a:r>
              <a:rPr lang="en-US" altLang="en-US"/>
              <a:t>Prosperous</a:t>
            </a:r>
          </a:p>
          <a:p>
            <a:r>
              <a:rPr lang="en-US" altLang="en-US"/>
              <a:t>People taller than average (better health)</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624D5A9E-4CD8-48C6-9468-715F7C55A78B}"/>
              </a:ext>
            </a:extLst>
          </p:cNvPr>
          <p:cNvSpPr>
            <a:spLocks noGrp="1" noChangeArrowheads="1"/>
          </p:cNvSpPr>
          <p:nvPr>
            <p:ph type="title"/>
          </p:nvPr>
        </p:nvSpPr>
        <p:spPr/>
        <p:txBody>
          <a:bodyPr/>
          <a:lstStyle/>
          <a:p>
            <a:r>
              <a:rPr lang="en-US" altLang="en-US" sz="4000" b="1" i="1"/>
              <a:t>Life in the Cities of the Plain</a:t>
            </a:r>
            <a:br>
              <a:rPr lang="en-US" altLang="en-US" sz="4000" b="1" i="1"/>
            </a:br>
            <a:r>
              <a:rPr lang="en-US" altLang="en-US" sz="4000" b="1" i="1"/>
              <a:t>Early Bronze Age III</a:t>
            </a:r>
          </a:p>
        </p:txBody>
      </p:sp>
      <p:sp>
        <p:nvSpPr>
          <p:cNvPr id="196611" name="Rectangle 3">
            <a:extLst>
              <a:ext uri="{FF2B5EF4-FFF2-40B4-BE49-F238E27FC236}">
                <a16:creationId xmlns:a16="http://schemas.microsoft.com/office/drawing/2014/main" id="{E9239CD2-9C9E-4A40-821A-BD7A35A9534A}"/>
              </a:ext>
            </a:extLst>
          </p:cNvPr>
          <p:cNvSpPr>
            <a:spLocks noGrp="1" noChangeArrowheads="1"/>
          </p:cNvSpPr>
          <p:nvPr>
            <p:ph type="body" idx="1"/>
          </p:nvPr>
        </p:nvSpPr>
        <p:spPr/>
        <p:txBody>
          <a:bodyPr/>
          <a:lstStyle/>
          <a:p>
            <a:r>
              <a:rPr lang="en-US" altLang="en-US"/>
              <a:t>Farming</a:t>
            </a:r>
          </a:p>
          <a:p>
            <a:r>
              <a:rPr lang="en-US" altLang="en-US"/>
              <a:t>Tomb cutting (2,500 bur ials per year or 40 chamber tombs each month)</a:t>
            </a:r>
          </a:p>
          <a:p>
            <a:r>
              <a:rPr lang="en-US" altLang="en-US"/>
              <a:t>Professional potters</a:t>
            </a:r>
          </a:p>
          <a:p>
            <a:r>
              <a:rPr lang="en-US" altLang="en-US"/>
              <a:t>Cultic organizations</a:t>
            </a:r>
          </a:p>
          <a:p>
            <a:r>
              <a:rPr lang="en-US" altLang="en-US"/>
              <a:t>Great respect for the dead (many burials involved ceremonial placement of remains in pottery). </a:t>
            </a:r>
          </a:p>
          <a:p>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476742DB-1680-4BC4-A9CB-7D2EB8D9DB31}"/>
              </a:ext>
            </a:extLst>
          </p:cNvPr>
          <p:cNvSpPr>
            <a:spLocks noGrp="1" noChangeArrowheads="1"/>
          </p:cNvSpPr>
          <p:nvPr>
            <p:ph type="title"/>
          </p:nvPr>
        </p:nvSpPr>
        <p:spPr/>
        <p:txBody>
          <a:bodyPr/>
          <a:lstStyle/>
          <a:p>
            <a:r>
              <a:rPr lang="en-US" altLang="en-US" b="1"/>
              <a:t>Elba Tablets </a:t>
            </a:r>
          </a:p>
        </p:txBody>
      </p:sp>
      <p:sp>
        <p:nvSpPr>
          <p:cNvPr id="67587" name="Rectangle 3">
            <a:extLst>
              <a:ext uri="{FF2B5EF4-FFF2-40B4-BE49-F238E27FC236}">
                <a16:creationId xmlns:a16="http://schemas.microsoft.com/office/drawing/2014/main" id="{59051008-E6B4-4078-89BE-1694CDE94F7C}"/>
              </a:ext>
            </a:extLst>
          </p:cNvPr>
          <p:cNvSpPr>
            <a:spLocks noGrp="1" noChangeArrowheads="1"/>
          </p:cNvSpPr>
          <p:nvPr>
            <p:ph type="body" idx="1"/>
          </p:nvPr>
        </p:nvSpPr>
        <p:spPr>
          <a:xfrm>
            <a:off x="457200" y="1600200"/>
            <a:ext cx="4267200" cy="4530725"/>
          </a:xfrm>
        </p:spPr>
        <p:txBody>
          <a:bodyPr/>
          <a:lstStyle/>
          <a:p>
            <a:r>
              <a:rPr lang="en-US" altLang="en-US"/>
              <a:t>15,000 tablets</a:t>
            </a:r>
          </a:p>
          <a:p>
            <a:r>
              <a:rPr lang="en-US" altLang="en-US"/>
              <a:t>3000-2400 BC</a:t>
            </a:r>
          </a:p>
          <a:p>
            <a:r>
              <a:rPr lang="en-US" altLang="en-US"/>
              <a:t>Many biblical personal and place names</a:t>
            </a:r>
          </a:p>
          <a:p>
            <a:r>
              <a:rPr lang="en-US" altLang="en-US"/>
              <a:t>“Urusalem” = Jerusalem mentioned </a:t>
            </a:r>
          </a:p>
        </p:txBody>
      </p:sp>
      <p:pic>
        <p:nvPicPr>
          <p:cNvPr id="67589" name="Picture 5">
            <a:extLst>
              <a:ext uri="{FF2B5EF4-FFF2-40B4-BE49-F238E27FC236}">
                <a16:creationId xmlns:a16="http://schemas.microsoft.com/office/drawing/2014/main" id="{CC3649CA-3283-41EA-9EE1-67806EA73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0200"/>
            <a:ext cx="4191000" cy="3756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8AA3E1F5-BCB6-447D-9CC2-0C99495DA511}"/>
              </a:ext>
            </a:extLst>
          </p:cNvPr>
          <p:cNvSpPr>
            <a:spLocks noGrp="1" noChangeArrowheads="1"/>
          </p:cNvSpPr>
          <p:nvPr>
            <p:ph type="title"/>
          </p:nvPr>
        </p:nvSpPr>
        <p:spPr/>
        <p:txBody>
          <a:bodyPr/>
          <a:lstStyle/>
          <a:p>
            <a:r>
              <a:rPr lang="en-US" altLang="en-US" sz="4000"/>
              <a:t>Religion in the Cities of the Plain</a:t>
            </a:r>
          </a:p>
        </p:txBody>
      </p:sp>
      <p:sp>
        <p:nvSpPr>
          <p:cNvPr id="197635" name="Rectangle 3">
            <a:extLst>
              <a:ext uri="{FF2B5EF4-FFF2-40B4-BE49-F238E27FC236}">
                <a16:creationId xmlns:a16="http://schemas.microsoft.com/office/drawing/2014/main" id="{39BF232E-E174-45E0-B3A1-85AC16A4676E}"/>
              </a:ext>
            </a:extLst>
          </p:cNvPr>
          <p:cNvSpPr>
            <a:spLocks noGrp="1" noChangeArrowheads="1"/>
          </p:cNvSpPr>
          <p:nvPr>
            <p:ph type="body" idx="1"/>
          </p:nvPr>
        </p:nvSpPr>
        <p:spPr>
          <a:xfrm>
            <a:off x="457200" y="1600200"/>
            <a:ext cx="3657600" cy="4530725"/>
          </a:xfrm>
        </p:spPr>
        <p:txBody>
          <a:bodyPr/>
          <a:lstStyle/>
          <a:p>
            <a:r>
              <a:rPr lang="en-US" altLang="en-US"/>
              <a:t>There were fertility figurines</a:t>
            </a:r>
          </a:p>
          <a:p>
            <a:r>
              <a:rPr lang="en-US" altLang="en-US"/>
              <a:t>Anthropomorphic deity</a:t>
            </a:r>
          </a:p>
          <a:p>
            <a:r>
              <a:rPr lang="en-US" altLang="en-US"/>
              <a:t>Goddess with great ears and hooked nose </a:t>
            </a:r>
          </a:p>
        </p:txBody>
      </p:sp>
      <p:pic>
        <p:nvPicPr>
          <p:cNvPr id="197636" name="Picture 4">
            <a:extLst>
              <a:ext uri="{FF2B5EF4-FFF2-40B4-BE49-F238E27FC236}">
                <a16:creationId xmlns:a16="http://schemas.microsoft.com/office/drawing/2014/main" id="{BDDA1F3F-8CF8-443B-BBE7-EA17E8CD1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676400"/>
            <a:ext cx="2493963" cy="3505200"/>
          </a:xfrm>
          <a:prstGeom prst="rect">
            <a:avLst/>
          </a:prstGeom>
          <a:noFill/>
          <a:extLst>
            <a:ext uri="{909E8E84-426E-40DD-AFC4-6F175D3DCCD1}">
              <a14:hiddenFill xmlns:a14="http://schemas.microsoft.com/office/drawing/2010/main">
                <a:solidFill>
                  <a:srgbClr val="FFFFFF"/>
                </a:solidFill>
              </a14:hiddenFill>
            </a:ext>
          </a:extLst>
        </p:spPr>
      </p:pic>
      <p:sp>
        <p:nvSpPr>
          <p:cNvPr id="197638" name="Text Box 6">
            <a:extLst>
              <a:ext uri="{FF2B5EF4-FFF2-40B4-BE49-F238E27FC236}">
                <a16:creationId xmlns:a16="http://schemas.microsoft.com/office/drawing/2014/main" id="{AE8E12EE-B5F8-44FE-B46E-4D03283D6585}"/>
              </a:ext>
            </a:extLst>
          </p:cNvPr>
          <p:cNvSpPr txBox="1">
            <a:spLocks noChangeArrowheads="1"/>
          </p:cNvSpPr>
          <p:nvPr/>
        </p:nvSpPr>
        <p:spPr bwMode="auto">
          <a:xfrm>
            <a:off x="6096000" y="53340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EDOMITE GOD</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3093FD10-E06B-4E78-9C8A-B0FE37DCD6FF}"/>
              </a:ext>
            </a:extLst>
          </p:cNvPr>
          <p:cNvSpPr>
            <a:spLocks noGrp="1" noChangeArrowheads="1"/>
          </p:cNvSpPr>
          <p:nvPr>
            <p:ph type="title"/>
          </p:nvPr>
        </p:nvSpPr>
        <p:spPr/>
        <p:txBody>
          <a:bodyPr/>
          <a:lstStyle/>
          <a:p>
            <a:r>
              <a:rPr lang="en-US" altLang="en-US" sz="4000"/>
              <a:t>Life in Cities of the Plain</a:t>
            </a:r>
            <a:br>
              <a:rPr lang="en-US" altLang="en-US" sz="4000"/>
            </a:br>
            <a:r>
              <a:rPr lang="en-US" altLang="en-US" sz="4000"/>
              <a:t> </a:t>
            </a:r>
            <a:r>
              <a:rPr lang="en-US" altLang="en-US" sz="2400"/>
              <a:t>c. 2085 BC</a:t>
            </a:r>
          </a:p>
        </p:txBody>
      </p:sp>
      <p:sp>
        <p:nvSpPr>
          <p:cNvPr id="198659" name="Rectangle 3">
            <a:extLst>
              <a:ext uri="{FF2B5EF4-FFF2-40B4-BE49-F238E27FC236}">
                <a16:creationId xmlns:a16="http://schemas.microsoft.com/office/drawing/2014/main" id="{CDADCFEA-2BCE-4166-A44D-36FAF4E3C17D}"/>
              </a:ext>
            </a:extLst>
          </p:cNvPr>
          <p:cNvSpPr>
            <a:spLocks noGrp="1" noChangeArrowheads="1"/>
          </p:cNvSpPr>
          <p:nvPr>
            <p:ph type="body" idx="1"/>
          </p:nvPr>
        </p:nvSpPr>
        <p:spPr/>
        <p:txBody>
          <a:bodyPr/>
          <a:lstStyle/>
          <a:p>
            <a:r>
              <a:rPr lang="en-US" altLang="en-US"/>
              <a:t>Lack of nuclear family ties</a:t>
            </a:r>
          </a:p>
          <a:p>
            <a:r>
              <a:rPr lang="en-US" altLang="en-US"/>
              <a:t>Families were organized around communal lines</a:t>
            </a:r>
          </a:p>
          <a:p>
            <a:r>
              <a:rPr lang="en-US" altLang="en-US"/>
              <a:t>Prosperity, leisure and sin</a:t>
            </a:r>
          </a:p>
          <a:p>
            <a:endParaRPr lang="en-US" altLang="en-US"/>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A59181E4-AE7C-44CE-9841-8DDAD0B8D952}"/>
              </a:ext>
            </a:extLst>
          </p:cNvPr>
          <p:cNvSpPr>
            <a:spLocks noGrp="1" noChangeArrowheads="1"/>
          </p:cNvSpPr>
          <p:nvPr>
            <p:ph type="title"/>
          </p:nvPr>
        </p:nvSpPr>
        <p:spPr/>
        <p:txBody>
          <a:bodyPr/>
          <a:lstStyle/>
          <a:p>
            <a:r>
              <a:rPr lang="en-US" altLang="en-US" sz="4000"/>
              <a:t>Abraham Rescues Lot</a:t>
            </a:r>
            <a:br>
              <a:rPr lang="en-US" altLang="en-US" sz="4000"/>
            </a:br>
            <a:r>
              <a:rPr lang="en-US" altLang="en-US" sz="4000"/>
              <a:t> </a:t>
            </a:r>
            <a:r>
              <a:rPr lang="en-US" altLang="en-US" sz="2400"/>
              <a:t>c. 2085 BC</a:t>
            </a:r>
          </a:p>
        </p:txBody>
      </p:sp>
      <p:sp>
        <p:nvSpPr>
          <p:cNvPr id="199683" name="Rectangle 3">
            <a:extLst>
              <a:ext uri="{FF2B5EF4-FFF2-40B4-BE49-F238E27FC236}">
                <a16:creationId xmlns:a16="http://schemas.microsoft.com/office/drawing/2014/main" id="{043E721F-7F7E-4D0C-870C-665374BA03F2}"/>
              </a:ext>
            </a:extLst>
          </p:cNvPr>
          <p:cNvSpPr>
            <a:spLocks noGrp="1" noChangeArrowheads="1"/>
          </p:cNvSpPr>
          <p:nvPr>
            <p:ph type="body" idx="1"/>
          </p:nvPr>
        </p:nvSpPr>
        <p:spPr/>
        <p:txBody>
          <a:bodyPr/>
          <a:lstStyle/>
          <a:p>
            <a:pPr>
              <a:lnSpc>
                <a:spcPct val="90000"/>
              </a:lnSpc>
            </a:pPr>
            <a:r>
              <a:rPr lang="en-US" altLang="en-US" sz="2800"/>
              <a:t>For 12 years, the Palestinian "kingdoms" were under control of the Mesopotamian ruler Cherdor-loamer of Elam in the eastern desert</a:t>
            </a:r>
          </a:p>
          <a:p>
            <a:pPr>
              <a:lnSpc>
                <a:spcPct val="90000"/>
              </a:lnSpc>
            </a:pPr>
            <a:r>
              <a:rPr lang="en-US" altLang="en-US" sz="2800"/>
              <a:t>The Cities of the Plain revolted in his 13th year</a:t>
            </a:r>
          </a:p>
          <a:p>
            <a:pPr>
              <a:lnSpc>
                <a:spcPct val="90000"/>
              </a:lnSpc>
            </a:pPr>
            <a:r>
              <a:rPr lang="en-US" altLang="en-US" sz="2800"/>
              <a:t>A retaliaory raid was organized between Chedor-loamer and his allies/servants</a:t>
            </a:r>
          </a:p>
          <a:p>
            <a:pPr>
              <a:lnSpc>
                <a:spcPct val="90000"/>
              </a:lnSpc>
            </a:pPr>
            <a:r>
              <a:rPr lang="en-US" altLang="en-US" sz="2800"/>
              <a:t>The punitive raid came from the south, along the east side of the Jordan River, along an ancient caravan route which would later be named "The King's Highway"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8" name="Picture 4">
            <a:extLst>
              <a:ext uri="{FF2B5EF4-FFF2-40B4-BE49-F238E27FC236}">
                <a16:creationId xmlns:a16="http://schemas.microsoft.com/office/drawing/2014/main" id="{66ACE3E2-6267-4D05-8635-C00260C03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3676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0709" name="Picture 5">
            <a:extLst>
              <a:ext uri="{FF2B5EF4-FFF2-40B4-BE49-F238E27FC236}">
                <a16:creationId xmlns:a16="http://schemas.microsoft.com/office/drawing/2014/main" id="{8D899DC5-ABC9-4EC3-831E-2BC64CAB8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413" y="0"/>
            <a:ext cx="4827587" cy="624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2" name="Picture 4">
            <a:extLst>
              <a:ext uri="{FF2B5EF4-FFF2-40B4-BE49-F238E27FC236}">
                <a16:creationId xmlns:a16="http://schemas.microsoft.com/office/drawing/2014/main" id="{0A7E2C7E-FE13-4915-B13E-2D1D98A7D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6934200" cy="6786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F518616-E43A-46EF-A0BD-3A97A1C3DED4}"/>
              </a:ext>
            </a:extLst>
          </p:cNvPr>
          <p:cNvSpPr>
            <a:spLocks noGrp="1" noChangeArrowheads="1"/>
          </p:cNvSpPr>
          <p:nvPr>
            <p:ph type="title"/>
          </p:nvPr>
        </p:nvSpPr>
        <p:spPr/>
        <p:txBody>
          <a:bodyPr/>
          <a:lstStyle/>
          <a:p>
            <a:r>
              <a:rPr lang="en-US" altLang="en-US" sz="4000"/>
              <a:t>Abraham Rescues Lot</a:t>
            </a:r>
            <a:br>
              <a:rPr lang="en-US" altLang="en-US" sz="4000"/>
            </a:br>
            <a:r>
              <a:rPr lang="en-US" altLang="en-US" sz="2400"/>
              <a:t>c. 2085 BC</a:t>
            </a:r>
          </a:p>
        </p:txBody>
      </p:sp>
      <p:sp>
        <p:nvSpPr>
          <p:cNvPr id="202755" name="Rectangle 3">
            <a:extLst>
              <a:ext uri="{FF2B5EF4-FFF2-40B4-BE49-F238E27FC236}">
                <a16:creationId xmlns:a16="http://schemas.microsoft.com/office/drawing/2014/main" id="{BB0D7C9C-E3E3-4C66-A5C8-08D4350B784A}"/>
              </a:ext>
            </a:extLst>
          </p:cNvPr>
          <p:cNvSpPr>
            <a:spLocks noGrp="1" noChangeArrowheads="1"/>
          </p:cNvSpPr>
          <p:nvPr>
            <p:ph type="body" idx="1"/>
          </p:nvPr>
        </p:nvSpPr>
        <p:spPr/>
        <p:txBody>
          <a:bodyPr/>
          <a:lstStyle/>
          <a:p>
            <a:r>
              <a:rPr lang="en-US" altLang="en-US"/>
              <a:t>News soon reached Abraham</a:t>
            </a:r>
          </a:p>
          <a:p>
            <a:r>
              <a:rPr lang="en-US" altLang="en-US"/>
              <a:t>Abraham’s militia in pursuit</a:t>
            </a:r>
          </a:p>
          <a:p>
            <a:r>
              <a:rPr lang="en-US" altLang="en-US"/>
              <a:t>Meet Chedor-loamer's army at  </a:t>
            </a:r>
            <a:r>
              <a:rPr lang="en-US" altLang="en-US" b="1"/>
              <a:t>Dan</a:t>
            </a:r>
          </a:p>
          <a:p>
            <a:r>
              <a:rPr lang="en-US" altLang="en-US" b="1"/>
              <a:t>O</a:t>
            </a:r>
            <a:r>
              <a:rPr lang="en-US" altLang="en-US"/>
              <a:t>nly 318 men</a:t>
            </a:r>
          </a:p>
          <a:p>
            <a:r>
              <a:rPr lang="en-US" altLang="en-US"/>
              <a:t>Abraham succeeded in defeating the Mesopotamian king and chased him all the way to "Hobah, north of Damascus" (Gen 14:16)</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B29215F2-A83D-4865-8FE1-19AAE1007C10}"/>
              </a:ext>
            </a:extLst>
          </p:cNvPr>
          <p:cNvSpPr>
            <a:spLocks noGrp="1" noChangeArrowheads="1"/>
          </p:cNvSpPr>
          <p:nvPr>
            <p:ph type="title"/>
          </p:nvPr>
        </p:nvSpPr>
        <p:spPr>
          <a:xfrm>
            <a:off x="5791200" y="277813"/>
            <a:ext cx="2895600" cy="1143000"/>
          </a:xfrm>
        </p:spPr>
        <p:txBody>
          <a:bodyPr/>
          <a:lstStyle/>
          <a:p>
            <a:r>
              <a:rPr lang="en-US" altLang="en-US" sz="4000"/>
              <a:t>Rescue at Dan</a:t>
            </a:r>
          </a:p>
        </p:txBody>
      </p:sp>
      <p:pic>
        <p:nvPicPr>
          <p:cNvPr id="203780" name="Picture 4">
            <a:extLst>
              <a:ext uri="{FF2B5EF4-FFF2-40B4-BE49-F238E27FC236}">
                <a16:creationId xmlns:a16="http://schemas.microsoft.com/office/drawing/2014/main" id="{A7A818D3-2940-46FD-B608-D051DF5B5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
            <a:ext cx="4381500"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8" name="Picture 4">
            <a:extLst>
              <a:ext uri="{FF2B5EF4-FFF2-40B4-BE49-F238E27FC236}">
                <a16:creationId xmlns:a16="http://schemas.microsoft.com/office/drawing/2014/main" id="{586A05BA-AADD-4358-9A53-F9113624E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4206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829" name="Text Box 5">
            <a:extLst>
              <a:ext uri="{FF2B5EF4-FFF2-40B4-BE49-F238E27FC236}">
                <a16:creationId xmlns:a16="http://schemas.microsoft.com/office/drawing/2014/main" id="{40FF19BD-6CD6-4EE8-AAC9-3E67452FB70F}"/>
              </a:ext>
            </a:extLst>
          </p:cNvPr>
          <p:cNvSpPr txBox="1">
            <a:spLocks noChangeArrowheads="1"/>
          </p:cNvSpPr>
          <p:nvPr/>
        </p:nvSpPr>
        <p:spPr bwMode="auto">
          <a:xfrm>
            <a:off x="6248400" y="1828800"/>
            <a:ext cx="1676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Dan at time Abraham rescued Lot</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E1424C95-2B21-4BCD-A30E-3349895CE58A}"/>
              </a:ext>
            </a:extLst>
          </p:cNvPr>
          <p:cNvSpPr>
            <a:spLocks noGrp="1" noChangeArrowheads="1"/>
          </p:cNvSpPr>
          <p:nvPr>
            <p:ph type="title"/>
          </p:nvPr>
        </p:nvSpPr>
        <p:spPr/>
        <p:txBody>
          <a:bodyPr/>
          <a:lstStyle/>
          <a:p>
            <a:r>
              <a:rPr lang="en-US" altLang="en-US" sz="4000"/>
              <a:t>Purpose for War of the Nine “Kings”</a:t>
            </a:r>
          </a:p>
        </p:txBody>
      </p:sp>
      <p:sp>
        <p:nvSpPr>
          <p:cNvPr id="206851" name="Rectangle 3">
            <a:extLst>
              <a:ext uri="{FF2B5EF4-FFF2-40B4-BE49-F238E27FC236}">
                <a16:creationId xmlns:a16="http://schemas.microsoft.com/office/drawing/2014/main" id="{511FCE07-585F-4D13-8D88-B4D456AAB633}"/>
              </a:ext>
            </a:extLst>
          </p:cNvPr>
          <p:cNvSpPr>
            <a:spLocks noGrp="1" noChangeArrowheads="1"/>
          </p:cNvSpPr>
          <p:nvPr>
            <p:ph type="body" idx="1"/>
          </p:nvPr>
        </p:nvSpPr>
        <p:spPr>
          <a:xfrm>
            <a:off x="457200" y="1600200"/>
            <a:ext cx="5562600" cy="4530725"/>
          </a:xfrm>
        </p:spPr>
        <p:txBody>
          <a:bodyPr/>
          <a:lstStyle/>
          <a:p>
            <a:r>
              <a:rPr lang="en-US" altLang="en-US"/>
              <a:t>Mesopotamian involvement in cities of the southern Dead Sea</a:t>
            </a:r>
          </a:p>
          <a:p>
            <a:r>
              <a:rPr lang="en-US" altLang="en-US"/>
              <a:t>Secure a source of supply for </a:t>
            </a:r>
            <a:r>
              <a:rPr lang="en-US" altLang="en-US" i="1">
                <a:solidFill>
                  <a:srgbClr val="FF3300"/>
                </a:solidFill>
              </a:rPr>
              <a:t>copper</a:t>
            </a:r>
            <a:r>
              <a:rPr lang="en-US" altLang="en-US"/>
              <a:t>, a primary raw material for EB and MB age metallurgy </a:t>
            </a:r>
          </a:p>
        </p:txBody>
      </p:sp>
      <p:pic>
        <p:nvPicPr>
          <p:cNvPr id="206852" name="Picture 4">
            <a:extLst>
              <a:ext uri="{FF2B5EF4-FFF2-40B4-BE49-F238E27FC236}">
                <a16:creationId xmlns:a16="http://schemas.microsoft.com/office/drawing/2014/main" id="{AEE71B9D-D282-4BF6-A6D0-8A2D7AEF12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752600"/>
            <a:ext cx="2762250"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6DCD1BE2-51BF-4C5F-8E9A-98A42F8A94B3}"/>
              </a:ext>
            </a:extLst>
          </p:cNvPr>
          <p:cNvSpPr>
            <a:spLocks noGrp="1" noChangeArrowheads="1"/>
          </p:cNvSpPr>
          <p:nvPr>
            <p:ph type="title"/>
          </p:nvPr>
        </p:nvSpPr>
        <p:spPr/>
        <p:txBody>
          <a:bodyPr/>
          <a:lstStyle/>
          <a:p>
            <a:r>
              <a:rPr lang="en-US" altLang="en-US"/>
              <a:t>NEXT TIME</a:t>
            </a:r>
          </a:p>
        </p:txBody>
      </p:sp>
      <p:sp>
        <p:nvSpPr>
          <p:cNvPr id="210947" name="Rectangle 3">
            <a:extLst>
              <a:ext uri="{FF2B5EF4-FFF2-40B4-BE49-F238E27FC236}">
                <a16:creationId xmlns:a16="http://schemas.microsoft.com/office/drawing/2014/main" id="{4B44E67F-1A54-4F99-9893-7CDEC5E10806}"/>
              </a:ext>
            </a:extLst>
          </p:cNvPr>
          <p:cNvSpPr>
            <a:spLocks noGrp="1" noChangeArrowheads="1"/>
          </p:cNvSpPr>
          <p:nvPr>
            <p:ph type="body" idx="1"/>
          </p:nvPr>
        </p:nvSpPr>
        <p:spPr/>
        <p:txBody>
          <a:bodyPr/>
          <a:lstStyle/>
          <a:p>
            <a:r>
              <a:rPr lang="en-US" altLang="en-US" b="1" i="1"/>
              <a:t>ABRAHAM, HAGAR AND ISHMAEL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a:extLst>
              <a:ext uri="{FF2B5EF4-FFF2-40B4-BE49-F238E27FC236}">
                <a16:creationId xmlns:a16="http://schemas.microsoft.com/office/drawing/2014/main" id="{0DE238C9-CB84-4972-A3C3-772DFC2F3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3820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4FB9B1D-451A-46CE-B8F3-D9E2390EF64C}"/>
              </a:ext>
            </a:extLst>
          </p:cNvPr>
          <p:cNvSpPr>
            <a:spLocks noGrp="1" noChangeArrowheads="1"/>
          </p:cNvSpPr>
          <p:nvPr>
            <p:ph type="ctrTitle"/>
          </p:nvPr>
        </p:nvSpPr>
        <p:spPr/>
        <p:txBody>
          <a:bodyPr/>
          <a:lstStyle/>
          <a:p>
            <a:r>
              <a:rPr lang="en-US" altLang="en-US"/>
              <a:t>Archaeology and the Old Testament</a:t>
            </a:r>
          </a:p>
        </p:txBody>
      </p:sp>
      <p:sp>
        <p:nvSpPr>
          <p:cNvPr id="3075" name="Rectangle 3">
            <a:extLst>
              <a:ext uri="{FF2B5EF4-FFF2-40B4-BE49-F238E27FC236}">
                <a16:creationId xmlns:a16="http://schemas.microsoft.com/office/drawing/2014/main" id="{00F19A5D-D3DF-454E-BAFD-1383A55E3BFC}"/>
              </a:ext>
            </a:extLst>
          </p:cNvPr>
          <p:cNvSpPr>
            <a:spLocks noGrp="1" noChangeArrowheads="1"/>
          </p:cNvSpPr>
          <p:nvPr>
            <p:ph type="subTitle" idx="1"/>
          </p:nvPr>
        </p:nvSpPr>
        <p:spPr/>
        <p:txBody>
          <a:bodyPr/>
          <a:lstStyle/>
          <a:p>
            <a:pPr>
              <a:lnSpc>
                <a:spcPct val="90000"/>
              </a:lnSpc>
            </a:pPr>
            <a:r>
              <a:rPr lang="en-US" altLang="en-US"/>
              <a:t>Chapter 11: The Patriarchal Narratives: Part 3</a:t>
            </a:r>
          </a:p>
          <a:p>
            <a:pPr>
              <a:lnSpc>
                <a:spcPct val="90000"/>
              </a:lnSpc>
            </a:pPr>
            <a:r>
              <a:rPr lang="en-US" altLang="en-US"/>
              <a:t>Dr. Gregg Wilkerson</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D9AE31B-AA67-4F22-9D8B-25629D748192}"/>
              </a:ext>
            </a:extLst>
          </p:cNvPr>
          <p:cNvSpPr>
            <a:spLocks noGrp="1" noChangeArrowheads="1"/>
          </p:cNvSpPr>
          <p:nvPr>
            <p:ph type="title"/>
          </p:nvPr>
        </p:nvSpPr>
        <p:spPr>
          <a:xfrm>
            <a:off x="457200" y="277813"/>
            <a:ext cx="8229600" cy="1627187"/>
          </a:xfrm>
        </p:spPr>
        <p:txBody>
          <a:bodyPr/>
          <a:lstStyle/>
          <a:p>
            <a:r>
              <a:rPr lang="en-US" altLang="en-US" sz="4000" b="1" i="1"/>
              <a:t>ABRAHAM, HAGAR AND ISHMAEL</a:t>
            </a:r>
            <a:r>
              <a:rPr lang="en-US" altLang="en-US" sz="4000"/>
              <a:t> </a:t>
            </a:r>
            <a:br>
              <a:rPr lang="en-US" altLang="en-US" sz="4000"/>
            </a:br>
            <a:r>
              <a:rPr lang="en-US" altLang="en-US" sz="4000"/>
              <a:t>   </a:t>
            </a:r>
            <a:r>
              <a:rPr lang="en-US" altLang="en-US" sz="4000" b="1"/>
              <a:t>(2079 BC, EBIII or MB1)</a:t>
            </a:r>
          </a:p>
        </p:txBody>
      </p:sp>
      <p:sp>
        <p:nvSpPr>
          <p:cNvPr id="9219" name="Rectangle 3">
            <a:extLst>
              <a:ext uri="{FF2B5EF4-FFF2-40B4-BE49-F238E27FC236}">
                <a16:creationId xmlns:a16="http://schemas.microsoft.com/office/drawing/2014/main" id="{02CD2420-2B5D-4B48-88E6-512964412D9B}"/>
              </a:ext>
            </a:extLst>
          </p:cNvPr>
          <p:cNvSpPr>
            <a:spLocks noGrp="1" noChangeArrowheads="1"/>
          </p:cNvSpPr>
          <p:nvPr>
            <p:ph type="body" idx="1"/>
          </p:nvPr>
        </p:nvSpPr>
        <p:spPr>
          <a:xfrm>
            <a:off x="457200" y="2209800"/>
            <a:ext cx="8229600" cy="3921125"/>
          </a:xfrm>
        </p:spPr>
        <p:txBody>
          <a:bodyPr/>
          <a:lstStyle/>
          <a:p>
            <a:pPr>
              <a:lnSpc>
                <a:spcPct val="90000"/>
              </a:lnSpc>
            </a:pPr>
            <a:r>
              <a:rPr lang="en-US" altLang="en-US" sz="2800"/>
              <a:t>Genesis 16:1-4 </a:t>
            </a:r>
          </a:p>
          <a:p>
            <a:pPr>
              <a:lnSpc>
                <a:spcPct val="90000"/>
              </a:lnSpc>
            </a:pPr>
            <a:r>
              <a:rPr lang="en-US" altLang="en-US" sz="2800"/>
              <a:t> "Abraham hearkened to the voice of Sarah“</a:t>
            </a:r>
          </a:p>
          <a:p>
            <a:pPr>
              <a:lnSpc>
                <a:spcPct val="90000"/>
              </a:lnSpc>
            </a:pPr>
            <a:r>
              <a:rPr lang="en-US" altLang="en-US" sz="2800"/>
              <a:t>Took Hagar, the Egyptian slave girl as concubine. </a:t>
            </a:r>
          </a:p>
          <a:p>
            <a:pPr>
              <a:lnSpc>
                <a:spcPct val="90000"/>
              </a:lnSpc>
            </a:pPr>
            <a:r>
              <a:rPr lang="en-US" altLang="en-US" sz="2800"/>
              <a:t>After Ishmael's conception Hagar apparently behaved haughtily toward Sarai.</a:t>
            </a:r>
          </a:p>
          <a:p>
            <a:pPr>
              <a:lnSpc>
                <a:spcPct val="90000"/>
              </a:lnSpc>
            </a:pPr>
            <a:r>
              <a:rPr lang="en-US" altLang="en-US" sz="2800"/>
              <a:t> Abraham's reply (vs 6) was "Behold thy maid is in thy had. Do to her that which is good in thine eyes."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ED1840B-951E-4023-B11F-E0B6B292DCCB}"/>
              </a:ext>
            </a:extLst>
          </p:cNvPr>
          <p:cNvSpPr>
            <a:spLocks noGrp="1" noChangeArrowheads="1"/>
          </p:cNvSpPr>
          <p:nvPr>
            <p:ph type="title"/>
          </p:nvPr>
        </p:nvSpPr>
        <p:spPr/>
        <p:txBody>
          <a:bodyPr/>
          <a:lstStyle/>
          <a:p>
            <a:r>
              <a:rPr lang="en-US" altLang="en-US"/>
              <a:t>Nuzi Tablets</a:t>
            </a:r>
          </a:p>
        </p:txBody>
      </p:sp>
      <p:sp>
        <p:nvSpPr>
          <p:cNvPr id="10243" name="Rectangle 3">
            <a:extLst>
              <a:ext uri="{FF2B5EF4-FFF2-40B4-BE49-F238E27FC236}">
                <a16:creationId xmlns:a16="http://schemas.microsoft.com/office/drawing/2014/main" id="{9F394F25-226B-414F-A72F-A8AC2A483FFF}"/>
              </a:ext>
            </a:extLst>
          </p:cNvPr>
          <p:cNvSpPr>
            <a:spLocks noGrp="1" noChangeArrowheads="1"/>
          </p:cNvSpPr>
          <p:nvPr>
            <p:ph type="body" idx="1"/>
          </p:nvPr>
        </p:nvSpPr>
        <p:spPr/>
        <p:txBody>
          <a:bodyPr/>
          <a:lstStyle/>
          <a:p>
            <a:r>
              <a:rPr lang="en-US" altLang="en-US"/>
              <a:t>2</a:t>
            </a:r>
            <a:r>
              <a:rPr lang="en-US" altLang="en-US" baseline="30000"/>
              <a:t>nd</a:t>
            </a:r>
            <a:r>
              <a:rPr lang="en-US" altLang="en-US"/>
              <a:t> millennium</a:t>
            </a:r>
          </a:p>
          <a:p>
            <a:r>
              <a:rPr lang="en-US" altLang="en-US"/>
              <a:t>"Kelim-ninu has been given in marriage to Shennima...If Kelim-ninu does not bear children, Kelim-ninu  shall acquire a woman of the land of Lulu (i.e. a slave girl) as wife for Shennima." </a:t>
            </a:r>
          </a:p>
          <a:p>
            <a:endParaRPr lang="en-US" altLang="en-US"/>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id="{25459A3A-D11C-462C-9711-C053A4104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
            <a:ext cx="7467600" cy="6484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CF17423B-E6B4-414E-B80E-FFAD15A2E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
            <a:ext cx="7315200" cy="6264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360F4D6-BE17-4903-820B-831DA4A84E2B}"/>
              </a:ext>
            </a:extLst>
          </p:cNvPr>
          <p:cNvSpPr>
            <a:spLocks noGrp="1" noChangeArrowheads="1"/>
          </p:cNvSpPr>
          <p:nvPr>
            <p:ph type="title"/>
          </p:nvPr>
        </p:nvSpPr>
        <p:spPr/>
        <p:txBody>
          <a:bodyPr/>
          <a:lstStyle/>
          <a:p>
            <a:r>
              <a:rPr lang="en-US" altLang="en-US"/>
              <a:t>Nuzi Tablet and Sarah/Hagar</a:t>
            </a:r>
          </a:p>
        </p:txBody>
      </p:sp>
      <p:sp>
        <p:nvSpPr>
          <p:cNvPr id="11267" name="Rectangle 3">
            <a:extLst>
              <a:ext uri="{FF2B5EF4-FFF2-40B4-BE49-F238E27FC236}">
                <a16:creationId xmlns:a16="http://schemas.microsoft.com/office/drawing/2014/main" id="{CC43E554-116D-49DA-98E3-C64468EB985B}"/>
              </a:ext>
            </a:extLst>
          </p:cNvPr>
          <p:cNvSpPr>
            <a:spLocks noGrp="1" noChangeArrowheads="1"/>
          </p:cNvSpPr>
          <p:nvPr>
            <p:ph type="body" idx="1"/>
          </p:nvPr>
        </p:nvSpPr>
        <p:spPr/>
        <p:txBody>
          <a:bodyPr/>
          <a:lstStyle/>
          <a:p>
            <a:r>
              <a:rPr lang="en-US" altLang="en-US"/>
              <a:t>Hurrian ancient custom which required a barren wife to arrange to have a surrogate mother (slave girl) for her husband</a:t>
            </a:r>
          </a:p>
          <a:p>
            <a:r>
              <a:rPr lang="en-US" altLang="en-US"/>
              <a:t>But the wife continued to have legal right over the concubine and over the child born from that union as well, hence Abraham's cool reply.</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9CC871B-69A2-4515-BAC2-34D6994B030F}"/>
              </a:ext>
            </a:extLst>
          </p:cNvPr>
          <p:cNvSpPr>
            <a:spLocks noGrp="1" noChangeArrowheads="1"/>
          </p:cNvSpPr>
          <p:nvPr>
            <p:ph type="title"/>
          </p:nvPr>
        </p:nvSpPr>
        <p:spPr/>
        <p:txBody>
          <a:bodyPr/>
          <a:lstStyle/>
          <a:p>
            <a:r>
              <a:rPr lang="en-US" altLang="en-US" sz="4000" b="1" i="1"/>
              <a:t>SODOM AND GOMMORAH</a:t>
            </a:r>
            <a:r>
              <a:rPr lang="en-US" altLang="en-US" sz="4000"/>
              <a:t> </a:t>
            </a:r>
            <a:br>
              <a:rPr lang="en-US" altLang="en-US" sz="4000"/>
            </a:br>
            <a:r>
              <a:rPr lang="en-US" altLang="en-US" sz="4000" b="1"/>
              <a:t>(c. 2066 BC, EBIII or MB1)</a:t>
            </a:r>
          </a:p>
        </p:txBody>
      </p:sp>
      <p:sp>
        <p:nvSpPr>
          <p:cNvPr id="14339" name="Rectangle 3">
            <a:extLst>
              <a:ext uri="{FF2B5EF4-FFF2-40B4-BE49-F238E27FC236}">
                <a16:creationId xmlns:a16="http://schemas.microsoft.com/office/drawing/2014/main" id="{8728A9B3-267C-4667-A86B-7CC6563EF557}"/>
              </a:ext>
            </a:extLst>
          </p:cNvPr>
          <p:cNvSpPr>
            <a:spLocks noGrp="1" noChangeArrowheads="1"/>
          </p:cNvSpPr>
          <p:nvPr>
            <p:ph type="body" idx="1"/>
          </p:nvPr>
        </p:nvSpPr>
        <p:spPr/>
        <p:txBody>
          <a:bodyPr/>
          <a:lstStyle/>
          <a:p>
            <a:r>
              <a:rPr lang="en-US" altLang="en-US"/>
              <a:t>Abraham is visited by three messengers in Gen. 18</a:t>
            </a:r>
          </a:p>
          <a:p>
            <a:r>
              <a:rPr lang="en-US" altLang="en-US"/>
              <a:t>Told of the impending destruction of the twin sin cities</a:t>
            </a:r>
          </a:p>
          <a:p>
            <a:r>
              <a:rPr lang="en-US" altLang="en-US"/>
              <a:t>He intercedes on their behalf, but to no avail, their not being found even 10 righteous persons there (Gen. 18:32).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4CC0C06-D792-4EB4-96F0-672D250563CF}"/>
              </a:ext>
            </a:extLst>
          </p:cNvPr>
          <p:cNvSpPr>
            <a:spLocks noGrp="1" noChangeArrowheads="1"/>
          </p:cNvSpPr>
          <p:nvPr>
            <p:ph type="title"/>
          </p:nvPr>
        </p:nvSpPr>
        <p:spPr/>
        <p:txBody>
          <a:bodyPr/>
          <a:lstStyle/>
          <a:p>
            <a:r>
              <a:rPr lang="en-US" altLang="en-US" sz="4000" b="1" i="1"/>
              <a:t>SODOM AND GOMMORAH</a:t>
            </a:r>
            <a:r>
              <a:rPr lang="en-US" altLang="en-US" sz="4000"/>
              <a:t> </a:t>
            </a:r>
            <a:br>
              <a:rPr lang="en-US" altLang="en-US" sz="4000"/>
            </a:br>
            <a:r>
              <a:rPr lang="en-US" altLang="en-US" sz="4000" b="1"/>
              <a:t>(c. 2066 BC, EBIII or MB1)</a:t>
            </a:r>
          </a:p>
        </p:txBody>
      </p:sp>
      <p:sp>
        <p:nvSpPr>
          <p:cNvPr id="15363" name="Rectangle 3">
            <a:extLst>
              <a:ext uri="{FF2B5EF4-FFF2-40B4-BE49-F238E27FC236}">
                <a16:creationId xmlns:a16="http://schemas.microsoft.com/office/drawing/2014/main" id="{366C37EC-5474-45C3-A02B-67FF6DB702BA}"/>
              </a:ext>
            </a:extLst>
          </p:cNvPr>
          <p:cNvSpPr>
            <a:spLocks noGrp="1" noChangeArrowheads="1"/>
          </p:cNvSpPr>
          <p:nvPr>
            <p:ph type="body" idx="1"/>
          </p:nvPr>
        </p:nvSpPr>
        <p:spPr/>
        <p:txBody>
          <a:bodyPr/>
          <a:lstStyle/>
          <a:p>
            <a:r>
              <a:rPr lang="en-US" altLang="en-US"/>
              <a:t>The messengers descend to the Cities of the Plan</a:t>
            </a:r>
          </a:p>
          <a:p>
            <a:r>
              <a:rPr lang="en-US" altLang="en-US"/>
              <a:t>Find and warn Lot of the destruction to come</a:t>
            </a:r>
          </a:p>
          <a:p>
            <a:r>
              <a:rPr lang="en-US" altLang="en-US"/>
              <a:t>Lot and his family flee to Zoar</a:t>
            </a:r>
          </a:p>
          <a:p>
            <a:r>
              <a:rPr lang="en-US" altLang="en-US"/>
              <a:t>Lot's wife is turned into a pillar of salt when she looks back in disobedience (Gen. 9:32)</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C20AD04-62B4-40CB-BB2A-0EE87079F05E}"/>
              </a:ext>
            </a:extLst>
          </p:cNvPr>
          <p:cNvSpPr>
            <a:spLocks noGrp="1" noChangeArrowheads="1"/>
          </p:cNvSpPr>
          <p:nvPr>
            <p:ph type="title"/>
          </p:nvPr>
        </p:nvSpPr>
        <p:spPr>
          <a:xfrm>
            <a:off x="304800" y="277813"/>
            <a:ext cx="8382000" cy="1398587"/>
          </a:xfrm>
        </p:spPr>
        <p:txBody>
          <a:bodyPr/>
          <a:lstStyle/>
          <a:p>
            <a:r>
              <a:rPr lang="en-US" altLang="en-US" sz="4000" b="1" i="1"/>
              <a:t>Site Identifications For Cities of the Plain </a:t>
            </a:r>
          </a:p>
        </p:txBody>
      </p:sp>
      <p:sp>
        <p:nvSpPr>
          <p:cNvPr id="16387" name="Rectangle 3">
            <a:extLst>
              <a:ext uri="{FF2B5EF4-FFF2-40B4-BE49-F238E27FC236}">
                <a16:creationId xmlns:a16="http://schemas.microsoft.com/office/drawing/2014/main" id="{63E98F4A-6D9F-4C1D-8532-8C8F26CF95C8}"/>
              </a:ext>
            </a:extLst>
          </p:cNvPr>
          <p:cNvSpPr>
            <a:spLocks noGrp="1" noChangeArrowheads="1"/>
          </p:cNvSpPr>
          <p:nvPr>
            <p:ph type="body" idx="1"/>
          </p:nvPr>
        </p:nvSpPr>
        <p:spPr>
          <a:xfrm>
            <a:off x="457200" y="2057400"/>
            <a:ext cx="8229600" cy="4495800"/>
          </a:xfrm>
        </p:spPr>
        <p:txBody>
          <a:bodyPr/>
          <a:lstStyle/>
          <a:p>
            <a:r>
              <a:rPr lang="en-US" altLang="en-US"/>
              <a:t>East side of Dead Sea</a:t>
            </a:r>
          </a:p>
          <a:p>
            <a:r>
              <a:rPr lang="en-US" altLang="en-US"/>
              <a:t>Near permanent springs</a:t>
            </a:r>
          </a:p>
          <a:p>
            <a:r>
              <a:rPr lang="en-US" altLang="en-US"/>
              <a:t>Above fertile agricultural area</a:t>
            </a:r>
          </a:p>
          <a:p>
            <a:r>
              <a:rPr lang="en-US" altLang="en-US"/>
              <a:t>Good defensive positions and observational towers at the east end of each town.</a:t>
            </a:r>
          </a:p>
          <a:p>
            <a:r>
              <a:rPr lang="en-US" altLang="en-US"/>
              <a:t>Had walls built to withstand earthquakes, common pottery and burial customs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id="{06CE7549-7F70-4918-ACAD-889DE5662383}"/>
              </a:ext>
            </a:extLst>
          </p:cNvPr>
          <p:cNvSpPr txBox="1">
            <a:spLocks noChangeArrowheads="1"/>
          </p:cNvSpPr>
          <p:nvPr/>
        </p:nvSpPr>
        <p:spPr bwMode="auto">
          <a:xfrm>
            <a:off x="6248400" y="1219200"/>
            <a:ext cx="2286000" cy="545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Sodom (Bab edh-Dhra)</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Gomorrah (Numeira)</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Safi (Zoar)</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Feifa (Adama)</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Khanazir</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19459" name="Picture 3">
            <a:extLst>
              <a:ext uri="{FF2B5EF4-FFF2-40B4-BE49-F238E27FC236}">
                <a16:creationId xmlns:a16="http://schemas.microsoft.com/office/drawing/2014/main" id="{7FB6F980-353B-429C-89D7-63600CF5D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50419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C152CBA5-0644-43CF-9C4A-DB31991C36BE}"/>
              </a:ext>
            </a:extLst>
          </p:cNvPr>
          <p:cNvSpPr>
            <a:spLocks noGrp="1" noChangeArrowheads="1"/>
          </p:cNvSpPr>
          <p:nvPr>
            <p:ph type="title"/>
          </p:nvPr>
        </p:nvSpPr>
        <p:spPr/>
        <p:txBody>
          <a:bodyPr/>
          <a:lstStyle/>
          <a:p>
            <a:r>
              <a:rPr lang="en-US" altLang="en-US" b="1"/>
              <a:t>Amarna Tablets </a:t>
            </a:r>
          </a:p>
        </p:txBody>
      </p:sp>
      <p:sp>
        <p:nvSpPr>
          <p:cNvPr id="69635" name="Rectangle 3">
            <a:extLst>
              <a:ext uri="{FF2B5EF4-FFF2-40B4-BE49-F238E27FC236}">
                <a16:creationId xmlns:a16="http://schemas.microsoft.com/office/drawing/2014/main" id="{4B80F490-12D2-4439-AEDC-A38F1EE87A8A}"/>
              </a:ext>
            </a:extLst>
          </p:cNvPr>
          <p:cNvSpPr>
            <a:spLocks noGrp="1" noChangeArrowheads="1"/>
          </p:cNvSpPr>
          <p:nvPr>
            <p:ph type="body" idx="1"/>
          </p:nvPr>
        </p:nvSpPr>
        <p:spPr>
          <a:xfrm>
            <a:off x="457200" y="1600200"/>
            <a:ext cx="4343400" cy="4530725"/>
          </a:xfrm>
        </p:spPr>
        <p:txBody>
          <a:bodyPr/>
          <a:lstStyle/>
          <a:p>
            <a:r>
              <a:rPr lang="en-US" altLang="en-US"/>
              <a:t>From Egypt</a:t>
            </a:r>
          </a:p>
          <a:p>
            <a:r>
              <a:rPr lang="en-US" altLang="en-US"/>
              <a:t>1450-1200 BC </a:t>
            </a:r>
          </a:p>
          <a:p>
            <a:r>
              <a:rPr lang="en-US" altLang="en-US"/>
              <a:t>Written during period of Exodus or Judges</a:t>
            </a:r>
          </a:p>
        </p:txBody>
      </p:sp>
      <p:pic>
        <p:nvPicPr>
          <p:cNvPr id="69636" name="Picture 4">
            <a:extLst>
              <a:ext uri="{FF2B5EF4-FFF2-40B4-BE49-F238E27FC236}">
                <a16:creationId xmlns:a16="http://schemas.microsoft.com/office/drawing/2014/main" id="{68085447-E62E-4E3A-B99F-036BEA3D62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3163" y="1385888"/>
            <a:ext cx="4160837" cy="54721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9C969E1-4C6D-4F34-8E93-FB4C3B3F202E}"/>
              </a:ext>
            </a:extLst>
          </p:cNvPr>
          <p:cNvSpPr>
            <a:spLocks noGrp="1" noChangeArrowheads="1"/>
          </p:cNvSpPr>
          <p:nvPr>
            <p:ph type="title"/>
          </p:nvPr>
        </p:nvSpPr>
        <p:spPr/>
        <p:txBody>
          <a:bodyPr/>
          <a:lstStyle/>
          <a:p>
            <a:r>
              <a:rPr lang="en-US" altLang="en-US"/>
              <a:t>Sodom and Gomorrah</a:t>
            </a:r>
          </a:p>
        </p:txBody>
      </p:sp>
      <p:sp>
        <p:nvSpPr>
          <p:cNvPr id="17411" name="Rectangle 3">
            <a:extLst>
              <a:ext uri="{FF2B5EF4-FFF2-40B4-BE49-F238E27FC236}">
                <a16:creationId xmlns:a16="http://schemas.microsoft.com/office/drawing/2014/main" id="{145EF7CB-439F-47C9-91B4-AAB1882DC7EE}"/>
              </a:ext>
            </a:extLst>
          </p:cNvPr>
          <p:cNvSpPr>
            <a:spLocks noGrp="1" noChangeArrowheads="1"/>
          </p:cNvSpPr>
          <p:nvPr>
            <p:ph type="body" idx="1"/>
          </p:nvPr>
        </p:nvSpPr>
        <p:spPr/>
        <p:txBody>
          <a:bodyPr/>
          <a:lstStyle/>
          <a:p>
            <a:r>
              <a:rPr lang="en-US" altLang="en-US"/>
              <a:t>Sodom built along Wadi Kerak near the neck of the Lisan Peninsula in the Dead Sea.</a:t>
            </a:r>
          </a:p>
          <a:p>
            <a:r>
              <a:rPr lang="en-US" altLang="en-US"/>
              <a:t>Gomorrah built on Wadi Numeria</a:t>
            </a:r>
          </a:p>
          <a:p>
            <a:r>
              <a:rPr lang="en-US" altLang="en-US"/>
              <a:t>Both occupied in the Early Bronze Age (3200-2200 BC) for 1000 yrs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a:extLst>
              <a:ext uri="{FF2B5EF4-FFF2-40B4-BE49-F238E27FC236}">
                <a16:creationId xmlns:a16="http://schemas.microsoft.com/office/drawing/2014/main" id="{7A86EDB1-FF90-4478-A83A-4838F0F26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4960938"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85" name="Text Box 5">
            <a:extLst>
              <a:ext uri="{FF2B5EF4-FFF2-40B4-BE49-F238E27FC236}">
                <a16:creationId xmlns:a16="http://schemas.microsoft.com/office/drawing/2014/main" id="{BC823AFD-7E82-461E-A318-DBCEA17FDA75}"/>
              </a:ext>
            </a:extLst>
          </p:cNvPr>
          <p:cNvSpPr txBox="1">
            <a:spLocks noChangeArrowheads="1"/>
          </p:cNvSpPr>
          <p:nvPr/>
        </p:nvSpPr>
        <p:spPr bwMode="auto">
          <a:xfrm>
            <a:off x="5943600" y="1219200"/>
            <a:ext cx="1752600" cy="504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Sodum, Wadi Kerak</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Gomorrah, Wadi Numeira</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Zoar, Wadi Hesa</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Admah, Wadi Feifa</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Zeboiim, Wadi Khanazir</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a:extLst>
              <a:ext uri="{FF2B5EF4-FFF2-40B4-BE49-F238E27FC236}">
                <a16:creationId xmlns:a16="http://schemas.microsoft.com/office/drawing/2014/main" id="{1B09712D-0B6A-426A-9D14-12B87534C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296400" cy="2622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9268EC7-E0B2-4B4B-81C9-F21B4770177E}"/>
              </a:ext>
            </a:extLst>
          </p:cNvPr>
          <p:cNvSpPr>
            <a:spLocks noGrp="1" noChangeArrowheads="1"/>
          </p:cNvSpPr>
          <p:nvPr>
            <p:ph type="title"/>
          </p:nvPr>
        </p:nvSpPr>
        <p:spPr/>
        <p:txBody>
          <a:bodyPr/>
          <a:lstStyle/>
          <a:p>
            <a:r>
              <a:rPr lang="en-US" altLang="en-US" b="1"/>
              <a:t>Sodom = Bab edh-Dhra</a:t>
            </a:r>
          </a:p>
        </p:txBody>
      </p:sp>
      <p:sp>
        <p:nvSpPr>
          <p:cNvPr id="22531" name="Rectangle 3">
            <a:extLst>
              <a:ext uri="{FF2B5EF4-FFF2-40B4-BE49-F238E27FC236}">
                <a16:creationId xmlns:a16="http://schemas.microsoft.com/office/drawing/2014/main" id="{5BB5DABF-11C1-4E5F-9E18-519515A45F30}"/>
              </a:ext>
            </a:extLst>
          </p:cNvPr>
          <p:cNvSpPr>
            <a:spLocks noGrp="1" noChangeArrowheads="1"/>
          </p:cNvSpPr>
          <p:nvPr>
            <p:ph type="body" idx="1"/>
          </p:nvPr>
        </p:nvSpPr>
        <p:spPr/>
        <p:txBody>
          <a:bodyPr/>
          <a:lstStyle/>
          <a:p>
            <a:pPr>
              <a:lnSpc>
                <a:spcPct val="90000"/>
              </a:lnSpc>
            </a:pPr>
            <a:r>
              <a:rPr lang="en-US" altLang="en-US"/>
              <a:t>Sodom is associated with Gomorrah in Deut 29:23 and Hos 11:8</a:t>
            </a:r>
          </a:p>
          <a:p>
            <a:pPr>
              <a:lnSpc>
                <a:spcPct val="90000"/>
              </a:lnSpc>
            </a:pPr>
            <a:r>
              <a:rPr lang="en-US" altLang="en-US"/>
              <a:t>Sodom and Gomorrah were probably sister cities. </a:t>
            </a:r>
          </a:p>
          <a:p>
            <a:pPr>
              <a:lnSpc>
                <a:spcPct val="90000"/>
              </a:lnSpc>
            </a:pPr>
            <a:r>
              <a:rPr lang="en-US" altLang="en-US"/>
              <a:t>Both cities  were looted by a coalition of four Mesopotamian kings (Genesis 14:11) 14 to 24 years prior to its destruction by the Lord with burning sulfur (Genesis 19:24-25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a:extLst>
              <a:ext uri="{FF2B5EF4-FFF2-40B4-BE49-F238E27FC236}">
                <a16:creationId xmlns:a16="http://schemas.microsoft.com/office/drawing/2014/main" id="{8CC40050-E242-4ADF-89EC-35B863744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357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a:extLst>
              <a:ext uri="{FF2B5EF4-FFF2-40B4-BE49-F238E27FC236}">
                <a16:creationId xmlns:a16="http://schemas.microsoft.com/office/drawing/2014/main" id="{6471A96B-46BD-45CB-921F-AE483BE0B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23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a:extLst>
              <a:ext uri="{FF2B5EF4-FFF2-40B4-BE49-F238E27FC236}">
                <a16:creationId xmlns:a16="http://schemas.microsoft.com/office/drawing/2014/main" id="{08335642-E147-4279-BB58-D9FFDFA4C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40878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8" name="Picture 4">
            <a:extLst>
              <a:ext uri="{FF2B5EF4-FFF2-40B4-BE49-F238E27FC236}">
                <a16:creationId xmlns:a16="http://schemas.microsoft.com/office/drawing/2014/main" id="{AFA0B69D-F351-4502-A0BB-2361B0A28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3513"/>
            <a:ext cx="8305800" cy="6589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2" name="Picture 4">
            <a:extLst>
              <a:ext uri="{FF2B5EF4-FFF2-40B4-BE49-F238E27FC236}">
                <a16:creationId xmlns:a16="http://schemas.microsoft.com/office/drawing/2014/main" id="{2839E849-4C0A-4C7B-9B9F-2A315E087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9523F20-8162-4E33-884C-13F2FCCFFDAA}"/>
              </a:ext>
            </a:extLst>
          </p:cNvPr>
          <p:cNvSpPr>
            <a:spLocks noGrp="1" noChangeArrowheads="1"/>
          </p:cNvSpPr>
          <p:nvPr>
            <p:ph type="title"/>
          </p:nvPr>
        </p:nvSpPr>
        <p:spPr/>
        <p:txBody>
          <a:bodyPr/>
          <a:lstStyle/>
          <a:p>
            <a:r>
              <a:rPr lang="en-US" altLang="en-US" b="1"/>
              <a:t>Sodom = Bab edh-Dhra</a:t>
            </a:r>
          </a:p>
        </p:txBody>
      </p:sp>
      <p:sp>
        <p:nvSpPr>
          <p:cNvPr id="23555" name="Rectangle 3">
            <a:extLst>
              <a:ext uri="{FF2B5EF4-FFF2-40B4-BE49-F238E27FC236}">
                <a16:creationId xmlns:a16="http://schemas.microsoft.com/office/drawing/2014/main" id="{5CDD8B27-D35D-45FB-9979-55A6B81E5BF4}"/>
              </a:ext>
            </a:extLst>
          </p:cNvPr>
          <p:cNvSpPr>
            <a:spLocks noGrp="1" noChangeArrowheads="1"/>
          </p:cNvSpPr>
          <p:nvPr>
            <p:ph type="body" idx="1"/>
          </p:nvPr>
        </p:nvSpPr>
        <p:spPr/>
        <p:txBody>
          <a:bodyPr/>
          <a:lstStyle/>
          <a:p>
            <a:r>
              <a:rPr lang="en-US" altLang="en-US"/>
              <a:t> 6.5 to 7 meter wide fortification wall constructed in segments to withstand earthquakes.</a:t>
            </a:r>
          </a:p>
          <a:p>
            <a:r>
              <a:rPr lang="en-US" altLang="en-US"/>
              <a:t> Bab edh-Dhra means “gate of the arm”, consistent with its massive and imposing architecture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a:extLst>
              <a:ext uri="{FF2B5EF4-FFF2-40B4-BE49-F238E27FC236}">
                <a16:creationId xmlns:a16="http://schemas.microsoft.com/office/drawing/2014/main" id="{9E2BB6E0-6010-4DFE-A6B2-EC69A64836A0}"/>
              </a:ext>
            </a:extLst>
          </p:cNvPr>
          <p:cNvSpPr>
            <a:spLocks noGrp="1" noChangeArrowheads="1"/>
          </p:cNvSpPr>
          <p:nvPr>
            <p:ph type="title"/>
          </p:nvPr>
        </p:nvSpPr>
        <p:spPr/>
        <p:txBody>
          <a:bodyPr/>
          <a:lstStyle/>
          <a:p>
            <a:r>
              <a:rPr lang="en-US" altLang="en-US"/>
              <a:t>Liberal vs Conservative</a:t>
            </a:r>
          </a:p>
        </p:txBody>
      </p:sp>
      <p:sp>
        <p:nvSpPr>
          <p:cNvPr id="32773" name="Rectangle 5">
            <a:extLst>
              <a:ext uri="{FF2B5EF4-FFF2-40B4-BE49-F238E27FC236}">
                <a16:creationId xmlns:a16="http://schemas.microsoft.com/office/drawing/2014/main" id="{3D72B882-93E2-4558-9BE0-AF5F24F3B922}"/>
              </a:ext>
            </a:extLst>
          </p:cNvPr>
          <p:cNvSpPr>
            <a:spLocks noGrp="1" noChangeArrowheads="1"/>
          </p:cNvSpPr>
          <p:nvPr>
            <p:ph type="body" sz="half" idx="1"/>
          </p:nvPr>
        </p:nvSpPr>
        <p:spPr/>
        <p:txBody>
          <a:bodyPr/>
          <a:lstStyle/>
          <a:p>
            <a:pPr>
              <a:lnSpc>
                <a:spcPct val="90000"/>
              </a:lnSpc>
            </a:pPr>
            <a:r>
              <a:rPr lang="en-US" altLang="en-US" sz="2800"/>
              <a:t>MINIMALIST</a:t>
            </a:r>
          </a:p>
          <a:p>
            <a:pPr>
              <a:lnSpc>
                <a:spcPct val="90000"/>
              </a:lnSpc>
            </a:pPr>
            <a:r>
              <a:rPr lang="en-US" altLang="en-US" sz="2800"/>
              <a:t>mythical figures</a:t>
            </a:r>
          </a:p>
          <a:p>
            <a:pPr>
              <a:lnSpc>
                <a:spcPct val="90000"/>
              </a:lnSpc>
            </a:pPr>
            <a:r>
              <a:rPr lang="en-US" altLang="en-US" sz="2800"/>
              <a:t>combine motifs from a variety of pagan hero stories</a:t>
            </a:r>
          </a:p>
          <a:p>
            <a:pPr>
              <a:lnSpc>
                <a:spcPct val="90000"/>
              </a:lnSpc>
            </a:pPr>
            <a:r>
              <a:rPr lang="en-US" altLang="en-US" sz="2800"/>
              <a:t>heros have been  “hebrewized” and “sanitized”</a:t>
            </a:r>
          </a:p>
          <a:p>
            <a:pPr>
              <a:lnSpc>
                <a:spcPct val="90000"/>
              </a:lnSpc>
            </a:pPr>
            <a:r>
              <a:rPr lang="en-US" altLang="en-US" sz="2800"/>
              <a:t>fabricated national pre-history</a:t>
            </a:r>
          </a:p>
        </p:txBody>
      </p:sp>
      <p:sp>
        <p:nvSpPr>
          <p:cNvPr id="32774" name="Rectangle 6">
            <a:extLst>
              <a:ext uri="{FF2B5EF4-FFF2-40B4-BE49-F238E27FC236}">
                <a16:creationId xmlns:a16="http://schemas.microsoft.com/office/drawing/2014/main" id="{B6FBAB2B-0010-4311-B547-4C69FB995D9D}"/>
              </a:ext>
            </a:extLst>
          </p:cNvPr>
          <p:cNvSpPr>
            <a:spLocks noGrp="1" noChangeArrowheads="1"/>
          </p:cNvSpPr>
          <p:nvPr>
            <p:ph type="body" sz="half" idx="2"/>
          </p:nvPr>
        </p:nvSpPr>
        <p:spPr/>
        <p:txBody>
          <a:bodyPr/>
          <a:lstStyle/>
          <a:p>
            <a:pPr>
              <a:lnSpc>
                <a:spcPct val="90000"/>
              </a:lnSpc>
            </a:pPr>
            <a:r>
              <a:rPr lang="en-US" altLang="en-US" sz="2800"/>
              <a:t>MAXILIST</a:t>
            </a:r>
          </a:p>
          <a:p>
            <a:pPr>
              <a:lnSpc>
                <a:spcPct val="90000"/>
              </a:lnSpc>
            </a:pPr>
            <a:r>
              <a:rPr lang="en-US" altLang="en-US" sz="2800"/>
              <a:t>factual eyewitness accounts</a:t>
            </a:r>
          </a:p>
          <a:p>
            <a:pPr>
              <a:lnSpc>
                <a:spcPct val="90000"/>
              </a:lnSpc>
            </a:pPr>
            <a:r>
              <a:rPr lang="en-US" altLang="en-US" sz="2800"/>
              <a:t>real people</a:t>
            </a:r>
          </a:p>
          <a:p>
            <a:pPr>
              <a:lnSpc>
                <a:spcPct val="90000"/>
              </a:lnSpc>
            </a:pPr>
            <a:r>
              <a:rPr lang="en-US" altLang="en-US" sz="2800"/>
              <a:t>real events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CE174950-DA87-429D-9E7B-E334BE6F3DCC}"/>
              </a:ext>
            </a:extLst>
          </p:cNvPr>
          <p:cNvSpPr>
            <a:spLocks noGrp="1" noChangeArrowheads="1"/>
          </p:cNvSpPr>
          <p:nvPr>
            <p:ph type="title"/>
          </p:nvPr>
        </p:nvSpPr>
        <p:spPr>
          <a:xfrm>
            <a:off x="457200" y="277813"/>
            <a:ext cx="4953000" cy="1143000"/>
          </a:xfrm>
        </p:spPr>
        <p:txBody>
          <a:bodyPr/>
          <a:lstStyle/>
          <a:p>
            <a:r>
              <a:rPr lang="en-US" altLang="en-US"/>
              <a:t>Amarna</a:t>
            </a:r>
          </a:p>
        </p:txBody>
      </p:sp>
      <p:pic>
        <p:nvPicPr>
          <p:cNvPr id="70661" name="Picture 5">
            <a:extLst>
              <a:ext uri="{FF2B5EF4-FFF2-40B4-BE49-F238E27FC236}">
                <a16:creationId xmlns:a16="http://schemas.microsoft.com/office/drawing/2014/main" id="{A259848F-A518-4653-B04A-67363B7C0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363855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70662" name="Picture 6">
            <a:extLst>
              <a:ext uri="{FF2B5EF4-FFF2-40B4-BE49-F238E27FC236}">
                <a16:creationId xmlns:a16="http://schemas.microsoft.com/office/drawing/2014/main" id="{62FBA2E1-DFAC-43FB-BD48-57A326DAA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8600"/>
            <a:ext cx="3671888"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a:extLst>
              <a:ext uri="{FF2B5EF4-FFF2-40B4-BE49-F238E27FC236}">
                <a16:creationId xmlns:a16="http://schemas.microsoft.com/office/drawing/2014/main" id="{7679E4A7-6114-4850-B25E-3AE294B06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5229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FAD463C-B396-4EC0-A49A-7E867775F823}"/>
              </a:ext>
            </a:extLst>
          </p:cNvPr>
          <p:cNvSpPr>
            <a:spLocks noGrp="1" noChangeArrowheads="1"/>
          </p:cNvSpPr>
          <p:nvPr>
            <p:ph type="title"/>
          </p:nvPr>
        </p:nvSpPr>
        <p:spPr/>
        <p:txBody>
          <a:bodyPr/>
          <a:lstStyle/>
          <a:p>
            <a:r>
              <a:rPr lang="en-US" altLang="en-US" b="1"/>
              <a:t>Sodom = Bab edh-Dhra</a:t>
            </a:r>
          </a:p>
        </p:txBody>
      </p:sp>
      <p:sp>
        <p:nvSpPr>
          <p:cNvPr id="28675" name="Rectangle 3">
            <a:extLst>
              <a:ext uri="{FF2B5EF4-FFF2-40B4-BE49-F238E27FC236}">
                <a16:creationId xmlns:a16="http://schemas.microsoft.com/office/drawing/2014/main" id="{51CE05F7-F341-4796-8BEA-9AF051972E13}"/>
              </a:ext>
            </a:extLst>
          </p:cNvPr>
          <p:cNvSpPr>
            <a:spLocks noGrp="1" noChangeArrowheads="1"/>
          </p:cNvSpPr>
          <p:nvPr>
            <p:ph type="body" idx="1"/>
          </p:nvPr>
        </p:nvSpPr>
        <p:spPr/>
        <p:txBody>
          <a:bodyPr/>
          <a:lstStyle/>
          <a:p>
            <a:r>
              <a:rPr lang="en-US" altLang="en-US"/>
              <a:t>The EBIII gateway at south end of west wall was blocked in late EBIII</a:t>
            </a:r>
          </a:p>
          <a:p>
            <a:r>
              <a:rPr lang="en-US" altLang="en-US"/>
              <a:t>A new gateway with twin towers constructed at the east end. </a:t>
            </a:r>
          </a:p>
          <a:p>
            <a:r>
              <a:rPr lang="en-US" altLang="en-US"/>
              <a:t>The wall was strengthened in response to fall of Numeira to Chedorlaomer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a:extLst>
              <a:ext uri="{FF2B5EF4-FFF2-40B4-BE49-F238E27FC236}">
                <a16:creationId xmlns:a16="http://schemas.microsoft.com/office/drawing/2014/main" id="{31B182EE-C8AB-4393-ACAB-D0247B6AA4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2400"/>
            <a:ext cx="4943475" cy="670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2E9C623-5C6E-4313-8259-1CEE151FCDE9}"/>
              </a:ext>
            </a:extLst>
          </p:cNvPr>
          <p:cNvSpPr>
            <a:spLocks noGrp="1" noChangeArrowheads="1"/>
          </p:cNvSpPr>
          <p:nvPr>
            <p:ph type="title"/>
          </p:nvPr>
        </p:nvSpPr>
        <p:spPr/>
        <p:txBody>
          <a:bodyPr/>
          <a:lstStyle/>
          <a:p>
            <a:r>
              <a:rPr lang="en-US" altLang="en-US" b="1"/>
              <a:t>Sodom = Bab edh-Dhra</a:t>
            </a:r>
          </a:p>
        </p:txBody>
      </p:sp>
      <p:sp>
        <p:nvSpPr>
          <p:cNvPr id="30723" name="Rectangle 3">
            <a:extLst>
              <a:ext uri="{FF2B5EF4-FFF2-40B4-BE49-F238E27FC236}">
                <a16:creationId xmlns:a16="http://schemas.microsoft.com/office/drawing/2014/main" id="{312F4711-B86D-403E-9E86-51FF6BD84AF6}"/>
              </a:ext>
            </a:extLst>
          </p:cNvPr>
          <p:cNvSpPr>
            <a:spLocks noGrp="1" noChangeArrowheads="1"/>
          </p:cNvSpPr>
          <p:nvPr>
            <p:ph type="body" idx="1"/>
          </p:nvPr>
        </p:nvSpPr>
        <p:spPr/>
        <p:txBody>
          <a:bodyPr/>
          <a:lstStyle/>
          <a:p>
            <a:r>
              <a:rPr lang="en-US" altLang="en-US"/>
              <a:t>There was a rectangular sanctuary Bab edh-Dhra. </a:t>
            </a:r>
          </a:p>
          <a:p>
            <a:r>
              <a:rPr lang="en-US" altLang="en-US"/>
              <a:t>It had dimensions of 6x12 meters and was situated in the southwest part of city. </a:t>
            </a:r>
          </a:p>
          <a:p>
            <a:r>
              <a:rPr lang="en-US" altLang="en-US"/>
              <a:t>A broken piece of a jar was found that has a seal impression of a cultic dance.</a:t>
            </a:r>
          </a:p>
          <a:p>
            <a:r>
              <a:rPr lang="en-US" altLang="en-US"/>
              <a:t> This  was an early Canaanite temple.</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AF97A3B-A93B-4A19-BA98-FBA66B89BD7E}"/>
              </a:ext>
            </a:extLst>
          </p:cNvPr>
          <p:cNvSpPr>
            <a:spLocks noGrp="1" noChangeArrowheads="1"/>
          </p:cNvSpPr>
          <p:nvPr>
            <p:ph type="title"/>
          </p:nvPr>
        </p:nvSpPr>
        <p:spPr/>
        <p:txBody>
          <a:bodyPr/>
          <a:lstStyle/>
          <a:p>
            <a:r>
              <a:rPr lang="en-US" altLang="en-US" sz="4000" b="1"/>
              <a:t>Sodom = Bab edh-Dhra</a:t>
            </a:r>
            <a:br>
              <a:rPr lang="en-US" altLang="en-US" sz="4000" b="1"/>
            </a:br>
            <a:r>
              <a:rPr lang="en-US" altLang="en-US" sz="4000" b="1"/>
              <a:t>Canaanite Temple</a:t>
            </a:r>
          </a:p>
        </p:txBody>
      </p:sp>
      <p:sp>
        <p:nvSpPr>
          <p:cNvPr id="31747" name="Rectangle 3">
            <a:extLst>
              <a:ext uri="{FF2B5EF4-FFF2-40B4-BE49-F238E27FC236}">
                <a16:creationId xmlns:a16="http://schemas.microsoft.com/office/drawing/2014/main" id="{2EDB808A-1367-4D65-9D90-DD6DCEFAE3BD}"/>
              </a:ext>
            </a:extLst>
          </p:cNvPr>
          <p:cNvSpPr>
            <a:spLocks noGrp="1" noChangeArrowheads="1"/>
          </p:cNvSpPr>
          <p:nvPr>
            <p:ph type="body" idx="1"/>
          </p:nvPr>
        </p:nvSpPr>
        <p:spPr/>
        <p:txBody>
          <a:bodyPr/>
          <a:lstStyle/>
          <a:p>
            <a:pPr>
              <a:lnSpc>
                <a:spcPct val="90000"/>
              </a:lnSpc>
            </a:pPr>
            <a:r>
              <a:rPr lang="en-US" altLang="en-US"/>
              <a:t> The lower stone wall was 1.23 meters high with an upper mud brick wall (now collapsed). </a:t>
            </a:r>
          </a:p>
          <a:p>
            <a:pPr>
              <a:lnSpc>
                <a:spcPct val="90000"/>
              </a:lnSpc>
            </a:pPr>
            <a:r>
              <a:rPr lang="en-US" altLang="en-US"/>
              <a:t>The temple was oriented north-south with an entrance at the southern end of the western wall. </a:t>
            </a:r>
          </a:p>
          <a:p>
            <a:pPr>
              <a:lnSpc>
                <a:spcPct val="90000"/>
              </a:lnSpc>
            </a:pPr>
            <a:r>
              <a:rPr lang="en-US" altLang="en-US"/>
              <a:t>Inside the temple was a semicircular alter </a:t>
            </a:r>
          </a:p>
          <a:p>
            <a:pPr>
              <a:lnSpc>
                <a:spcPct val="90000"/>
              </a:lnSpc>
            </a:pPr>
            <a:r>
              <a:rPr lang="en-US" altLang="en-US"/>
              <a:t>At the time of its destruction, Bab edh-Dhra had a population of 600-1200 </a:t>
            </a:r>
          </a:p>
          <a:p>
            <a:pPr>
              <a:lnSpc>
                <a:spcPct val="90000"/>
              </a:lnSpc>
            </a:pPr>
            <a:endParaRPr lang="en-US" altLang="en-US"/>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5A9532C-6AC8-443D-9B1B-C4027FDFB2F8}"/>
              </a:ext>
            </a:extLst>
          </p:cNvPr>
          <p:cNvSpPr>
            <a:spLocks noGrp="1" noChangeArrowheads="1"/>
          </p:cNvSpPr>
          <p:nvPr>
            <p:ph type="title"/>
          </p:nvPr>
        </p:nvSpPr>
        <p:spPr/>
        <p:txBody>
          <a:bodyPr/>
          <a:lstStyle/>
          <a:p>
            <a:r>
              <a:rPr lang="en-US" altLang="en-US" sz="4000" b="1"/>
              <a:t>Sodom = Bab edh-Dhra</a:t>
            </a:r>
            <a:br>
              <a:rPr lang="en-US" altLang="en-US" sz="4000" b="1"/>
            </a:br>
            <a:r>
              <a:rPr lang="en-US" altLang="en-US" sz="4000" b="1"/>
              <a:t>Cemetery</a:t>
            </a:r>
          </a:p>
        </p:txBody>
      </p:sp>
      <p:sp>
        <p:nvSpPr>
          <p:cNvPr id="32771" name="Rectangle 3">
            <a:extLst>
              <a:ext uri="{FF2B5EF4-FFF2-40B4-BE49-F238E27FC236}">
                <a16:creationId xmlns:a16="http://schemas.microsoft.com/office/drawing/2014/main" id="{B77F20BA-33E0-446D-A8EA-E709719400FD}"/>
              </a:ext>
            </a:extLst>
          </p:cNvPr>
          <p:cNvSpPr>
            <a:spLocks noGrp="1" noChangeArrowheads="1"/>
          </p:cNvSpPr>
          <p:nvPr>
            <p:ph type="body" idx="1"/>
          </p:nvPr>
        </p:nvSpPr>
        <p:spPr/>
        <p:txBody>
          <a:bodyPr/>
          <a:lstStyle/>
          <a:p>
            <a:r>
              <a:rPr lang="en-US" altLang="en-US"/>
              <a:t>0.5 kilometers south of the townsite. </a:t>
            </a:r>
          </a:p>
          <a:p>
            <a:r>
              <a:rPr lang="en-US" altLang="en-US"/>
              <a:t>Evidence of conflagration at this site, well outside population centers</a:t>
            </a:r>
          </a:p>
          <a:p>
            <a:r>
              <a:rPr lang="en-US" altLang="en-US"/>
              <a:t>Destruction was over a wide area.</a:t>
            </a:r>
          </a:p>
          <a:p>
            <a:r>
              <a:rPr lang="en-US" altLang="en-US"/>
              <a:t> Most warfare-related destructions are localized to the cities themselves.</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a:extLst>
              <a:ext uri="{FF2B5EF4-FFF2-40B4-BE49-F238E27FC236}">
                <a16:creationId xmlns:a16="http://schemas.microsoft.com/office/drawing/2014/main" id="{AD0892DE-C587-45E6-8C98-1BBA0BFE4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25"/>
            <a:ext cx="9144000" cy="671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1F6B2D76-53FA-4AB7-A64A-CB94BF4E2342}"/>
              </a:ext>
            </a:extLst>
          </p:cNvPr>
          <p:cNvSpPr>
            <a:spLocks noGrp="1" noChangeArrowheads="1"/>
          </p:cNvSpPr>
          <p:nvPr>
            <p:ph type="title"/>
          </p:nvPr>
        </p:nvSpPr>
        <p:spPr/>
        <p:txBody>
          <a:bodyPr/>
          <a:lstStyle/>
          <a:p>
            <a:r>
              <a:rPr lang="en-US" altLang="en-US" sz="4000" b="1"/>
              <a:t>Sodom = Bab edh-Dhra</a:t>
            </a:r>
            <a:br>
              <a:rPr lang="en-US" altLang="en-US" sz="4000" b="1"/>
            </a:br>
            <a:r>
              <a:rPr lang="en-US" altLang="en-US" sz="4000" b="1"/>
              <a:t>Cemetery</a:t>
            </a:r>
          </a:p>
        </p:txBody>
      </p:sp>
      <p:sp>
        <p:nvSpPr>
          <p:cNvPr id="34819" name="Rectangle 3">
            <a:extLst>
              <a:ext uri="{FF2B5EF4-FFF2-40B4-BE49-F238E27FC236}">
                <a16:creationId xmlns:a16="http://schemas.microsoft.com/office/drawing/2014/main" id="{5DF89198-8BB8-4AF8-BC20-E1DBD3F4496E}"/>
              </a:ext>
            </a:extLst>
          </p:cNvPr>
          <p:cNvSpPr>
            <a:spLocks noGrp="1" noChangeArrowheads="1"/>
          </p:cNvSpPr>
          <p:nvPr>
            <p:ph type="body" idx="1"/>
          </p:nvPr>
        </p:nvSpPr>
        <p:spPr/>
        <p:txBody>
          <a:bodyPr/>
          <a:lstStyle/>
          <a:p>
            <a:r>
              <a:rPr lang="en-US" altLang="en-US"/>
              <a:t>Contained up to 20,000 burials in shaft tombs 2 meters below present surface </a:t>
            </a:r>
          </a:p>
          <a:p>
            <a:r>
              <a:rPr lang="en-US" altLang="en-US"/>
              <a:t>Untouched by the EBIII catastrophe.</a:t>
            </a:r>
          </a:p>
          <a:p>
            <a:r>
              <a:rPr lang="en-US" altLang="en-US"/>
              <a:t>Since no cemetery is known at Numeira, the residents of Numeira may have buried their dead at the Bab edh-Dhra cemetery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DA2FD809-4458-4014-9EBC-ABDA73EE2574}"/>
              </a:ext>
            </a:extLst>
          </p:cNvPr>
          <p:cNvSpPr>
            <a:spLocks noGrp="1" noChangeArrowheads="1"/>
          </p:cNvSpPr>
          <p:nvPr>
            <p:ph type="title"/>
          </p:nvPr>
        </p:nvSpPr>
        <p:spPr/>
        <p:txBody>
          <a:bodyPr/>
          <a:lstStyle/>
          <a:p>
            <a:r>
              <a:rPr lang="en-US" altLang="en-US" sz="4000" b="1"/>
              <a:t>Sodom = Bab edh-Dhra</a:t>
            </a:r>
            <a:br>
              <a:rPr lang="en-US" altLang="en-US" sz="4000" b="1"/>
            </a:br>
            <a:r>
              <a:rPr lang="en-US" altLang="en-US" sz="4000" b="1"/>
              <a:t>Cemetery</a:t>
            </a:r>
          </a:p>
        </p:txBody>
      </p:sp>
      <p:sp>
        <p:nvSpPr>
          <p:cNvPr id="35843" name="Rectangle 3">
            <a:extLst>
              <a:ext uri="{FF2B5EF4-FFF2-40B4-BE49-F238E27FC236}">
                <a16:creationId xmlns:a16="http://schemas.microsoft.com/office/drawing/2014/main" id="{9A4E7728-EBBD-44CC-90E5-9C49B0A3F113}"/>
              </a:ext>
            </a:extLst>
          </p:cNvPr>
          <p:cNvSpPr>
            <a:spLocks noGrp="1" noChangeArrowheads="1"/>
          </p:cNvSpPr>
          <p:nvPr>
            <p:ph type="body" idx="1"/>
          </p:nvPr>
        </p:nvSpPr>
        <p:spPr/>
        <p:txBody>
          <a:bodyPr/>
          <a:lstStyle/>
          <a:p>
            <a:pPr>
              <a:lnSpc>
                <a:spcPct val="90000"/>
              </a:lnSpc>
            </a:pPr>
            <a:r>
              <a:rPr lang="en-US" altLang="en-US" sz="2800"/>
              <a:t>After the EBIII catastrophe there were older style shaft tombs and charnel houses above ground.</a:t>
            </a:r>
          </a:p>
          <a:p>
            <a:pPr>
              <a:lnSpc>
                <a:spcPct val="90000"/>
              </a:lnSpc>
            </a:pPr>
            <a:r>
              <a:rPr lang="en-US" altLang="en-US" sz="2800"/>
              <a:t>In the final destruction of Sodom, the charnel houses burned from the inside out. </a:t>
            </a:r>
          </a:p>
          <a:p>
            <a:pPr>
              <a:lnSpc>
                <a:spcPct val="90000"/>
              </a:lnSpc>
            </a:pPr>
            <a:r>
              <a:rPr lang="en-US" altLang="en-US" sz="2800"/>
              <a:t>Burning started on the roofs and moved downward and then outward. </a:t>
            </a:r>
          </a:p>
          <a:p>
            <a:pPr>
              <a:lnSpc>
                <a:spcPct val="90000"/>
              </a:lnSpc>
            </a:pPr>
            <a:r>
              <a:rPr lang="en-US" altLang="en-US" sz="2800"/>
              <a:t>The roofs collapsed inward upon the house which had been sealed after being filled with funerary pottery and other objects and human skeletal remains and skulls</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a:extLst>
              <a:ext uri="{FF2B5EF4-FFF2-40B4-BE49-F238E27FC236}">
                <a16:creationId xmlns:a16="http://schemas.microsoft.com/office/drawing/2014/main" id="{502B0DFD-B487-48F6-B399-61562D82C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7010400" cy="6764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B6F912E-889D-4091-B90A-D924578F8557}"/>
              </a:ext>
            </a:extLst>
          </p:cNvPr>
          <p:cNvSpPr>
            <a:spLocks noGrp="1" noChangeArrowheads="1"/>
          </p:cNvSpPr>
          <p:nvPr>
            <p:ph type="title"/>
          </p:nvPr>
        </p:nvSpPr>
        <p:spPr/>
        <p:txBody>
          <a:bodyPr/>
          <a:lstStyle/>
          <a:p>
            <a:r>
              <a:rPr lang="en-US" altLang="en-US" b="1"/>
              <a:t>Ugarit - Ras Shamrah Tablets </a:t>
            </a:r>
          </a:p>
        </p:txBody>
      </p:sp>
      <p:sp>
        <p:nvSpPr>
          <p:cNvPr id="72707" name="Rectangle 3">
            <a:extLst>
              <a:ext uri="{FF2B5EF4-FFF2-40B4-BE49-F238E27FC236}">
                <a16:creationId xmlns:a16="http://schemas.microsoft.com/office/drawing/2014/main" id="{A54847BB-72F7-4FB6-9579-829289395D2D}"/>
              </a:ext>
            </a:extLst>
          </p:cNvPr>
          <p:cNvSpPr>
            <a:spLocks noGrp="1" noChangeArrowheads="1"/>
          </p:cNvSpPr>
          <p:nvPr>
            <p:ph type="body" idx="1"/>
          </p:nvPr>
        </p:nvSpPr>
        <p:spPr/>
        <p:txBody>
          <a:bodyPr/>
          <a:lstStyle/>
          <a:p>
            <a:pPr>
              <a:lnSpc>
                <a:spcPct val="90000"/>
              </a:lnSpc>
            </a:pPr>
            <a:r>
              <a:rPr lang="en-US" altLang="en-US"/>
              <a:t>The capital city of the Ugarit Kingdom</a:t>
            </a:r>
          </a:p>
          <a:p>
            <a:pPr>
              <a:lnSpc>
                <a:spcPct val="90000"/>
              </a:lnSpc>
            </a:pPr>
            <a:r>
              <a:rPr lang="en-US" altLang="en-US"/>
              <a:t>Tel (mound) Ras Shamrah </a:t>
            </a:r>
          </a:p>
          <a:p>
            <a:pPr>
              <a:lnSpc>
                <a:spcPct val="90000"/>
              </a:lnSpc>
            </a:pPr>
            <a:r>
              <a:rPr lang="en-GB" altLang="en-US"/>
              <a:t>Most prosperous age</a:t>
            </a:r>
          </a:p>
          <a:p>
            <a:pPr>
              <a:lnSpc>
                <a:spcPct val="90000"/>
              </a:lnSpc>
            </a:pPr>
            <a:r>
              <a:rPr lang="en-GB" altLang="en-US"/>
              <a:t>1450 to about 1200 BC</a:t>
            </a:r>
          </a:p>
          <a:p>
            <a:pPr>
              <a:lnSpc>
                <a:spcPct val="90000"/>
              </a:lnSpc>
            </a:pPr>
            <a:r>
              <a:rPr lang="en-GB" altLang="en-US"/>
              <a:t>Great royal palaces</a:t>
            </a:r>
          </a:p>
          <a:p>
            <a:pPr>
              <a:lnSpc>
                <a:spcPct val="90000"/>
              </a:lnSpc>
            </a:pPr>
            <a:r>
              <a:rPr lang="en-GB" altLang="en-US"/>
              <a:t>Temples and shrines</a:t>
            </a:r>
          </a:p>
          <a:p>
            <a:pPr>
              <a:lnSpc>
                <a:spcPct val="90000"/>
              </a:lnSpc>
            </a:pPr>
            <a:r>
              <a:rPr lang="en-GB" altLang="en-US"/>
              <a:t>High priests' library</a:t>
            </a:r>
          </a:p>
          <a:p>
            <a:pPr>
              <a:lnSpc>
                <a:spcPct val="90000"/>
              </a:lnSpc>
            </a:pPr>
            <a:r>
              <a:rPr lang="en-GB" altLang="en-US"/>
              <a:t>Other libraries on the acropolis</a:t>
            </a:r>
            <a:r>
              <a:rPr lang="en-US" altLang="en-US"/>
              <a:t>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a:extLst>
              <a:ext uri="{FF2B5EF4-FFF2-40B4-BE49-F238E27FC236}">
                <a16:creationId xmlns:a16="http://schemas.microsoft.com/office/drawing/2014/main" id="{086BC2D2-DDAF-471E-9171-48F890B08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0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a:extLst>
              <a:ext uri="{FF2B5EF4-FFF2-40B4-BE49-F238E27FC236}">
                <a16:creationId xmlns:a16="http://schemas.microsoft.com/office/drawing/2014/main" id="{61FFCC0E-C8CE-48C9-8622-A66E92826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534400" cy="6842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8D54557-8E4C-4429-9AA0-E2FFA074293C}"/>
              </a:ext>
            </a:extLst>
          </p:cNvPr>
          <p:cNvSpPr>
            <a:spLocks noGrp="1" noChangeArrowheads="1"/>
          </p:cNvSpPr>
          <p:nvPr>
            <p:ph type="title"/>
          </p:nvPr>
        </p:nvSpPr>
        <p:spPr/>
        <p:txBody>
          <a:bodyPr/>
          <a:lstStyle/>
          <a:p>
            <a:r>
              <a:rPr lang="en-US" altLang="en-US" sz="4000" b="1"/>
              <a:t>Sodom = Bab edh-Dhra</a:t>
            </a:r>
            <a:br>
              <a:rPr lang="en-US" altLang="en-US" sz="4000" b="1"/>
            </a:br>
            <a:r>
              <a:rPr lang="en-US" altLang="en-US" sz="4000" b="1"/>
              <a:t>Cemetery</a:t>
            </a:r>
          </a:p>
        </p:txBody>
      </p:sp>
      <p:sp>
        <p:nvSpPr>
          <p:cNvPr id="38915" name="Rectangle 3">
            <a:extLst>
              <a:ext uri="{FF2B5EF4-FFF2-40B4-BE49-F238E27FC236}">
                <a16:creationId xmlns:a16="http://schemas.microsoft.com/office/drawing/2014/main" id="{A30DB3BD-FA0D-43AB-96E2-9FBD4E1F4BCF}"/>
              </a:ext>
            </a:extLst>
          </p:cNvPr>
          <p:cNvSpPr>
            <a:spLocks noGrp="1" noChangeArrowheads="1"/>
          </p:cNvSpPr>
          <p:nvPr>
            <p:ph type="body" idx="1"/>
          </p:nvPr>
        </p:nvSpPr>
        <p:spPr/>
        <p:txBody>
          <a:bodyPr/>
          <a:lstStyle/>
          <a:p>
            <a:r>
              <a:rPr lang="en-US" altLang="en-US"/>
              <a:t>Manner of destruction of charnel houses consistent with Gen 19:24</a:t>
            </a:r>
          </a:p>
          <a:p>
            <a:r>
              <a:rPr lang="en-US" altLang="en-US"/>
              <a:t>"Lord rained upon Sodom and Gomorrah  brimstone and fire from the Lord out of heaven”</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a:extLst>
              <a:ext uri="{FF2B5EF4-FFF2-40B4-BE49-F238E27FC236}">
                <a16:creationId xmlns:a16="http://schemas.microsoft.com/office/drawing/2014/main" id="{82D6EF02-CB44-43CD-BBF2-B9737C45D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4578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489A238A-C3A2-41AA-B5AB-7512C2B9AD60}"/>
              </a:ext>
            </a:extLst>
          </p:cNvPr>
          <p:cNvSpPr>
            <a:spLocks noGrp="1" noChangeArrowheads="1"/>
          </p:cNvSpPr>
          <p:nvPr>
            <p:ph type="title"/>
          </p:nvPr>
        </p:nvSpPr>
        <p:spPr/>
        <p:txBody>
          <a:bodyPr/>
          <a:lstStyle/>
          <a:p>
            <a:r>
              <a:rPr lang="en-US" altLang="en-US" b="1"/>
              <a:t>Sodom = Bab edh-Dhra</a:t>
            </a:r>
          </a:p>
        </p:txBody>
      </p:sp>
      <p:sp>
        <p:nvSpPr>
          <p:cNvPr id="41987" name="Rectangle 3">
            <a:extLst>
              <a:ext uri="{FF2B5EF4-FFF2-40B4-BE49-F238E27FC236}">
                <a16:creationId xmlns:a16="http://schemas.microsoft.com/office/drawing/2014/main" id="{3ADC5A1F-A4E6-40D5-ACFB-D43E0B8DCF7B}"/>
              </a:ext>
            </a:extLst>
          </p:cNvPr>
          <p:cNvSpPr>
            <a:spLocks noGrp="1" noChangeArrowheads="1"/>
          </p:cNvSpPr>
          <p:nvPr>
            <p:ph type="body" idx="1"/>
          </p:nvPr>
        </p:nvSpPr>
        <p:spPr/>
        <p:txBody>
          <a:bodyPr/>
          <a:lstStyle/>
          <a:p>
            <a:r>
              <a:rPr lang="en-US" altLang="en-US"/>
              <a:t>There is evidence for both the city’s destruction by invading armies (Genesis 13, War of the Nine Kings)</a:t>
            </a:r>
          </a:p>
          <a:p>
            <a:r>
              <a:rPr lang="en-US" altLang="en-US"/>
              <a:t>There is evidence of an area-wide, non-military, conflagration described in Genesis 19:24-25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9B347D7-963C-4BF2-AB1C-3870B90355EF}"/>
              </a:ext>
            </a:extLst>
          </p:cNvPr>
          <p:cNvSpPr>
            <a:spLocks noGrp="1" noChangeArrowheads="1"/>
          </p:cNvSpPr>
          <p:nvPr>
            <p:ph type="title"/>
          </p:nvPr>
        </p:nvSpPr>
        <p:spPr/>
        <p:txBody>
          <a:bodyPr/>
          <a:lstStyle/>
          <a:p>
            <a:r>
              <a:rPr lang="en-US" altLang="en-US"/>
              <a:t>Gomorrah = Numeira </a:t>
            </a:r>
          </a:p>
        </p:txBody>
      </p:sp>
      <p:sp>
        <p:nvSpPr>
          <p:cNvPr id="43011" name="Rectangle 3">
            <a:extLst>
              <a:ext uri="{FF2B5EF4-FFF2-40B4-BE49-F238E27FC236}">
                <a16:creationId xmlns:a16="http://schemas.microsoft.com/office/drawing/2014/main" id="{CB9F73CB-00E2-4E77-8E1E-AB4A9A94E382}"/>
              </a:ext>
            </a:extLst>
          </p:cNvPr>
          <p:cNvSpPr>
            <a:spLocks noGrp="1" noChangeArrowheads="1"/>
          </p:cNvSpPr>
          <p:nvPr>
            <p:ph type="body" idx="1"/>
          </p:nvPr>
        </p:nvSpPr>
        <p:spPr/>
        <p:txBody>
          <a:bodyPr/>
          <a:lstStyle/>
          <a:p>
            <a:r>
              <a:rPr lang="en-US" altLang="en-US" sz="2800"/>
              <a:t>Rectangular site with an east-west orientation. </a:t>
            </a:r>
          </a:p>
          <a:p>
            <a:r>
              <a:rPr lang="en-US" altLang="en-US" sz="2800"/>
              <a:t>The norther margin of the site has eroded away. </a:t>
            </a:r>
          </a:p>
          <a:p>
            <a:r>
              <a:rPr lang="en-US" altLang="en-US" sz="2800"/>
              <a:t>Numeira had a short occupation (about 100 yrs) in the Early Bronze III Age (late 3rd millenium BC). </a:t>
            </a:r>
          </a:p>
          <a:p>
            <a:r>
              <a:rPr lang="en-US" altLang="en-US" sz="2800"/>
              <a:t>There was a pre-fortification settlement and two main building periods after first destruction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a:extLst>
              <a:ext uri="{FF2B5EF4-FFF2-40B4-BE49-F238E27FC236}">
                <a16:creationId xmlns:a16="http://schemas.microsoft.com/office/drawing/2014/main" id="{E8D40B36-D708-4D68-91E1-CF9DC01BA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178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a:extLst>
              <a:ext uri="{FF2B5EF4-FFF2-40B4-BE49-F238E27FC236}">
                <a16:creationId xmlns:a16="http://schemas.microsoft.com/office/drawing/2014/main" id="{2F5E900F-6328-4078-976B-EB371F8C7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551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8" name="Picture 4">
            <a:extLst>
              <a:ext uri="{FF2B5EF4-FFF2-40B4-BE49-F238E27FC236}">
                <a16:creationId xmlns:a16="http://schemas.microsoft.com/office/drawing/2014/main" id="{4F0C45E8-C32A-4547-A4A8-77D33FEB3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88"/>
            <a:ext cx="8229600" cy="6859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a:extLst>
              <a:ext uri="{FF2B5EF4-FFF2-40B4-BE49-F238E27FC236}">
                <a16:creationId xmlns:a16="http://schemas.microsoft.com/office/drawing/2014/main" id="{FF4EA50E-61DF-48C5-AC84-03A3890E3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6251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AA5536E1-790E-4DA1-BBEA-A46F799BF69B}"/>
              </a:ext>
            </a:extLst>
          </p:cNvPr>
          <p:cNvSpPr>
            <a:spLocks noGrp="1" noChangeArrowheads="1"/>
          </p:cNvSpPr>
          <p:nvPr>
            <p:ph type="title"/>
          </p:nvPr>
        </p:nvSpPr>
        <p:spPr/>
        <p:txBody>
          <a:bodyPr/>
          <a:lstStyle/>
          <a:p>
            <a:r>
              <a:rPr lang="en-US" altLang="en-US"/>
              <a:t>Ugarit</a:t>
            </a:r>
          </a:p>
        </p:txBody>
      </p:sp>
      <p:sp>
        <p:nvSpPr>
          <p:cNvPr id="75779" name="Rectangle 3">
            <a:extLst>
              <a:ext uri="{FF2B5EF4-FFF2-40B4-BE49-F238E27FC236}">
                <a16:creationId xmlns:a16="http://schemas.microsoft.com/office/drawing/2014/main" id="{DB799C94-5AA5-4BF2-BBB2-93393F2C8376}"/>
              </a:ext>
            </a:extLst>
          </p:cNvPr>
          <p:cNvSpPr>
            <a:spLocks noGrp="1" noChangeArrowheads="1"/>
          </p:cNvSpPr>
          <p:nvPr>
            <p:ph type="body" idx="1"/>
          </p:nvPr>
        </p:nvSpPr>
        <p:spPr>
          <a:xfrm>
            <a:off x="457200" y="1600200"/>
            <a:ext cx="4267200" cy="4530725"/>
          </a:xfrm>
        </p:spPr>
        <p:txBody>
          <a:bodyPr/>
          <a:lstStyle/>
          <a:p>
            <a:r>
              <a:rPr lang="en-GB" altLang="en-US" sz="2800"/>
              <a:t>Cuneiform alphabetic script</a:t>
            </a:r>
          </a:p>
          <a:p>
            <a:r>
              <a:rPr lang="en-GB" altLang="en-US" sz="2800"/>
              <a:t>Mythological and religious literature,</a:t>
            </a:r>
          </a:p>
          <a:p>
            <a:r>
              <a:rPr lang="en-GB" altLang="en-US" sz="2800"/>
              <a:t>Palatial libraries</a:t>
            </a:r>
          </a:p>
          <a:p>
            <a:r>
              <a:rPr lang="en-GB" altLang="en-US" sz="2800"/>
              <a:t>Private libraries</a:t>
            </a:r>
          </a:p>
          <a:p>
            <a:r>
              <a:rPr lang="en-GB" altLang="en-US" sz="2800"/>
              <a:t>Government </a:t>
            </a:r>
          </a:p>
          <a:p>
            <a:pPr>
              <a:buFont typeface="Wingdings" panose="05000000000000000000" pitchFamily="2" charset="2"/>
              <a:buNone/>
            </a:pPr>
            <a:r>
              <a:rPr lang="en-GB" altLang="en-US" sz="2800"/>
              <a:t>archives: political,</a:t>
            </a:r>
          </a:p>
          <a:p>
            <a:pPr>
              <a:buFont typeface="Wingdings" panose="05000000000000000000" pitchFamily="2" charset="2"/>
              <a:buNone/>
            </a:pPr>
            <a:r>
              <a:rPr lang="en-GB" altLang="en-US" sz="2800"/>
              <a:t> social, economic </a:t>
            </a:r>
            <a:endParaRPr lang="en-US" altLang="en-US" sz="2800"/>
          </a:p>
        </p:txBody>
      </p:sp>
      <p:pic>
        <p:nvPicPr>
          <p:cNvPr id="75780" name="Picture 4">
            <a:extLst>
              <a:ext uri="{FF2B5EF4-FFF2-40B4-BE49-F238E27FC236}">
                <a16:creationId xmlns:a16="http://schemas.microsoft.com/office/drawing/2014/main" id="{C78ECF10-33FE-4746-A752-CFC34E734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4425" y="1447800"/>
            <a:ext cx="4219575" cy="2952750"/>
          </a:xfrm>
          <a:prstGeom prst="rect">
            <a:avLst/>
          </a:prstGeom>
          <a:noFill/>
          <a:extLst>
            <a:ext uri="{909E8E84-426E-40DD-AFC4-6F175D3DCCD1}">
              <a14:hiddenFill xmlns:a14="http://schemas.microsoft.com/office/drawing/2010/main">
                <a:solidFill>
                  <a:srgbClr val="FFFFFF"/>
                </a:solidFill>
              </a14:hiddenFill>
            </a:ext>
          </a:extLst>
        </p:spPr>
      </p:pic>
      <p:pic>
        <p:nvPicPr>
          <p:cNvPr id="75781" name="Picture 5">
            <a:extLst>
              <a:ext uri="{FF2B5EF4-FFF2-40B4-BE49-F238E27FC236}">
                <a16:creationId xmlns:a16="http://schemas.microsoft.com/office/drawing/2014/main" id="{16998ACA-AB7A-4829-BB10-9DC02B896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648200"/>
            <a:ext cx="4857750" cy="180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a:extLst>
              <a:ext uri="{FF2B5EF4-FFF2-40B4-BE49-F238E27FC236}">
                <a16:creationId xmlns:a16="http://schemas.microsoft.com/office/drawing/2014/main" id="{7A09BD47-F347-46DF-AF36-6B8FFBDD9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
            <a:ext cx="8229600" cy="6781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52452E52-7E01-4819-AF59-94B8A4DBE45D}"/>
              </a:ext>
            </a:extLst>
          </p:cNvPr>
          <p:cNvSpPr>
            <a:spLocks noGrp="1" noChangeArrowheads="1"/>
          </p:cNvSpPr>
          <p:nvPr>
            <p:ph type="title"/>
          </p:nvPr>
        </p:nvSpPr>
        <p:spPr/>
        <p:txBody>
          <a:bodyPr/>
          <a:lstStyle/>
          <a:p>
            <a:r>
              <a:rPr lang="en-US" altLang="en-US"/>
              <a:t>Gomorrah = Numeira</a:t>
            </a:r>
          </a:p>
        </p:txBody>
      </p:sp>
      <p:sp>
        <p:nvSpPr>
          <p:cNvPr id="49161" name="Rectangle 9">
            <a:extLst>
              <a:ext uri="{FF2B5EF4-FFF2-40B4-BE49-F238E27FC236}">
                <a16:creationId xmlns:a16="http://schemas.microsoft.com/office/drawing/2014/main" id="{71BBF95C-AEE9-43B4-8BC4-3DFD666AC6A1}"/>
              </a:ext>
            </a:extLst>
          </p:cNvPr>
          <p:cNvSpPr>
            <a:spLocks noGrp="1" noChangeArrowheads="1"/>
          </p:cNvSpPr>
          <p:nvPr>
            <p:ph type="body" idx="1"/>
          </p:nvPr>
        </p:nvSpPr>
        <p:spPr/>
        <p:txBody>
          <a:bodyPr/>
          <a:lstStyle/>
          <a:p>
            <a:r>
              <a:rPr lang="en-US" altLang="en-US"/>
              <a:t>The Numeira wall has a segmented type construction to withstand earthquakes.</a:t>
            </a:r>
          </a:p>
          <a:p>
            <a:r>
              <a:rPr lang="en-US" altLang="en-US"/>
              <a:t> There is an eastern tower.</a:t>
            </a:r>
          </a:p>
          <a:p>
            <a:endParaRPr lang="en-US" altLang="en-US"/>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a:extLst>
              <a:ext uri="{FF2B5EF4-FFF2-40B4-BE49-F238E27FC236}">
                <a16:creationId xmlns:a16="http://schemas.microsoft.com/office/drawing/2014/main" id="{3347B390-FF81-4F1D-B67C-81CE80C7C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
            <a:ext cx="8763000" cy="666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a:extLst>
              <a:ext uri="{FF2B5EF4-FFF2-40B4-BE49-F238E27FC236}">
                <a16:creationId xmlns:a16="http://schemas.microsoft.com/office/drawing/2014/main" id="{000872A9-C49B-43B7-BFA2-6C6F6C4DC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382000" cy="6829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a:extLst>
              <a:ext uri="{FF2B5EF4-FFF2-40B4-BE49-F238E27FC236}">
                <a16:creationId xmlns:a16="http://schemas.microsoft.com/office/drawing/2014/main" id="{3D965C0F-4FE7-4366-B4CD-FAAE54DA8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063"/>
            <a:ext cx="9144000" cy="675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50FD1224-4247-4F2A-B985-8CA5CE89680B}"/>
              </a:ext>
            </a:extLst>
          </p:cNvPr>
          <p:cNvSpPr>
            <a:spLocks noGrp="1" noChangeArrowheads="1"/>
          </p:cNvSpPr>
          <p:nvPr>
            <p:ph type="title"/>
          </p:nvPr>
        </p:nvSpPr>
        <p:spPr/>
        <p:txBody>
          <a:bodyPr/>
          <a:lstStyle/>
          <a:p>
            <a:r>
              <a:rPr lang="en-US" altLang="en-US" sz="4000"/>
              <a:t>Gomorrah = Numeira</a:t>
            </a:r>
            <a:br>
              <a:rPr lang="en-US" altLang="en-US" sz="4000"/>
            </a:br>
            <a:r>
              <a:rPr lang="en-US" altLang="en-US" sz="4000"/>
              <a:t>Eastern Tower, Phases of Use</a:t>
            </a:r>
          </a:p>
        </p:txBody>
      </p:sp>
      <p:sp>
        <p:nvSpPr>
          <p:cNvPr id="58371" name="Rectangle 3">
            <a:extLst>
              <a:ext uri="{FF2B5EF4-FFF2-40B4-BE49-F238E27FC236}">
                <a16:creationId xmlns:a16="http://schemas.microsoft.com/office/drawing/2014/main" id="{1487CD19-47C4-4B6F-9205-EC6619974842}"/>
              </a:ext>
            </a:extLst>
          </p:cNvPr>
          <p:cNvSpPr>
            <a:spLocks noGrp="1" noChangeArrowheads="1"/>
          </p:cNvSpPr>
          <p:nvPr>
            <p:ph type="body" idx="1"/>
          </p:nvPr>
        </p:nvSpPr>
        <p:spPr/>
        <p:txBody>
          <a:bodyPr/>
          <a:lstStyle/>
          <a:p>
            <a:pPr>
              <a:lnSpc>
                <a:spcPct val="80000"/>
              </a:lnSpc>
            </a:pPr>
            <a:r>
              <a:rPr lang="en-US" altLang="en-US" sz="2800"/>
              <a:t>1) Early domestic rooms with household pottery</a:t>
            </a:r>
          </a:p>
          <a:p>
            <a:pPr>
              <a:lnSpc>
                <a:spcPct val="80000"/>
              </a:lnSpc>
            </a:pPr>
            <a:r>
              <a:rPr lang="en-US" altLang="en-US" sz="2800"/>
              <a:t>2) Destruction (Chedorlaomer and allies) </a:t>
            </a:r>
          </a:p>
          <a:p>
            <a:pPr>
              <a:lnSpc>
                <a:spcPct val="80000"/>
              </a:lnSpc>
            </a:pPr>
            <a:r>
              <a:rPr lang="en-US" altLang="en-US" sz="2800"/>
              <a:t>3) First Defensive Tower</a:t>
            </a:r>
          </a:p>
          <a:p>
            <a:pPr>
              <a:lnSpc>
                <a:spcPct val="80000"/>
              </a:lnSpc>
            </a:pPr>
            <a:r>
              <a:rPr lang="en-US" altLang="en-US" sz="2800"/>
              <a:t>4) Second Defensive Tower</a:t>
            </a:r>
          </a:p>
          <a:p>
            <a:pPr>
              <a:lnSpc>
                <a:spcPct val="80000"/>
              </a:lnSpc>
            </a:pPr>
            <a:r>
              <a:rPr lang="en-US" altLang="en-US" sz="2800"/>
              <a:t>5) Third Phase of Tower expansion and strengthening up to a size of 7.4 meters wide and 10 meters long. preserved to a height of 1.25 meters</a:t>
            </a:r>
          </a:p>
          <a:p>
            <a:pPr>
              <a:lnSpc>
                <a:spcPct val="80000"/>
              </a:lnSpc>
            </a:pPr>
            <a:r>
              <a:rPr lang="en-US" altLang="en-US" sz="2800"/>
              <a:t>6) Final Catastrophe of Gen. 19. In this final episode, two human skeletons (victims) were found buried in burned debris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a:extLst>
              <a:ext uri="{FF2B5EF4-FFF2-40B4-BE49-F238E27FC236}">
                <a16:creationId xmlns:a16="http://schemas.microsoft.com/office/drawing/2014/main" id="{1E164F96-FD59-4F2E-B566-9987732DD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102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DC15CE6-22DC-471D-B8EB-1542C1F4D3D6}"/>
              </a:ext>
            </a:extLst>
          </p:cNvPr>
          <p:cNvSpPr>
            <a:spLocks noGrp="1" noChangeArrowheads="1"/>
          </p:cNvSpPr>
          <p:nvPr>
            <p:ph type="title"/>
          </p:nvPr>
        </p:nvSpPr>
        <p:spPr/>
        <p:txBody>
          <a:bodyPr/>
          <a:lstStyle/>
          <a:p>
            <a:r>
              <a:rPr lang="en-US" altLang="en-US"/>
              <a:t>Eastern Tower</a:t>
            </a:r>
          </a:p>
        </p:txBody>
      </p:sp>
      <p:sp>
        <p:nvSpPr>
          <p:cNvPr id="64515" name="Rectangle 3">
            <a:extLst>
              <a:ext uri="{FF2B5EF4-FFF2-40B4-BE49-F238E27FC236}">
                <a16:creationId xmlns:a16="http://schemas.microsoft.com/office/drawing/2014/main" id="{48D074AB-B37D-44A0-9844-0B5C2409012C}"/>
              </a:ext>
            </a:extLst>
          </p:cNvPr>
          <p:cNvSpPr>
            <a:spLocks noGrp="1" noChangeArrowheads="1"/>
          </p:cNvSpPr>
          <p:nvPr>
            <p:ph type="body" idx="1"/>
          </p:nvPr>
        </p:nvSpPr>
        <p:spPr/>
        <p:txBody>
          <a:bodyPr/>
          <a:lstStyle/>
          <a:p>
            <a:r>
              <a:rPr lang="en-US" altLang="en-US"/>
              <a:t>20 alternating layers of chaff and carbonized material, including copper fragments. </a:t>
            </a:r>
          </a:p>
          <a:p>
            <a:r>
              <a:rPr lang="en-US" altLang="en-US"/>
              <a:t>If these represent seasonal activities associated with harvest or annual roof restoration, then 20 years (more or less) passed between first and second destruction events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A754784C-9CAB-43AA-B809-1D9A0872052A}"/>
              </a:ext>
            </a:extLst>
          </p:cNvPr>
          <p:cNvSpPr>
            <a:spLocks noGrp="1" noChangeArrowheads="1"/>
          </p:cNvSpPr>
          <p:nvPr>
            <p:ph type="title"/>
          </p:nvPr>
        </p:nvSpPr>
        <p:spPr/>
        <p:txBody>
          <a:bodyPr/>
          <a:lstStyle/>
          <a:p>
            <a:r>
              <a:rPr lang="en-US" altLang="en-US"/>
              <a:t>Numeira Residential Area</a:t>
            </a:r>
          </a:p>
        </p:txBody>
      </p:sp>
      <p:sp>
        <p:nvSpPr>
          <p:cNvPr id="59395" name="Rectangle 3">
            <a:extLst>
              <a:ext uri="{FF2B5EF4-FFF2-40B4-BE49-F238E27FC236}">
                <a16:creationId xmlns:a16="http://schemas.microsoft.com/office/drawing/2014/main" id="{74581D41-8844-4E12-A2E3-66943BC70862}"/>
              </a:ext>
            </a:extLst>
          </p:cNvPr>
          <p:cNvSpPr>
            <a:spLocks noGrp="1" noChangeArrowheads="1"/>
          </p:cNvSpPr>
          <p:nvPr>
            <p:ph type="body" idx="1"/>
          </p:nvPr>
        </p:nvSpPr>
        <p:spPr/>
        <p:txBody>
          <a:bodyPr/>
          <a:lstStyle/>
          <a:p>
            <a:r>
              <a:rPr lang="en-US" altLang="en-US"/>
              <a:t>Several rooms were found.</a:t>
            </a:r>
          </a:p>
          <a:p>
            <a:r>
              <a:rPr lang="en-US" altLang="en-US"/>
              <a:t> They were all of stone construction (not mudbrick).</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a:extLst>
              <a:ext uri="{FF2B5EF4-FFF2-40B4-BE49-F238E27FC236}">
                <a16:creationId xmlns:a16="http://schemas.microsoft.com/office/drawing/2014/main" id="{461F27FC-C99E-4500-B123-8640693339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229600" cy="6745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5822EAE-A3CB-4AC5-8856-BB9519E512EB}"/>
              </a:ext>
            </a:extLst>
          </p:cNvPr>
          <p:cNvSpPr>
            <a:spLocks noGrp="1" noChangeArrowheads="1"/>
          </p:cNvSpPr>
          <p:nvPr>
            <p:ph type="title"/>
          </p:nvPr>
        </p:nvSpPr>
        <p:spPr/>
        <p:txBody>
          <a:bodyPr/>
          <a:lstStyle/>
          <a:p>
            <a:r>
              <a:rPr lang="en-US" altLang="en-US" b="1"/>
              <a:t>Alalakh Tablets </a:t>
            </a:r>
          </a:p>
        </p:txBody>
      </p:sp>
      <p:sp>
        <p:nvSpPr>
          <p:cNvPr id="76803" name="Rectangle 3">
            <a:extLst>
              <a:ext uri="{FF2B5EF4-FFF2-40B4-BE49-F238E27FC236}">
                <a16:creationId xmlns:a16="http://schemas.microsoft.com/office/drawing/2014/main" id="{FEB4B5F7-ED6A-4EC2-BF18-85C00FC7470E}"/>
              </a:ext>
            </a:extLst>
          </p:cNvPr>
          <p:cNvSpPr>
            <a:spLocks noGrp="1" noChangeArrowheads="1"/>
          </p:cNvSpPr>
          <p:nvPr>
            <p:ph type="body" idx="1"/>
          </p:nvPr>
        </p:nvSpPr>
        <p:spPr/>
        <p:txBody>
          <a:bodyPr/>
          <a:lstStyle/>
          <a:p>
            <a:r>
              <a:rPr lang="en-US" altLang="en-US"/>
              <a:t>Tell Atchana along the lower Orontes River</a:t>
            </a:r>
          </a:p>
          <a:p>
            <a:r>
              <a:rPr lang="en-US" altLang="en-US"/>
              <a:t>Present-day southeastern Turkey</a:t>
            </a:r>
          </a:p>
          <a:p>
            <a:r>
              <a:rPr lang="en-US" altLang="en-US"/>
              <a:t>18th-15th centuries BC</a:t>
            </a:r>
          </a:p>
          <a:p>
            <a:r>
              <a:rPr lang="en-US" altLang="en-US"/>
              <a:t>Describe the changing political and economic situation of a settlement at the margins of the Mitanni and later Hittite states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7A109E89-F2BB-4928-B958-B30A6080253C}"/>
              </a:ext>
            </a:extLst>
          </p:cNvPr>
          <p:cNvSpPr>
            <a:spLocks noGrp="1" noChangeArrowheads="1"/>
          </p:cNvSpPr>
          <p:nvPr>
            <p:ph type="title"/>
          </p:nvPr>
        </p:nvSpPr>
        <p:spPr/>
        <p:txBody>
          <a:bodyPr/>
          <a:lstStyle/>
          <a:p>
            <a:r>
              <a:rPr lang="en-US" altLang="en-US"/>
              <a:t>Numeira Residential Area</a:t>
            </a:r>
          </a:p>
        </p:txBody>
      </p:sp>
      <p:sp>
        <p:nvSpPr>
          <p:cNvPr id="61443" name="Rectangle 3">
            <a:extLst>
              <a:ext uri="{FF2B5EF4-FFF2-40B4-BE49-F238E27FC236}">
                <a16:creationId xmlns:a16="http://schemas.microsoft.com/office/drawing/2014/main" id="{26E15C40-55E3-4CFA-ACE1-73ADDF20466A}"/>
              </a:ext>
            </a:extLst>
          </p:cNvPr>
          <p:cNvSpPr>
            <a:spLocks noGrp="1" noChangeArrowheads="1"/>
          </p:cNvSpPr>
          <p:nvPr>
            <p:ph type="body" idx="1"/>
          </p:nvPr>
        </p:nvSpPr>
        <p:spPr/>
        <p:txBody>
          <a:bodyPr/>
          <a:lstStyle/>
          <a:p>
            <a:r>
              <a:rPr lang="en-US" altLang="en-US"/>
              <a:t>Storage jars, clay silos, a mortar, door sockets, a hearth and other (storage?) pits</a:t>
            </a:r>
          </a:p>
          <a:p>
            <a:r>
              <a:rPr lang="en-US" altLang="en-US"/>
              <a:t>Ceramic workshop</a:t>
            </a:r>
          </a:p>
          <a:p>
            <a:r>
              <a:rPr lang="en-US" altLang="en-US"/>
              <a:t>Weaving workshop</a:t>
            </a:r>
          </a:p>
          <a:p>
            <a:r>
              <a:rPr lang="en-US" altLang="en-US"/>
              <a:t>One plaster-lined bin with barley (used to make beer see Ezek  16:49)</a:t>
            </a:r>
          </a:p>
          <a:p>
            <a:endParaRPr lang="en-US" altLang="en-US"/>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27EF30F3-0E5F-442D-ABC7-5B3C6670C738}"/>
              </a:ext>
            </a:extLst>
          </p:cNvPr>
          <p:cNvSpPr>
            <a:spLocks noGrp="1" noChangeArrowheads="1"/>
          </p:cNvSpPr>
          <p:nvPr>
            <p:ph type="title"/>
          </p:nvPr>
        </p:nvSpPr>
        <p:spPr/>
        <p:txBody>
          <a:bodyPr/>
          <a:lstStyle/>
          <a:p>
            <a:r>
              <a:rPr lang="en-US" altLang="en-US" sz="4000"/>
              <a:t>Final Destruction of Numeira (Gomorrah, Gen. 19)</a:t>
            </a:r>
          </a:p>
        </p:txBody>
      </p:sp>
      <p:sp>
        <p:nvSpPr>
          <p:cNvPr id="62467" name="Rectangle 3">
            <a:extLst>
              <a:ext uri="{FF2B5EF4-FFF2-40B4-BE49-F238E27FC236}">
                <a16:creationId xmlns:a16="http://schemas.microsoft.com/office/drawing/2014/main" id="{ACCF0E04-2937-40AB-8753-BE282957D541}"/>
              </a:ext>
            </a:extLst>
          </p:cNvPr>
          <p:cNvSpPr>
            <a:spLocks noGrp="1" noChangeArrowheads="1"/>
          </p:cNvSpPr>
          <p:nvPr>
            <p:ph type="body" idx="1"/>
          </p:nvPr>
        </p:nvSpPr>
        <p:spPr/>
        <p:txBody>
          <a:bodyPr/>
          <a:lstStyle/>
          <a:p>
            <a:r>
              <a:rPr lang="en-US" altLang="en-US"/>
              <a:t>Some rooms have up to 0.5 meter of ash in them from final destruction event. </a:t>
            </a:r>
          </a:p>
          <a:p>
            <a:r>
              <a:rPr lang="en-US" altLang="en-US"/>
              <a:t>Evidence for rapid abandonment is everywhere. </a:t>
            </a:r>
          </a:p>
          <a:p>
            <a:r>
              <a:rPr lang="en-US" altLang="en-US"/>
              <a:t>Room 4 had human bone fragments in the destruction debris</a:t>
            </a:r>
          </a:p>
          <a:p>
            <a:endParaRPr lang="en-US" altLang="en-US"/>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a:extLst>
              <a:ext uri="{FF2B5EF4-FFF2-40B4-BE49-F238E27FC236}">
                <a16:creationId xmlns:a16="http://schemas.microsoft.com/office/drawing/2014/main" id="{1FEF40FC-6EE6-4C3A-9B06-D86FF12F8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7620000" cy="6764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4FB128A-8B18-481F-B2DD-FA0C2A4A13F9}"/>
              </a:ext>
            </a:extLst>
          </p:cNvPr>
          <p:cNvSpPr>
            <a:spLocks noGrp="1" noChangeArrowheads="1"/>
          </p:cNvSpPr>
          <p:nvPr>
            <p:ph type="title"/>
          </p:nvPr>
        </p:nvSpPr>
        <p:spPr/>
        <p:txBody>
          <a:bodyPr/>
          <a:lstStyle/>
          <a:p>
            <a:r>
              <a:rPr lang="en-US" altLang="en-US" sz="4000"/>
              <a:t>Final Destruction of Numeira (Gomorrah, Gen. 19)</a:t>
            </a:r>
          </a:p>
        </p:txBody>
      </p:sp>
      <p:sp>
        <p:nvSpPr>
          <p:cNvPr id="63491" name="Rectangle 3">
            <a:extLst>
              <a:ext uri="{FF2B5EF4-FFF2-40B4-BE49-F238E27FC236}">
                <a16:creationId xmlns:a16="http://schemas.microsoft.com/office/drawing/2014/main" id="{154BE4F5-1375-4A3A-AA85-3563556A597D}"/>
              </a:ext>
            </a:extLst>
          </p:cNvPr>
          <p:cNvSpPr>
            <a:spLocks noGrp="1" noChangeArrowheads="1"/>
          </p:cNvSpPr>
          <p:nvPr>
            <p:ph type="body" idx="1"/>
          </p:nvPr>
        </p:nvSpPr>
        <p:spPr/>
        <p:txBody>
          <a:bodyPr/>
          <a:lstStyle/>
          <a:p>
            <a:pPr>
              <a:lnSpc>
                <a:spcPct val="90000"/>
              </a:lnSpc>
            </a:pPr>
            <a:r>
              <a:rPr lang="en-US" altLang="en-US"/>
              <a:t>The later, final destruction of fortified city took place between Abraham's 75th (Gen 12:4) and 85th (Gen 16:3) birthdays</a:t>
            </a:r>
          </a:p>
          <a:p>
            <a:pPr>
              <a:lnSpc>
                <a:spcPct val="90000"/>
              </a:lnSpc>
            </a:pPr>
            <a:r>
              <a:rPr lang="en-US" altLang="en-US"/>
              <a:t>About the time of Issac's conception when Abraham was 99 (Gen 17:1, 21:5)</a:t>
            </a:r>
          </a:p>
          <a:p>
            <a:pPr>
              <a:lnSpc>
                <a:spcPct val="90000"/>
              </a:lnSpc>
            </a:pPr>
            <a:r>
              <a:rPr lang="en-US" altLang="en-US"/>
              <a:t>14 to 24 years passed between the victory of the Eastern Kings (under Cherlaomer, Gen. 14) and the final destruction of Sodom and Gomorrah </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C28B6F8E-E57A-4B32-B4FD-E53B70F61C38}"/>
              </a:ext>
            </a:extLst>
          </p:cNvPr>
          <p:cNvSpPr>
            <a:spLocks noGrp="1" noChangeArrowheads="1"/>
          </p:cNvSpPr>
          <p:nvPr>
            <p:ph type="title"/>
          </p:nvPr>
        </p:nvSpPr>
        <p:spPr/>
        <p:txBody>
          <a:bodyPr/>
          <a:lstStyle/>
          <a:p>
            <a:r>
              <a:rPr lang="en-US" altLang="en-US" sz="4000"/>
              <a:t>Final Destruction of Numeira (Gomorrah, Gen. 19)</a:t>
            </a:r>
          </a:p>
        </p:txBody>
      </p:sp>
      <p:sp>
        <p:nvSpPr>
          <p:cNvPr id="65539" name="Rectangle 3">
            <a:extLst>
              <a:ext uri="{FF2B5EF4-FFF2-40B4-BE49-F238E27FC236}">
                <a16:creationId xmlns:a16="http://schemas.microsoft.com/office/drawing/2014/main" id="{1FD80409-97FA-4915-A8DE-2F30333CE7B4}"/>
              </a:ext>
            </a:extLst>
          </p:cNvPr>
          <p:cNvSpPr>
            <a:spLocks noGrp="1" noChangeArrowheads="1"/>
          </p:cNvSpPr>
          <p:nvPr>
            <p:ph type="body" idx="1"/>
          </p:nvPr>
        </p:nvSpPr>
        <p:spPr/>
        <p:txBody>
          <a:bodyPr/>
          <a:lstStyle/>
          <a:p>
            <a:r>
              <a:rPr lang="en-US" altLang="en-US"/>
              <a:t>The entire town was covered with thick layers of ash and burnt wooden beams as described in Genesis 19:24 </a:t>
            </a:r>
          </a:p>
          <a:p>
            <a:r>
              <a:rPr lang="en-US" altLang="en-US"/>
              <a:t>Final destruction of the city was accompanied by earthquake activity</a:t>
            </a:r>
          </a:p>
          <a:p>
            <a:r>
              <a:rPr lang="en-US" altLang="en-US"/>
              <a:t>Skeletons of victims killed when walls fell on them have been recovered </a:t>
            </a:r>
          </a:p>
          <a:p>
            <a:endParaRPr lang="en-US" altLang="en-US"/>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a:extLst>
              <a:ext uri="{FF2B5EF4-FFF2-40B4-BE49-F238E27FC236}">
                <a16:creationId xmlns:a16="http://schemas.microsoft.com/office/drawing/2014/main" id="{32B55606-8069-4321-9550-E821D39E7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1600" cy="6450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8C109F58-7D1C-4F01-AFBD-9342E27BB3A8}"/>
              </a:ext>
            </a:extLst>
          </p:cNvPr>
          <p:cNvSpPr>
            <a:spLocks noGrp="1" noChangeArrowheads="1"/>
          </p:cNvSpPr>
          <p:nvPr>
            <p:ph type="title"/>
          </p:nvPr>
        </p:nvSpPr>
        <p:spPr/>
        <p:txBody>
          <a:bodyPr/>
          <a:lstStyle/>
          <a:p>
            <a:r>
              <a:rPr lang="en-US" altLang="en-US"/>
              <a:t>History of Numeira (Gomorrah)</a:t>
            </a:r>
          </a:p>
        </p:txBody>
      </p:sp>
      <p:pic>
        <p:nvPicPr>
          <p:cNvPr id="67588" name="Picture 4">
            <a:extLst>
              <a:ext uri="{FF2B5EF4-FFF2-40B4-BE49-F238E27FC236}">
                <a16:creationId xmlns:a16="http://schemas.microsoft.com/office/drawing/2014/main" id="{B1AF8D50-2DAE-4AFC-B534-50E331092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3813"/>
            <a:ext cx="8382000" cy="5564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0B8630BD-46DB-41C5-9317-3436767D6397}"/>
              </a:ext>
            </a:extLst>
          </p:cNvPr>
          <p:cNvSpPr>
            <a:spLocks noGrp="1" noChangeArrowheads="1"/>
          </p:cNvSpPr>
          <p:nvPr>
            <p:ph type="title"/>
          </p:nvPr>
        </p:nvSpPr>
        <p:spPr/>
        <p:txBody>
          <a:bodyPr/>
          <a:lstStyle/>
          <a:p>
            <a:r>
              <a:rPr lang="en-US" altLang="en-US"/>
              <a:t>Zoar?= Safi? </a:t>
            </a:r>
          </a:p>
        </p:txBody>
      </p:sp>
      <p:sp>
        <p:nvSpPr>
          <p:cNvPr id="69635" name="Rectangle 3">
            <a:extLst>
              <a:ext uri="{FF2B5EF4-FFF2-40B4-BE49-F238E27FC236}">
                <a16:creationId xmlns:a16="http://schemas.microsoft.com/office/drawing/2014/main" id="{FD572FBE-E6E3-45AA-ABC4-1606F1007730}"/>
              </a:ext>
            </a:extLst>
          </p:cNvPr>
          <p:cNvSpPr>
            <a:spLocks noGrp="1" noChangeArrowheads="1"/>
          </p:cNvSpPr>
          <p:nvPr>
            <p:ph type="body" idx="1"/>
          </p:nvPr>
        </p:nvSpPr>
        <p:spPr/>
        <p:txBody>
          <a:bodyPr/>
          <a:lstStyle/>
          <a:p>
            <a:r>
              <a:rPr lang="en-US" altLang="en-US"/>
              <a:t>Safi-Zoar? was the only city to avoid destruction at time of Sodom and Gomorrah. </a:t>
            </a:r>
          </a:p>
          <a:p>
            <a:r>
              <a:rPr lang="en-US" altLang="en-US"/>
              <a:t>Lot fled to it (Gen 19:21).</a:t>
            </a:r>
          </a:p>
          <a:p>
            <a:r>
              <a:rPr lang="en-US" altLang="en-US"/>
              <a:t>In later Bible history, it was still on occupied city as described in Deut 32:3, Isaiah 15:5, and Jer 48:34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02C83850-BF29-4672-874E-11F192434DEB}"/>
              </a:ext>
            </a:extLst>
          </p:cNvPr>
          <p:cNvSpPr>
            <a:spLocks noGrp="1" noChangeArrowheads="1"/>
          </p:cNvSpPr>
          <p:nvPr>
            <p:ph type="title"/>
          </p:nvPr>
        </p:nvSpPr>
        <p:spPr/>
        <p:txBody>
          <a:bodyPr/>
          <a:lstStyle/>
          <a:p>
            <a:r>
              <a:rPr lang="en-US" altLang="en-US"/>
              <a:t>Admah?=Feifa </a:t>
            </a:r>
          </a:p>
        </p:txBody>
      </p:sp>
      <p:sp>
        <p:nvSpPr>
          <p:cNvPr id="70659" name="Rectangle 3">
            <a:extLst>
              <a:ext uri="{FF2B5EF4-FFF2-40B4-BE49-F238E27FC236}">
                <a16:creationId xmlns:a16="http://schemas.microsoft.com/office/drawing/2014/main" id="{746040E3-4660-47BC-AD3E-DE6167D38145}"/>
              </a:ext>
            </a:extLst>
          </p:cNvPr>
          <p:cNvSpPr>
            <a:spLocks noGrp="1" noChangeArrowheads="1"/>
          </p:cNvSpPr>
          <p:nvPr>
            <p:ph type="body" idx="1"/>
          </p:nvPr>
        </p:nvSpPr>
        <p:spPr/>
        <p:txBody>
          <a:bodyPr/>
          <a:lstStyle/>
          <a:p>
            <a:r>
              <a:rPr lang="en-US" altLang="en-US"/>
              <a:t>This city was associated with Zeboilm in Deut 29:23 and Hos 11:8.</a:t>
            </a:r>
          </a:p>
          <a:p>
            <a:r>
              <a:rPr lang="en-US" altLang="en-US"/>
              <a:t>There is no evidence of an Early Bronze Age settlement at this site. </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a:extLst>
              <a:ext uri="{FF2B5EF4-FFF2-40B4-BE49-F238E27FC236}">
                <a16:creationId xmlns:a16="http://schemas.microsoft.com/office/drawing/2014/main" id="{DD7D874F-8A42-4F8E-BDB0-D4A299579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DC511DE2-83CD-4168-82BB-B920189D86BB}"/>
              </a:ext>
            </a:extLst>
          </p:cNvPr>
          <p:cNvSpPr>
            <a:spLocks noGrp="1" noChangeArrowheads="1"/>
          </p:cNvSpPr>
          <p:nvPr>
            <p:ph type="title"/>
          </p:nvPr>
        </p:nvSpPr>
        <p:spPr/>
        <p:txBody>
          <a:bodyPr/>
          <a:lstStyle/>
          <a:p>
            <a:r>
              <a:rPr lang="en-US" altLang="en-US" b="1"/>
              <a:t>Boghazkoy Tablets </a:t>
            </a:r>
          </a:p>
        </p:txBody>
      </p:sp>
      <p:sp>
        <p:nvSpPr>
          <p:cNvPr id="77827" name="Rectangle 3">
            <a:extLst>
              <a:ext uri="{FF2B5EF4-FFF2-40B4-BE49-F238E27FC236}">
                <a16:creationId xmlns:a16="http://schemas.microsoft.com/office/drawing/2014/main" id="{AE332FD1-03E4-4812-9091-942487A640E4}"/>
              </a:ext>
            </a:extLst>
          </p:cNvPr>
          <p:cNvSpPr>
            <a:spLocks noGrp="1" noChangeArrowheads="1"/>
          </p:cNvSpPr>
          <p:nvPr>
            <p:ph type="body" idx="1"/>
          </p:nvPr>
        </p:nvSpPr>
        <p:spPr/>
        <p:txBody>
          <a:bodyPr/>
          <a:lstStyle/>
          <a:p>
            <a:r>
              <a:rPr lang="en-US" altLang="en-US"/>
              <a:t>Hittite capital in what is now Turkey</a:t>
            </a:r>
          </a:p>
          <a:p>
            <a:r>
              <a:rPr lang="en-US" altLang="en-US"/>
              <a:t>Occupied in the 2nd millennium BC</a:t>
            </a:r>
          </a:p>
          <a:p>
            <a:r>
              <a:rPr lang="en-US" altLang="en-US"/>
              <a:t>Over 10,000 cuneiform tablets</a:t>
            </a:r>
          </a:p>
          <a:p>
            <a:r>
              <a:rPr lang="en-US" altLang="en-US"/>
              <a:t>Hittite script from the13th and 14th centuries BC.</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416366A-BCF5-4AC1-BBB9-1E69E08A1599}"/>
              </a:ext>
            </a:extLst>
          </p:cNvPr>
          <p:cNvSpPr>
            <a:spLocks noGrp="1" noChangeArrowheads="1"/>
          </p:cNvSpPr>
          <p:nvPr>
            <p:ph type="title"/>
          </p:nvPr>
        </p:nvSpPr>
        <p:spPr/>
        <p:txBody>
          <a:bodyPr/>
          <a:lstStyle/>
          <a:p>
            <a:r>
              <a:rPr lang="en-US" altLang="en-US"/>
              <a:t>Zeboilm?=Khanazir </a:t>
            </a:r>
          </a:p>
        </p:txBody>
      </p:sp>
      <p:sp>
        <p:nvSpPr>
          <p:cNvPr id="72707" name="Rectangle 3">
            <a:extLst>
              <a:ext uri="{FF2B5EF4-FFF2-40B4-BE49-F238E27FC236}">
                <a16:creationId xmlns:a16="http://schemas.microsoft.com/office/drawing/2014/main" id="{0BAE39E2-338A-4A85-9428-5F4E4D475E28}"/>
              </a:ext>
            </a:extLst>
          </p:cNvPr>
          <p:cNvSpPr>
            <a:spLocks noGrp="1" noChangeArrowheads="1"/>
          </p:cNvSpPr>
          <p:nvPr>
            <p:ph type="body" idx="1"/>
          </p:nvPr>
        </p:nvSpPr>
        <p:spPr/>
        <p:txBody>
          <a:bodyPr/>
          <a:lstStyle/>
          <a:p>
            <a:pPr>
              <a:lnSpc>
                <a:spcPct val="80000"/>
              </a:lnSpc>
            </a:pPr>
            <a:r>
              <a:rPr lang="en-US" altLang="en-US" sz="2800"/>
              <a:t>Khanzar-Zeboilm? and Feifa-Admah? are at the southernmost end of the “Cities of the Plain” at the south end of the Ghor.</a:t>
            </a:r>
          </a:p>
          <a:p>
            <a:pPr>
              <a:lnSpc>
                <a:spcPct val="80000"/>
              </a:lnSpc>
            </a:pPr>
            <a:r>
              <a:rPr lang="en-US" altLang="en-US" sz="2800"/>
              <a:t>Zeboilim is also the smallest of the five cities.</a:t>
            </a:r>
          </a:p>
          <a:p>
            <a:pPr>
              <a:lnSpc>
                <a:spcPct val="80000"/>
              </a:lnSpc>
            </a:pPr>
            <a:r>
              <a:rPr lang="en-US" altLang="en-US" sz="2800"/>
              <a:t> Walls encircle the site </a:t>
            </a:r>
          </a:p>
          <a:p>
            <a:pPr>
              <a:lnSpc>
                <a:spcPct val="80000"/>
              </a:lnSpc>
            </a:pPr>
            <a:r>
              <a:rPr lang="en-US" altLang="en-US" sz="2800"/>
              <a:t>There is a heap of stones on east side, perhaps the remains of a tower. </a:t>
            </a:r>
          </a:p>
          <a:p>
            <a:pPr>
              <a:lnSpc>
                <a:spcPct val="80000"/>
              </a:lnSpc>
            </a:pPr>
            <a:r>
              <a:rPr lang="en-US" altLang="en-US" sz="2800"/>
              <a:t>Khanazir was built on a spur of limestone, like the other 4 sites. </a:t>
            </a:r>
          </a:p>
          <a:p>
            <a:pPr>
              <a:lnSpc>
                <a:spcPct val="80000"/>
              </a:lnSpc>
            </a:pPr>
            <a:r>
              <a:rPr lang="en-US" altLang="en-US" sz="2800"/>
              <a:t>No evidence of an Early Bronze Age settlement at this site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a:extLst>
              <a:ext uri="{FF2B5EF4-FFF2-40B4-BE49-F238E27FC236}">
                <a16:creationId xmlns:a16="http://schemas.microsoft.com/office/drawing/2014/main" id="{3807799F-E024-4EB1-8CC6-18E714C54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42900"/>
            <a:ext cx="7848600" cy="6515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DFABB48-79E1-435E-96A0-FBFD924A0374}"/>
              </a:ext>
            </a:extLst>
          </p:cNvPr>
          <p:cNvSpPr>
            <a:spLocks noGrp="1" noChangeArrowheads="1"/>
          </p:cNvSpPr>
          <p:nvPr>
            <p:ph type="title"/>
          </p:nvPr>
        </p:nvSpPr>
        <p:spPr/>
        <p:txBody>
          <a:bodyPr/>
          <a:lstStyle/>
          <a:p>
            <a:r>
              <a:rPr lang="en-US" altLang="en-US" sz="4000" b="1"/>
              <a:t>Geology of Sodom and Gomorrah </a:t>
            </a:r>
          </a:p>
        </p:txBody>
      </p:sp>
      <p:sp>
        <p:nvSpPr>
          <p:cNvPr id="74755" name="Rectangle 3">
            <a:extLst>
              <a:ext uri="{FF2B5EF4-FFF2-40B4-BE49-F238E27FC236}">
                <a16:creationId xmlns:a16="http://schemas.microsoft.com/office/drawing/2014/main" id="{F3FE89BD-885D-4F15-B2B0-58E428554355}"/>
              </a:ext>
            </a:extLst>
          </p:cNvPr>
          <p:cNvSpPr>
            <a:spLocks noGrp="1" noChangeArrowheads="1"/>
          </p:cNvSpPr>
          <p:nvPr>
            <p:ph type="body" idx="1"/>
          </p:nvPr>
        </p:nvSpPr>
        <p:spPr/>
        <p:txBody>
          <a:bodyPr/>
          <a:lstStyle/>
          <a:p>
            <a:r>
              <a:rPr lang="en-US" altLang="en-US"/>
              <a:t>The sites of Sodom (Bab edh-Dhrac) and Gomorrah (Numeira), along with the other 3 “Cities of the Plain” lie within the "Great Rift" tectonic plate boundary that goes through northern Syria, through the valley of Lebanon, the Jordan valley, the Arabah, and the Gulf of Aqaba, then through the Red Sea to the upper Nile Valley.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a:extLst>
              <a:ext uri="{FF2B5EF4-FFF2-40B4-BE49-F238E27FC236}">
                <a16:creationId xmlns:a16="http://schemas.microsoft.com/office/drawing/2014/main" id="{F5433799-18F3-40B7-BE9E-AD7448CA1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3548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6805" name="Text Box 5">
            <a:extLst>
              <a:ext uri="{FF2B5EF4-FFF2-40B4-BE49-F238E27FC236}">
                <a16:creationId xmlns:a16="http://schemas.microsoft.com/office/drawing/2014/main" id="{85C1C08B-858B-4893-9A45-5DF564A095BE}"/>
              </a:ext>
            </a:extLst>
          </p:cNvPr>
          <p:cNvSpPr txBox="1">
            <a:spLocks noChangeArrowheads="1"/>
          </p:cNvSpPr>
          <p:nvPr/>
        </p:nvSpPr>
        <p:spPr bwMode="auto">
          <a:xfrm>
            <a:off x="5715000" y="1371600"/>
            <a:ext cx="198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Dead Sea Rift Zone</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DA22796-C392-4287-A41B-C0DB2A86E39B}"/>
              </a:ext>
            </a:extLst>
          </p:cNvPr>
          <p:cNvSpPr>
            <a:spLocks noGrp="1" noChangeArrowheads="1"/>
          </p:cNvSpPr>
          <p:nvPr>
            <p:ph type="title"/>
          </p:nvPr>
        </p:nvSpPr>
        <p:spPr/>
        <p:txBody>
          <a:bodyPr/>
          <a:lstStyle/>
          <a:p>
            <a:r>
              <a:rPr lang="en-US" altLang="en-US" sz="4000" b="1"/>
              <a:t>Geology of Sodom and Gomorrah</a:t>
            </a:r>
          </a:p>
        </p:txBody>
      </p:sp>
      <p:sp>
        <p:nvSpPr>
          <p:cNvPr id="75779" name="Rectangle 3">
            <a:extLst>
              <a:ext uri="{FF2B5EF4-FFF2-40B4-BE49-F238E27FC236}">
                <a16:creationId xmlns:a16="http://schemas.microsoft.com/office/drawing/2014/main" id="{61486FBE-30C7-4E18-9F81-131BB4386957}"/>
              </a:ext>
            </a:extLst>
          </p:cNvPr>
          <p:cNvSpPr>
            <a:spLocks noGrp="1" noChangeArrowheads="1"/>
          </p:cNvSpPr>
          <p:nvPr>
            <p:ph type="body" idx="1"/>
          </p:nvPr>
        </p:nvSpPr>
        <p:spPr/>
        <p:txBody>
          <a:bodyPr/>
          <a:lstStyle/>
          <a:p>
            <a:pPr>
              <a:lnSpc>
                <a:spcPct val="80000"/>
              </a:lnSpc>
            </a:pPr>
            <a:r>
              <a:rPr lang="en-US" altLang="en-US" sz="2800"/>
              <a:t>The Valley of Siddim (Gen 14:10) is at southern end of Dead Sea were the kings of Sodom and Gomorrah fell into bitumen pits. </a:t>
            </a:r>
          </a:p>
          <a:p>
            <a:pPr>
              <a:lnSpc>
                <a:spcPct val="80000"/>
              </a:lnSpc>
            </a:pPr>
            <a:r>
              <a:rPr lang="en-US" altLang="en-US" sz="2800"/>
              <a:t>The southern Dead sea is a source of bitumen and was used in antiquity for mortar (Gen 11:3) and waterproofing (Ex 2:3). </a:t>
            </a:r>
          </a:p>
          <a:p>
            <a:pPr>
              <a:lnSpc>
                <a:spcPct val="80000"/>
              </a:lnSpc>
            </a:pPr>
            <a:r>
              <a:rPr lang="en-US" altLang="en-US" sz="2800"/>
              <a:t>Historians Diodoros, Strabo, Josephus and Tacitus wrote of large masses of asphalt coming to the surface of the water in the sector of the Dead Sea below Lisan. </a:t>
            </a:r>
          </a:p>
          <a:p>
            <a:pPr>
              <a:lnSpc>
                <a:spcPct val="80000"/>
              </a:lnSpc>
            </a:pPr>
            <a:r>
              <a:rPr lang="en-US" altLang="en-US" sz="2800"/>
              <a:t>Similar activities are recorded in modern times </a:t>
            </a:r>
          </a:p>
          <a:p>
            <a:pPr>
              <a:lnSpc>
                <a:spcPct val="80000"/>
              </a:lnSpc>
            </a:pPr>
            <a:endParaRPr lang="en-US" altLang="en-US" sz="2800"/>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a:extLst>
              <a:ext uri="{FF2B5EF4-FFF2-40B4-BE49-F238E27FC236}">
                <a16:creationId xmlns:a16="http://schemas.microsoft.com/office/drawing/2014/main" id="{10FDA0A7-A4CE-4832-9141-4F9B69C9E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92100"/>
            <a:ext cx="7391400" cy="6565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a:extLst>
              <a:ext uri="{FF2B5EF4-FFF2-40B4-BE49-F238E27FC236}">
                <a16:creationId xmlns:a16="http://schemas.microsoft.com/office/drawing/2014/main" id="{E7E30B26-C6FA-46D4-8AD9-6F2CDD737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991600" cy="6292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751F77A6-B800-4D04-9635-06B563F7C9CA}"/>
              </a:ext>
            </a:extLst>
          </p:cNvPr>
          <p:cNvSpPr>
            <a:spLocks noGrp="1" noChangeArrowheads="1"/>
          </p:cNvSpPr>
          <p:nvPr>
            <p:ph type="title"/>
          </p:nvPr>
        </p:nvSpPr>
        <p:spPr/>
        <p:txBody>
          <a:bodyPr/>
          <a:lstStyle/>
          <a:p>
            <a:r>
              <a:rPr lang="en-US" altLang="en-US" sz="4000" b="1"/>
              <a:t>Geology of Sodom and Gomorrah</a:t>
            </a:r>
          </a:p>
        </p:txBody>
      </p:sp>
      <p:sp>
        <p:nvSpPr>
          <p:cNvPr id="79875" name="Rectangle 3">
            <a:extLst>
              <a:ext uri="{FF2B5EF4-FFF2-40B4-BE49-F238E27FC236}">
                <a16:creationId xmlns:a16="http://schemas.microsoft.com/office/drawing/2014/main" id="{55CF0C1D-0E7E-477B-91C4-E5FC96893C64}"/>
              </a:ext>
            </a:extLst>
          </p:cNvPr>
          <p:cNvSpPr>
            <a:spLocks noGrp="1" noChangeArrowheads="1"/>
          </p:cNvSpPr>
          <p:nvPr>
            <p:ph type="body" idx="1"/>
          </p:nvPr>
        </p:nvSpPr>
        <p:spPr/>
        <p:txBody>
          <a:bodyPr/>
          <a:lstStyle/>
          <a:p>
            <a:r>
              <a:rPr lang="en-US" altLang="en-US"/>
              <a:t>Within the Great Rift Valley, Sodom and Gomorrah and other Cities of the Plain are built on or near the east fault line of the Dead Sea graben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0393D3C4-357D-476E-A1E7-C4581E26A063}"/>
              </a:ext>
            </a:extLst>
          </p:cNvPr>
          <p:cNvSpPr>
            <a:spLocks noGrp="1" noChangeArrowheads="1"/>
          </p:cNvSpPr>
          <p:nvPr>
            <p:ph type="title"/>
          </p:nvPr>
        </p:nvSpPr>
        <p:spPr/>
        <p:txBody>
          <a:bodyPr/>
          <a:lstStyle/>
          <a:p>
            <a:r>
              <a:rPr lang="en-US" altLang="en-US" sz="4000"/>
              <a:t>Destruction by Meteorite Shower</a:t>
            </a:r>
          </a:p>
        </p:txBody>
      </p:sp>
      <p:sp>
        <p:nvSpPr>
          <p:cNvPr id="80899" name="Rectangle 3">
            <a:extLst>
              <a:ext uri="{FF2B5EF4-FFF2-40B4-BE49-F238E27FC236}">
                <a16:creationId xmlns:a16="http://schemas.microsoft.com/office/drawing/2014/main" id="{41EF3962-7A77-4C74-B0B4-CC5F73293D12}"/>
              </a:ext>
            </a:extLst>
          </p:cNvPr>
          <p:cNvSpPr>
            <a:spLocks noGrp="1" noChangeArrowheads="1"/>
          </p:cNvSpPr>
          <p:nvPr>
            <p:ph type="body" idx="1"/>
          </p:nvPr>
        </p:nvSpPr>
        <p:spPr/>
        <p:txBody>
          <a:bodyPr/>
          <a:lstStyle/>
          <a:p>
            <a:r>
              <a:rPr lang="en-US" altLang="en-US"/>
              <a:t>Localized</a:t>
            </a:r>
          </a:p>
          <a:p>
            <a:r>
              <a:rPr lang="en-US" altLang="en-US"/>
              <a:t>Set fire to buildings from roofs</a:t>
            </a:r>
          </a:p>
          <a:p>
            <a:r>
              <a:rPr lang="en-US" altLang="en-US"/>
              <a:t>Associated with an earthquake (unusual timing)</a:t>
            </a:r>
          </a:p>
          <a:p>
            <a:r>
              <a:rPr lang="en-US" altLang="en-US"/>
              <a:t>Test hypothesis with tektites, micrometeorites and iridium chemical anomalies</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a:extLst>
              <a:ext uri="{FF2B5EF4-FFF2-40B4-BE49-F238E27FC236}">
                <a16:creationId xmlns:a16="http://schemas.microsoft.com/office/drawing/2014/main" id="{91E5C8F4-DEEC-45F8-B36F-7226DA986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1925" name="Picture 5">
            <a:extLst>
              <a:ext uri="{FF2B5EF4-FFF2-40B4-BE49-F238E27FC236}">
                <a16:creationId xmlns:a16="http://schemas.microsoft.com/office/drawing/2014/main" id="{BD2859CB-958B-4B4E-BCE1-D9E2F1A6F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1926" name="Picture 6">
            <a:extLst>
              <a:ext uri="{FF2B5EF4-FFF2-40B4-BE49-F238E27FC236}">
                <a16:creationId xmlns:a16="http://schemas.microsoft.com/office/drawing/2014/main" id="{DB310D4E-C4EE-4FB1-9DBA-41FE33286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1927" name="Picture 7">
            <a:extLst>
              <a:ext uri="{FF2B5EF4-FFF2-40B4-BE49-F238E27FC236}">
                <a16:creationId xmlns:a16="http://schemas.microsoft.com/office/drawing/2014/main" id="{61C72A4D-1E0C-4CFF-8EE5-B045B7A020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28079E40-9300-4823-A2E1-2D6662EC7C05}"/>
              </a:ext>
            </a:extLst>
          </p:cNvPr>
          <p:cNvSpPr>
            <a:spLocks noGrp="1" noChangeArrowheads="1"/>
          </p:cNvSpPr>
          <p:nvPr>
            <p:ph type="title" idx="4294967295"/>
          </p:nvPr>
        </p:nvSpPr>
        <p:spPr>
          <a:xfrm>
            <a:off x="304800" y="304800"/>
            <a:ext cx="3657600" cy="1143000"/>
          </a:xfrm>
        </p:spPr>
        <p:txBody>
          <a:bodyPr/>
          <a:lstStyle/>
          <a:p>
            <a:r>
              <a:rPr lang="en-US" altLang="en-US" sz="4000" b="1"/>
              <a:t>Boghazkoy Tablets</a:t>
            </a:r>
          </a:p>
        </p:txBody>
      </p:sp>
      <p:pic>
        <p:nvPicPr>
          <p:cNvPr id="78852" name="Picture 4">
            <a:extLst>
              <a:ext uri="{FF2B5EF4-FFF2-40B4-BE49-F238E27FC236}">
                <a16:creationId xmlns:a16="http://schemas.microsoft.com/office/drawing/2014/main" id="{4DFD612A-C90B-40A6-942F-AF2B1FA9E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28600"/>
            <a:ext cx="4702175" cy="6629400"/>
          </a:xfrm>
          <a:prstGeom prst="rect">
            <a:avLst/>
          </a:prstGeom>
          <a:noFill/>
          <a:extLst>
            <a:ext uri="{909E8E84-426E-40DD-AFC4-6F175D3DCCD1}">
              <a14:hiddenFill xmlns:a14="http://schemas.microsoft.com/office/drawing/2010/main">
                <a:solidFill>
                  <a:srgbClr val="FFFFFF"/>
                </a:solidFill>
              </a14:hiddenFill>
            </a:ext>
          </a:extLst>
        </p:spPr>
      </p:pic>
      <p:pic>
        <p:nvPicPr>
          <p:cNvPr id="78854" name="Picture 6">
            <a:extLst>
              <a:ext uri="{FF2B5EF4-FFF2-40B4-BE49-F238E27FC236}">
                <a16:creationId xmlns:a16="http://schemas.microsoft.com/office/drawing/2014/main" id="{94D2D295-6604-4234-91B6-93DC269AE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3522663"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116ED4E6-868E-47A5-A5BD-FCA41C0B4AE2}"/>
              </a:ext>
            </a:extLst>
          </p:cNvPr>
          <p:cNvSpPr>
            <a:spLocks noGrp="1" noChangeArrowheads="1"/>
          </p:cNvSpPr>
          <p:nvPr>
            <p:ph type="title"/>
          </p:nvPr>
        </p:nvSpPr>
        <p:spPr/>
        <p:txBody>
          <a:bodyPr/>
          <a:lstStyle/>
          <a:p>
            <a:r>
              <a:rPr lang="en-US" altLang="en-US" sz="4000" b="1"/>
              <a:t>Date of Destruction</a:t>
            </a:r>
            <a:br>
              <a:rPr lang="en-US" altLang="en-US" sz="4000" b="1"/>
            </a:br>
            <a:r>
              <a:rPr lang="en-US" altLang="en-US" sz="4000"/>
              <a:t> </a:t>
            </a:r>
            <a:r>
              <a:rPr lang="en-US" altLang="en-US" sz="4000" b="1"/>
              <a:t>(c. 2070 BC</a:t>
            </a:r>
            <a:r>
              <a:rPr lang="en-US" altLang="en-US" sz="4000"/>
              <a:t>)</a:t>
            </a:r>
          </a:p>
        </p:txBody>
      </p:sp>
      <p:sp>
        <p:nvSpPr>
          <p:cNvPr id="82947" name="Rectangle 3">
            <a:extLst>
              <a:ext uri="{FF2B5EF4-FFF2-40B4-BE49-F238E27FC236}">
                <a16:creationId xmlns:a16="http://schemas.microsoft.com/office/drawing/2014/main" id="{34F4DD46-7452-4A2A-A761-C500E324CC24}"/>
              </a:ext>
            </a:extLst>
          </p:cNvPr>
          <p:cNvSpPr>
            <a:spLocks noGrp="1" noChangeArrowheads="1"/>
          </p:cNvSpPr>
          <p:nvPr>
            <p:ph type="body" idx="1"/>
          </p:nvPr>
        </p:nvSpPr>
        <p:spPr/>
        <p:txBody>
          <a:bodyPr/>
          <a:lstStyle/>
          <a:p>
            <a:r>
              <a:rPr lang="en-US" altLang="en-US"/>
              <a:t>The archaeological date for the destruction of Bab edh-Dhra and Numeira is 2350 BC </a:t>
            </a:r>
          </a:p>
          <a:p>
            <a:r>
              <a:rPr lang="en-US" altLang="en-US"/>
              <a:t>The Biblical date for  the destruction of Sodom and Gomorrah, assuming a mid-15th Century Exodus, is 2070 BC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535B3AD0-3E3D-4FD7-9ED7-850436E5502E}"/>
              </a:ext>
            </a:extLst>
          </p:cNvPr>
          <p:cNvSpPr>
            <a:spLocks noGrp="1" noChangeArrowheads="1"/>
          </p:cNvSpPr>
          <p:nvPr>
            <p:ph type="title"/>
          </p:nvPr>
        </p:nvSpPr>
        <p:spPr/>
        <p:txBody>
          <a:bodyPr/>
          <a:lstStyle/>
          <a:p>
            <a:r>
              <a:rPr lang="en-US" altLang="en-US" sz="4000" b="1"/>
              <a:t>Date of Destruction</a:t>
            </a:r>
            <a:br>
              <a:rPr lang="en-US" altLang="en-US" sz="4000" b="1"/>
            </a:br>
            <a:r>
              <a:rPr lang="en-US" altLang="en-US" sz="4000"/>
              <a:t> </a:t>
            </a:r>
            <a:r>
              <a:rPr lang="en-US" altLang="en-US" sz="4000" b="1"/>
              <a:t>(c. 2070 BC</a:t>
            </a:r>
            <a:r>
              <a:rPr lang="en-US" altLang="en-US" sz="4000"/>
              <a:t>)</a:t>
            </a:r>
          </a:p>
        </p:txBody>
      </p:sp>
      <p:sp>
        <p:nvSpPr>
          <p:cNvPr id="83971" name="Rectangle 3">
            <a:extLst>
              <a:ext uri="{FF2B5EF4-FFF2-40B4-BE49-F238E27FC236}">
                <a16:creationId xmlns:a16="http://schemas.microsoft.com/office/drawing/2014/main" id="{376B729C-5E73-4809-8214-E149FB81A001}"/>
              </a:ext>
            </a:extLst>
          </p:cNvPr>
          <p:cNvSpPr>
            <a:spLocks noGrp="1" noChangeArrowheads="1"/>
          </p:cNvSpPr>
          <p:nvPr>
            <p:ph type="body" idx="1"/>
          </p:nvPr>
        </p:nvSpPr>
        <p:spPr/>
        <p:txBody>
          <a:bodyPr/>
          <a:lstStyle/>
          <a:p>
            <a:pPr>
              <a:lnSpc>
                <a:spcPct val="90000"/>
              </a:lnSpc>
            </a:pPr>
            <a:r>
              <a:rPr lang="en-US" altLang="en-US" sz="2800"/>
              <a:t>Archaeological estimates have a wide range of uncertainty in stratigraphic synchronisms between sites the Dead Sea area with Egyptian history.</a:t>
            </a:r>
          </a:p>
          <a:p>
            <a:pPr>
              <a:lnSpc>
                <a:spcPct val="90000"/>
              </a:lnSpc>
            </a:pPr>
            <a:r>
              <a:rPr lang="en-US" altLang="en-US" sz="2800"/>
              <a:t> The 700-800 years between EBII and the beginning of MBI are poorly understood</a:t>
            </a:r>
          </a:p>
          <a:p>
            <a:pPr>
              <a:lnSpc>
                <a:spcPct val="90000"/>
              </a:lnSpc>
            </a:pPr>
            <a:r>
              <a:rPr lang="en-US" altLang="en-US" sz="2800"/>
              <a:t>It is “entirely within the realm of possibility, therefore, that the destruction of Bab edh-Dhra and Numeira could have occurred at the Biblical date of 2070 BC” (Wood, 1999:78).</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E3462338-237B-417C-80E7-D0472E850BBA}"/>
              </a:ext>
            </a:extLst>
          </p:cNvPr>
          <p:cNvSpPr>
            <a:spLocks noGrp="1" noChangeArrowheads="1"/>
          </p:cNvSpPr>
          <p:nvPr>
            <p:ph type="title"/>
          </p:nvPr>
        </p:nvSpPr>
        <p:spPr/>
        <p:txBody>
          <a:bodyPr/>
          <a:lstStyle/>
          <a:p>
            <a:r>
              <a:rPr lang="en-US" altLang="en-US" sz="4000" b="1"/>
              <a:t>Time of Year for the Destruction (late Spring) </a:t>
            </a:r>
          </a:p>
        </p:txBody>
      </p:sp>
      <p:sp>
        <p:nvSpPr>
          <p:cNvPr id="84995" name="Rectangle 3">
            <a:extLst>
              <a:ext uri="{FF2B5EF4-FFF2-40B4-BE49-F238E27FC236}">
                <a16:creationId xmlns:a16="http://schemas.microsoft.com/office/drawing/2014/main" id="{E7E5C5AF-7443-46F6-84DA-AE68DBACCAA3}"/>
              </a:ext>
            </a:extLst>
          </p:cNvPr>
          <p:cNvSpPr>
            <a:spLocks noGrp="1" noChangeArrowheads="1"/>
          </p:cNvSpPr>
          <p:nvPr>
            <p:ph type="body" idx="1"/>
          </p:nvPr>
        </p:nvSpPr>
        <p:spPr/>
        <p:txBody>
          <a:bodyPr/>
          <a:lstStyle/>
          <a:p>
            <a:r>
              <a:rPr lang="en-US" altLang="en-US"/>
              <a:t>Paleobotany:  carbonized grapes in storage pits</a:t>
            </a:r>
          </a:p>
          <a:p>
            <a:r>
              <a:rPr lang="en-US" altLang="en-US"/>
              <a:t>final destruction occurred in late spring </a:t>
            </a:r>
          </a:p>
          <a:p>
            <a:r>
              <a:rPr lang="en-US" altLang="en-US"/>
              <a:t>Gen 18:10,14  suggests that Sodom and Gomorrah were destroyed about 10 months prior to Isaac's birth "in the spring Sara shall have a son"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a:extLst>
              <a:ext uri="{FF2B5EF4-FFF2-40B4-BE49-F238E27FC236}">
                <a16:creationId xmlns:a16="http://schemas.microsoft.com/office/drawing/2014/main" id="{0D8052D1-D12D-4258-8B1E-2E3022062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88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68F1A463-FBCC-4D42-B5BE-6153ED9B9D13}"/>
              </a:ext>
            </a:extLst>
          </p:cNvPr>
          <p:cNvSpPr>
            <a:spLocks noGrp="1" noChangeArrowheads="1"/>
          </p:cNvSpPr>
          <p:nvPr>
            <p:ph type="title"/>
          </p:nvPr>
        </p:nvSpPr>
        <p:spPr/>
        <p:txBody>
          <a:bodyPr/>
          <a:lstStyle/>
          <a:p>
            <a:r>
              <a:rPr lang="en-US" altLang="en-US" b="1" i="1"/>
              <a:t>LOT AND HIS DAUGHTERS </a:t>
            </a:r>
          </a:p>
        </p:txBody>
      </p:sp>
      <p:sp>
        <p:nvSpPr>
          <p:cNvPr id="87043" name="Rectangle 3">
            <a:extLst>
              <a:ext uri="{FF2B5EF4-FFF2-40B4-BE49-F238E27FC236}">
                <a16:creationId xmlns:a16="http://schemas.microsoft.com/office/drawing/2014/main" id="{4013290B-5E18-499B-84FD-D67E7BC2B313}"/>
              </a:ext>
            </a:extLst>
          </p:cNvPr>
          <p:cNvSpPr>
            <a:spLocks noGrp="1" noChangeArrowheads="1"/>
          </p:cNvSpPr>
          <p:nvPr>
            <p:ph type="body" idx="1"/>
          </p:nvPr>
        </p:nvSpPr>
        <p:spPr/>
        <p:txBody>
          <a:bodyPr/>
          <a:lstStyle/>
          <a:p>
            <a:r>
              <a:rPr lang="en-US" altLang="en-US" sz="2800"/>
              <a:t>Following their escape from Sodom, Lot and his daughters found sanctuary in a cave. </a:t>
            </a:r>
          </a:p>
          <a:p>
            <a:r>
              <a:rPr lang="en-US" altLang="en-US" sz="2800"/>
              <a:t>There Lot was "seduced" by his two daughters (Gen. 19:30-38).</a:t>
            </a:r>
          </a:p>
          <a:p>
            <a:r>
              <a:rPr lang="en-US" altLang="en-US" sz="2800"/>
              <a:t>The site of Lot's cave has been identified at the Byzantine-era monastery of Deir 'Ain 'Abata.</a:t>
            </a:r>
          </a:p>
          <a:p>
            <a:r>
              <a:rPr lang="en-US" altLang="en-US" sz="2800"/>
              <a:t>The location of these ruins is constant with the traditional location of Lot's cave as described in the Madaba mosaic map </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a:extLst>
              <a:ext uri="{FF2B5EF4-FFF2-40B4-BE49-F238E27FC236}">
                <a16:creationId xmlns:a16="http://schemas.microsoft.com/office/drawing/2014/main" id="{6B0D60E4-652B-4332-A036-03F69E381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5073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a:extLst>
              <a:ext uri="{FF2B5EF4-FFF2-40B4-BE49-F238E27FC236}">
                <a16:creationId xmlns:a16="http://schemas.microsoft.com/office/drawing/2014/main" id="{2EB07F7A-F2D0-416A-B4D3-A179D8DC8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1402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a:extLst>
              <a:ext uri="{FF2B5EF4-FFF2-40B4-BE49-F238E27FC236}">
                <a16:creationId xmlns:a16="http://schemas.microsoft.com/office/drawing/2014/main" id="{FDF2001B-E775-4ED8-B877-0183ABDFE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305800" cy="6859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a:extLst>
              <a:ext uri="{FF2B5EF4-FFF2-40B4-BE49-F238E27FC236}">
                <a16:creationId xmlns:a16="http://schemas.microsoft.com/office/drawing/2014/main" id="{8F987CE0-B001-4A9D-A5C2-FB9A57792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686800" cy="6910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a:extLst>
              <a:ext uri="{FF2B5EF4-FFF2-40B4-BE49-F238E27FC236}">
                <a16:creationId xmlns:a16="http://schemas.microsoft.com/office/drawing/2014/main" id="{9A8C461F-097D-4789-81F9-0372A609D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933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3189" name="Picture 5">
            <a:extLst>
              <a:ext uri="{FF2B5EF4-FFF2-40B4-BE49-F238E27FC236}">
                <a16:creationId xmlns:a16="http://schemas.microsoft.com/office/drawing/2014/main" id="{B86214AF-C488-4039-B52C-389D42509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75" y="0"/>
            <a:ext cx="43656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a:extLst>
              <a:ext uri="{FF2B5EF4-FFF2-40B4-BE49-F238E27FC236}">
                <a16:creationId xmlns:a16="http://schemas.microsoft.com/office/drawing/2014/main" id="{C4744CB2-24AC-45F3-A61F-179B1FB58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75325"/>
          </a:xfrm>
          <a:prstGeom prst="rect">
            <a:avLst/>
          </a:prstGeom>
          <a:noFill/>
          <a:extLst>
            <a:ext uri="{909E8E84-426E-40DD-AFC4-6F175D3DCCD1}">
              <a14:hiddenFill xmlns:a14="http://schemas.microsoft.com/office/drawing/2010/main">
                <a:solidFill>
                  <a:srgbClr val="FFFFFF"/>
                </a:solidFill>
              </a14:hiddenFill>
            </a:ext>
          </a:extLst>
        </p:spPr>
      </p:pic>
      <p:sp>
        <p:nvSpPr>
          <p:cNvPr id="79877" name="Text Box 5">
            <a:extLst>
              <a:ext uri="{FF2B5EF4-FFF2-40B4-BE49-F238E27FC236}">
                <a16:creationId xmlns:a16="http://schemas.microsoft.com/office/drawing/2014/main" id="{9F9C71A2-E079-4FEF-B2DA-0432DF2486D6}"/>
              </a:ext>
            </a:extLst>
          </p:cNvPr>
          <p:cNvSpPr txBox="1">
            <a:spLocks noChangeArrowheads="1"/>
          </p:cNvSpPr>
          <p:nvPr/>
        </p:nvSpPr>
        <p:spPr bwMode="auto">
          <a:xfrm>
            <a:off x="1981200" y="4572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chemeClr val="bg1"/>
                </a:solidFill>
              </a:rPr>
              <a:t>RUINS OF BOGHAZKOY</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77440C14-8793-4E74-A088-356C40623331}"/>
              </a:ext>
            </a:extLst>
          </p:cNvPr>
          <p:cNvSpPr>
            <a:spLocks noGrp="1" noChangeArrowheads="1"/>
          </p:cNvSpPr>
          <p:nvPr>
            <p:ph type="title"/>
          </p:nvPr>
        </p:nvSpPr>
        <p:spPr/>
        <p:txBody>
          <a:bodyPr/>
          <a:lstStyle/>
          <a:p>
            <a:r>
              <a:rPr lang="en-US" altLang="en-US"/>
              <a:t>Lot’s Incest</a:t>
            </a:r>
          </a:p>
        </p:txBody>
      </p:sp>
      <p:sp>
        <p:nvSpPr>
          <p:cNvPr id="94211" name="Rectangle 3">
            <a:extLst>
              <a:ext uri="{FF2B5EF4-FFF2-40B4-BE49-F238E27FC236}">
                <a16:creationId xmlns:a16="http://schemas.microsoft.com/office/drawing/2014/main" id="{25993FAC-F48E-4392-BCA6-D4FC96EF4EFC}"/>
              </a:ext>
            </a:extLst>
          </p:cNvPr>
          <p:cNvSpPr>
            <a:spLocks noGrp="1" noChangeArrowheads="1"/>
          </p:cNvSpPr>
          <p:nvPr>
            <p:ph type="body" idx="1"/>
          </p:nvPr>
        </p:nvSpPr>
        <p:spPr>
          <a:xfrm>
            <a:off x="457200" y="1600200"/>
            <a:ext cx="4038600" cy="4530725"/>
          </a:xfrm>
        </p:spPr>
        <p:txBody>
          <a:bodyPr/>
          <a:lstStyle/>
          <a:p>
            <a:r>
              <a:rPr lang="en-US" altLang="en-US"/>
              <a:t>The incest associated with Lot’s cave lead to the eventual establishment of the Moab and Ammon nations (Gen. 19:37-38). </a:t>
            </a:r>
          </a:p>
        </p:txBody>
      </p:sp>
      <p:pic>
        <p:nvPicPr>
          <p:cNvPr id="94212" name="Picture 4">
            <a:extLst>
              <a:ext uri="{FF2B5EF4-FFF2-40B4-BE49-F238E27FC236}">
                <a16:creationId xmlns:a16="http://schemas.microsoft.com/office/drawing/2014/main" id="{AB2CACAF-13E3-43FD-8631-78EDFBCA8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447800"/>
            <a:ext cx="4876800" cy="4773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B5B53EB4-F4B8-480A-86A4-FBBCAA382DD2}"/>
              </a:ext>
            </a:extLst>
          </p:cNvPr>
          <p:cNvSpPr>
            <a:spLocks noGrp="1" noChangeArrowheads="1"/>
          </p:cNvSpPr>
          <p:nvPr>
            <p:ph type="title"/>
          </p:nvPr>
        </p:nvSpPr>
        <p:spPr/>
        <p:txBody>
          <a:bodyPr/>
          <a:lstStyle/>
          <a:p>
            <a:r>
              <a:rPr lang="en-US" altLang="en-US" sz="4000" b="1" i="1"/>
              <a:t>ABRAHAM AND ABIMELECH </a:t>
            </a:r>
            <a:br>
              <a:rPr lang="en-US" altLang="en-US" sz="4000" b="1" i="1"/>
            </a:br>
            <a:r>
              <a:rPr lang="en-US" altLang="en-US" sz="4000" b="1" i="1"/>
              <a:t>(c 2065 BC)</a:t>
            </a:r>
          </a:p>
        </p:txBody>
      </p:sp>
      <p:sp>
        <p:nvSpPr>
          <p:cNvPr id="111619" name="Rectangle 3">
            <a:extLst>
              <a:ext uri="{FF2B5EF4-FFF2-40B4-BE49-F238E27FC236}">
                <a16:creationId xmlns:a16="http://schemas.microsoft.com/office/drawing/2014/main" id="{78E64F87-6FA7-4507-A0C1-41B37EBA1D06}"/>
              </a:ext>
            </a:extLst>
          </p:cNvPr>
          <p:cNvSpPr>
            <a:spLocks noGrp="1" noChangeArrowheads="1"/>
          </p:cNvSpPr>
          <p:nvPr>
            <p:ph type="body" idx="1"/>
          </p:nvPr>
        </p:nvSpPr>
        <p:spPr/>
        <p:txBody>
          <a:bodyPr/>
          <a:lstStyle/>
          <a:p>
            <a:pPr>
              <a:lnSpc>
                <a:spcPct val="90000"/>
              </a:lnSpc>
            </a:pPr>
            <a:r>
              <a:rPr lang="en-US" altLang="en-US"/>
              <a:t>Following the rescue of Lot and his failed intercession for Sodom and Gomorrah (Gen. 18:22-33) </a:t>
            </a:r>
          </a:p>
          <a:p>
            <a:pPr>
              <a:lnSpc>
                <a:spcPct val="90000"/>
              </a:lnSpc>
            </a:pPr>
            <a:r>
              <a:rPr lang="en-US" altLang="en-US"/>
              <a:t>Abraham moved to the Negev between Kadesh and Shur. </a:t>
            </a:r>
          </a:p>
          <a:p>
            <a:pPr>
              <a:lnSpc>
                <a:spcPct val="90000"/>
              </a:lnSpc>
            </a:pPr>
            <a:r>
              <a:rPr lang="en-US" altLang="en-US"/>
              <a:t>There he passed Sarah off as his sister to Abimelech (Gen. 20), following his tried-and-true ruse that profited him so well in Egypt (Gen. 12:10-17).</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C53CB760-584F-4E02-84DD-567A11029DF0}"/>
              </a:ext>
            </a:extLst>
          </p:cNvPr>
          <p:cNvSpPr>
            <a:spLocks noGrp="1" noChangeArrowheads="1"/>
          </p:cNvSpPr>
          <p:nvPr>
            <p:ph type="title"/>
          </p:nvPr>
        </p:nvSpPr>
        <p:spPr/>
        <p:txBody>
          <a:bodyPr/>
          <a:lstStyle/>
          <a:p>
            <a:r>
              <a:rPr lang="en-US" altLang="en-US" sz="4000" b="1"/>
              <a:t>TRANSMISSION OF THE ABRAHAM NARRATIVE</a:t>
            </a:r>
            <a:r>
              <a:rPr lang="en-US" altLang="en-US" sz="4000"/>
              <a:t> (MB1) </a:t>
            </a:r>
          </a:p>
        </p:txBody>
      </p:sp>
      <p:sp>
        <p:nvSpPr>
          <p:cNvPr id="95235" name="Rectangle 3">
            <a:extLst>
              <a:ext uri="{FF2B5EF4-FFF2-40B4-BE49-F238E27FC236}">
                <a16:creationId xmlns:a16="http://schemas.microsoft.com/office/drawing/2014/main" id="{64C08FAD-22BE-4772-9CA4-8B3D53EB6618}"/>
              </a:ext>
            </a:extLst>
          </p:cNvPr>
          <p:cNvSpPr>
            <a:spLocks noGrp="1" noChangeArrowheads="1"/>
          </p:cNvSpPr>
          <p:nvPr>
            <p:ph type="body" idx="1"/>
          </p:nvPr>
        </p:nvSpPr>
        <p:spPr/>
        <p:txBody>
          <a:bodyPr/>
          <a:lstStyle/>
          <a:p>
            <a:pPr>
              <a:lnSpc>
                <a:spcPct val="80000"/>
              </a:lnSpc>
            </a:pPr>
            <a:r>
              <a:rPr lang="en-US" altLang="en-US" sz="2800"/>
              <a:t>There is nothing of a cult (ritualized religious practice) in the Abraham story.</a:t>
            </a:r>
          </a:p>
          <a:p>
            <a:pPr>
              <a:lnSpc>
                <a:spcPct val="80000"/>
              </a:lnSpc>
            </a:pPr>
            <a:r>
              <a:rPr lang="en-US" altLang="en-US" sz="2800"/>
              <a:t>Not transmitted by a priesthood.</a:t>
            </a:r>
          </a:p>
          <a:p>
            <a:pPr>
              <a:lnSpc>
                <a:spcPct val="80000"/>
              </a:lnSpc>
            </a:pPr>
            <a:r>
              <a:rPr lang="en-US" altLang="en-US" sz="2800"/>
              <a:t>Transmitted by caravaneers themselves.</a:t>
            </a:r>
          </a:p>
          <a:p>
            <a:pPr>
              <a:lnSpc>
                <a:spcPct val="80000"/>
              </a:lnSpc>
            </a:pPr>
            <a:r>
              <a:rPr lang="en-US" altLang="en-US" sz="2800"/>
              <a:t>Compare this to the Songs of Deborah in Judges 5:10-11 where the liturgy is conducted by “singers” or “archers” (not priests) at communal watering places.</a:t>
            </a:r>
          </a:p>
          <a:p>
            <a:pPr>
              <a:lnSpc>
                <a:spcPct val="80000"/>
              </a:lnSpc>
            </a:pPr>
            <a:r>
              <a:rPr lang="en-US" altLang="en-US" sz="2800"/>
              <a:t>Much of Genesis 14 can be put into a rough metrical form but there is no clue as to when this hypothetical epic poem was put into prose </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46DD6B50-1677-4BB4-BBBE-00F8167828B5}"/>
              </a:ext>
            </a:extLst>
          </p:cNvPr>
          <p:cNvSpPr>
            <a:spLocks noGrp="1" noChangeArrowheads="1"/>
          </p:cNvSpPr>
          <p:nvPr>
            <p:ph type="title"/>
          </p:nvPr>
        </p:nvSpPr>
        <p:spPr/>
        <p:txBody>
          <a:bodyPr/>
          <a:lstStyle/>
          <a:p>
            <a:r>
              <a:rPr lang="en-US" altLang="en-US" sz="4000" b="1" i="1"/>
              <a:t>ISAAC </a:t>
            </a:r>
            <a:br>
              <a:rPr lang="en-US" altLang="en-US" sz="4000" b="1" i="1"/>
            </a:br>
            <a:r>
              <a:rPr lang="en-US" altLang="en-US" sz="4000" b="1" i="1"/>
              <a:t>(2065-1885 BC)</a:t>
            </a:r>
          </a:p>
        </p:txBody>
      </p:sp>
      <p:sp>
        <p:nvSpPr>
          <p:cNvPr id="96259" name="Rectangle 3">
            <a:extLst>
              <a:ext uri="{FF2B5EF4-FFF2-40B4-BE49-F238E27FC236}">
                <a16:creationId xmlns:a16="http://schemas.microsoft.com/office/drawing/2014/main" id="{FB12A727-2B8D-4971-B0CE-26ABFDC55FB0}"/>
              </a:ext>
            </a:extLst>
          </p:cNvPr>
          <p:cNvSpPr>
            <a:spLocks noGrp="1" noChangeArrowheads="1"/>
          </p:cNvSpPr>
          <p:nvPr>
            <p:ph type="body" idx="1"/>
          </p:nvPr>
        </p:nvSpPr>
        <p:spPr/>
        <p:txBody>
          <a:bodyPr/>
          <a:lstStyle/>
          <a:p>
            <a:r>
              <a:rPr lang="en-US" altLang="en-US" b="1"/>
              <a:t>Isaac, Abraham and Child Sacrifice</a:t>
            </a:r>
            <a:r>
              <a:rPr lang="en-US" altLang="en-US"/>
              <a:t> </a:t>
            </a:r>
          </a:p>
          <a:p>
            <a:r>
              <a:rPr lang="en-US" altLang="en-US" b="1"/>
              <a:t>Isaac and Rebekah</a:t>
            </a:r>
          </a:p>
          <a:p>
            <a:r>
              <a:rPr lang="en-US" altLang="en-US" b="1"/>
              <a:t>Isaac, Famine and Abimelech</a:t>
            </a:r>
          </a:p>
          <a:p>
            <a:pPr>
              <a:buFont typeface="Wingdings" panose="05000000000000000000" pitchFamily="2" charset="2"/>
              <a:buNone/>
            </a:pPr>
            <a:r>
              <a:rPr lang="en-US" altLang="en-US" b="1"/>
              <a:t> </a:t>
            </a:r>
          </a:p>
          <a:p>
            <a:endParaRPr lang="en-US" altLang="en-US"/>
          </a:p>
          <a:p>
            <a:endParaRPr lang="en-US" altLang="en-US"/>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08857695-762A-4251-8F3C-09C1840E6407}"/>
              </a:ext>
            </a:extLst>
          </p:cNvPr>
          <p:cNvSpPr>
            <a:spLocks noGrp="1" noChangeArrowheads="1"/>
          </p:cNvSpPr>
          <p:nvPr>
            <p:ph type="title"/>
          </p:nvPr>
        </p:nvSpPr>
        <p:spPr/>
        <p:txBody>
          <a:bodyPr/>
          <a:lstStyle/>
          <a:p>
            <a:r>
              <a:rPr lang="en-US" altLang="en-US" sz="4000" b="1"/>
              <a:t>Isaac, Abraham and Child Sacrifice</a:t>
            </a:r>
          </a:p>
        </p:txBody>
      </p:sp>
      <p:sp>
        <p:nvSpPr>
          <p:cNvPr id="97283" name="Rectangle 3">
            <a:extLst>
              <a:ext uri="{FF2B5EF4-FFF2-40B4-BE49-F238E27FC236}">
                <a16:creationId xmlns:a16="http://schemas.microsoft.com/office/drawing/2014/main" id="{C729CB15-F2B1-4118-85D7-2C49142808D3}"/>
              </a:ext>
            </a:extLst>
          </p:cNvPr>
          <p:cNvSpPr>
            <a:spLocks noGrp="1" noChangeArrowheads="1"/>
          </p:cNvSpPr>
          <p:nvPr>
            <p:ph type="body" idx="1"/>
          </p:nvPr>
        </p:nvSpPr>
        <p:spPr/>
        <p:txBody>
          <a:bodyPr/>
          <a:lstStyle/>
          <a:p>
            <a:r>
              <a:rPr lang="en-US" altLang="en-US"/>
              <a:t>God told Abraham to sacrifice his son, Issac, in Gen. 22 </a:t>
            </a:r>
          </a:p>
          <a:p>
            <a:r>
              <a:rPr lang="en-US" altLang="en-US"/>
              <a:t>He obeyed at once.</a:t>
            </a:r>
          </a:p>
          <a:p>
            <a:r>
              <a:rPr lang="en-US" altLang="en-US"/>
              <a:t>The practice of child sacrifice is an ancient one. </a:t>
            </a:r>
          </a:p>
          <a:p>
            <a:r>
              <a:rPr lang="en-US" altLang="en-US"/>
              <a:t>It was practiced in Phoenician and Punic colonies in the western Mediterranean, particularly at Carthage</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4" name="Picture 4">
            <a:extLst>
              <a:ext uri="{FF2B5EF4-FFF2-40B4-BE49-F238E27FC236}">
                <a16:creationId xmlns:a16="http://schemas.microsoft.com/office/drawing/2014/main" id="{676326F0-9017-4A49-8AD1-CC543D804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112645" name="Text Box 5">
            <a:extLst>
              <a:ext uri="{FF2B5EF4-FFF2-40B4-BE49-F238E27FC236}">
                <a16:creationId xmlns:a16="http://schemas.microsoft.com/office/drawing/2014/main" id="{4D3F0F68-E6D0-4DD1-9E19-BA992D33DD53}"/>
              </a:ext>
            </a:extLst>
          </p:cNvPr>
          <p:cNvSpPr txBox="1">
            <a:spLocks noChangeArrowheads="1"/>
          </p:cNvSpPr>
          <p:nvPr/>
        </p:nvSpPr>
        <p:spPr bwMode="auto">
          <a:xfrm>
            <a:off x="457200" y="6324600"/>
            <a:ext cx="548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Laurent de LaHire: Abraham Sacrificing Isaac 1650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326FFB62-01ED-488C-B698-16594FEEAD78}"/>
              </a:ext>
            </a:extLst>
          </p:cNvPr>
          <p:cNvSpPr>
            <a:spLocks noGrp="1" noChangeArrowheads="1"/>
          </p:cNvSpPr>
          <p:nvPr>
            <p:ph type="title"/>
          </p:nvPr>
        </p:nvSpPr>
        <p:spPr/>
        <p:txBody>
          <a:bodyPr/>
          <a:lstStyle/>
          <a:p>
            <a:r>
              <a:rPr lang="en-US" altLang="en-US"/>
              <a:t>Child Sacrifice: Carthage</a:t>
            </a:r>
          </a:p>
        </p:txBody>
      </p:sp>
      <p:sp>
        <p:nvSpPr>
          <p:cNvPr id="98307" name="Rectangle 3">
            <a:extLst>
              <a:ext uri="{FF2B5EF4-FFF2-40B4-BE49-F238E27FC236}">
                <a16:creationId xmlns:a16="http://schemas.microsoft.com/office/drawing/2014/main" id="{0B7DE25F-FFFA-405B-BE1B-852E1A3C764D}"/>
              </a:ext>
            </a:extLst>
          </p:cNvPr>
          <p:cNvSpPr>
            <a:spLocks noGrp="1" noChangeArrowheads="1"/>
          </p:cNvSpPr>
          <p:nvPr>
            <p:ph type="body" idx="1"/>
          </p:nvPr>
        </p:nvSpPr>
        <p:spPr/>
        <p:txBody>
          <a:bodyPr/>
          <a:lstStyle/>
          <a:p>
            <a:r>
              <a:rPr lang="en-US" altLang="en-US" sz="2800"/>
              <a:t>The god at Carthage to whom children were sacrificed was Ba’al Hammon.</a:t>
            </a:r>
          </a:p>
          <a:p>
            <a:r>
              <a:rPr lang="en-US" altLang="en-US" sz="2800"/>
              <a:t>This deity is identified with Greek Kronos, Latin Saturnus and the Old Hebrew god El.  </a:t>
            </a:r>
          </a:p>
          <a:p>
            <a:r>
              <a:rPr lang="en-US" altLang="en-US" sz="2800"/>
              <a:t>In the Canaanite mythology, the god El sacrifices his own son.</a:t>
            </a:r>
          </a:p>
          <a:p>
            <a:r>
              <a:rPr lang="en-US" altLang="en-US" sz="2800"/>
              <a:t> So for the Canaanite, El was simultaneously the god of procreation and also of child sacrifice </a:t>
            </a:r>
          </a:p>
          <a:p>
            <a:endParaRPr lang="en-US" altLang="en-US" sz="2800"/>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a:extLst>
              <a:ext uri="{FF2B5EF4-FFF2-40B4-BE49-F238E27FC236}">
                <a16:creationId xmlns:a16="http://schemas.microsoft.com/office/drawing/2014/main" id="{C0840EAC-405E-460B-9FF1-6B9CE7037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3" name="Picture 5">
            <a:extLst>
              <a:ext uri="{FF2B5EF4-FFF2-40B4-BE49-F238E27FC236}">
                <a16:creationId xmlns:a16="http://schemas.microsoft.com/office/drawing/2014/main" id="{58A24664-F8CA-4ABD-8F57-4F037DA00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4975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9334" name="Text Box 6">
            <a:extLst>
              <a:ext uri="{FF2B5EF4-FFF2-40B4-BE49-F238E27FC236}">
                <a16:creationId xmlns:a16="http://schemas.microsoft.com/office/drawing/2014/main" id="{1C6A9934-540B-4583-AD83-781BB8D8D297}"/>
              </a:ext>
            </a:extLst>
          </p:cNvPr>
          <p:cNvSpPr txBox="1">
            <a:spLocks noChangeArrowheads="1"/>
          </p:cNvSpPr>
          <p:nvPr/>
        </p:nvSpPr>
        <p:spPr bwMode="auto">
          <a:xfrm>
            <a:off x="6553200" y="1447800"/>
            <a:ext cx="1676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Cemetery and Stele of Child Sacrifice, Carthage</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FE0F583B-63EA-478A-AEFC-B458B4A76A27}"/>
              </a:ext>
            </a:extLst>
          </p:cNvPr>
          <p:cNvSpPr>
            <a:spLocks noGrp="1" noChangeArrowheads="1"/>
          </p:cNvSpPr>
          <p:nvPr>
            <p:ph type="title"/>
          </p:nvPr>
        </p:nvSpPr>
        <p:spPr/>
        <p:txBody>
          <a:bodyPr/>
          <a:lstStyle/>
          <a:p>
            <a:r>
              <a:rPr lang="en-US" altLang="en-US"/>
              <a:t>Gods of Child Sacrifice</a:t>
            </a:r>
          </a:p>
        </p:txBody>
      </p:sp>
      <p:sp>
        <p:nvSpPr>
          <p:cNvPr id="101380" name="Rectangle 4">
            <a:extLst>
              <a:ext uri="{FF2B5EF4-FFF2-40B4-BE49-F238E27FC236}">
                <a16:creationId xmlns:a16="http://schemas.microsoft.com/office/drawing/2014/main" id="{F01AE1F1-0E75-4B67-87C1-6201AA329739}"/>
              </a:ext>
            </a:extLst>
          </p:cNvPr>
          <p:cNvSpPr>
            <a:spLocks noGrp="1" noChangeArrowheads="1"/>
          </p:cNvSpPr>
          <p:nvPr>
            <p:ph type="body" sz="half" idx="1"/>
          </p:nvPr>
        </p:nvSpPr>
        <p:spPr/>
        <p:txBody>
          <a:bodyPr/>
          <a:lstStyle/>
          <a:p>
            <a:r>
              <a:rPr lang="en-US" altLang="en-US" sz="2800" b="1">
                <a:solidFill>
                  <a:srgbClr val="FF0066"/>
                </a:solidFill>
              </a:rPr>
              <a:t>Culture</a:t>
            </a:r>
          </a:p>
          <a:p>
            <a:r>
              <a:rPr lang="en-US" altLang="en-US" sz="2800"/>
              <a:t>Phoenician, Carthage</a:t>
            </a:r>
          </a:p>
          <a:p>
            <a:r>
              <a:rPr lang="en-US" altLang="en-US" sz="2800"/>
              <a:t>Greece</a:t>
            </a:r>
          </a:p>
          <a:p>
            <a:r>
              <a:rPr lang="en-US" altLang="en-US" sz="2800"/>
              <a:t>Rome (Latin)</a:t>
            </a:r>
          </a:p>
          <a:p>
            <a:r>
              <a:rPr lang="en-US" altLang="en-US" sz="2800"/>
              <a:t>Old Hebrew</a:t>
            </a:r>
          </a:p>
          <a:p>
            <a:r>
              <a:rPr lang="en-US" altLang="en-US" sz="2800"/>
              <a:t>Old Canaanite</a:t>
            </a:r>
          </a:p>
        </p:txBody>
      </p:sp>
      <p:sp>
        <p:nvSpPr>
          <p:cNvPr id="101381" name="Rectangle 5">
            <a:extLst>
              <a:ext uri="{FF2B5EF4-FFF2-40B4-BE49-F238E27FC236}">
                <a16:creationId xmlns:a16="http://schemas.microsoft.com/office/drawing/2014/main" id="{35C23774-9E4A-467F-B484-C83FDC5042CD}"/>
              </a:ext>
            </a:extLst>
          </p:cNvPr>
          <p:cNvSpPr>
            <a:spLocks noGrp="1" noChangeArrowheads="1"/>
          </p:cNvSpPr>
          <p:nvPr>
            <p:ph type="body" sz="half" idx="2"/>
          </p:nvPr>
        </p:nvSpPr>
        <p:spPr/>
        <p:txBody>
          <a:bodyPr/>
          <a:lstStyle/>
          <a:p>
            <a:r>
              <a:rPr lang="en-US" altLang="en-US" sz="2800" b="1">
                <a:solidFill>
                  <a:srgbClr val="FF0066"/>
                </a:solidFill>
              </a:rPr>
              <a:t>God </a:t>
            </a:r>
          </a:p>
          <a:p>
            <a:r>
              <a:rPr lang="en-US" altLang="en-US" sz="2800"/>
              <a:t>Ba’al  Hammon</a:t>
            </a:r>
          </a:p>
          <a:p>
            <a:r>
              <a:rPr lang="en-US" altLang="en-US" sz="2800"/>
              <a:t>Kronos</a:t>
            </a:r>
          </a:p>
          <a:p>
            <a:r>
              <a:rPr lang="en-US" altLang="en-US" sz="2800"/>
              <a:t>Saturnus</a:t>
            </a:r>
          </a:p>
          <a:p>
            <a:r>
              <a:rPr lang="en-US" altLang="en-US" sz="2800"/>
              <a:t>El (Elohim)</a:t>
            </a:r>
          </a:p>
          <a:p>
            <a:r>
              <a:rPr lang="en-US" altLang="en-US" sz="2800"/>
              <a:t>El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AC4052D5-3F11-49A1-B5A2-14549396C98A}"/>
              </a:ext>
            </a:extLst>
          </p:cNvPr>
          <p:cNvSpPr>
            <a:spLocks noGrp="1" noChangeArrowheads="1"/>
          </p:cNvSpPr>
          <p:nvPr>
            <p:ph type="title"/>
          </p:nvPr>
        </p:nvSpPr>
        <p:spPr/>
        <p:txBody>
          <a:bodyPr/>
          <a:lstStyle/>
          <a:p>
            <a:r>
              <a:rPr lang="en-US" altLang="en-US" sz="4000" b="1"/>
              <a:t>Library of Ashurbanipal: Assyrian Tablets </a:t>
            </a:r>
          </a:p>
        </p:txBody>
      </p:sp>
      <p:sp>
        <p:nvSpPr>
          <p:cNvPr id="80899" name="Rectangle 3">
            <a:extLst>
              <a:ext uri="{FF2B5EF4-FFF2-40B4-BE49-F238E27FC236}">
                <a16:creationId xmlns:a16="http://schemas.microsoft.com/office/drawing/2014/main" id="{7A00DC61-62BF-4F5B-B510-82C943EFC59C}"/>
              </a:ext>
            </a:extLst>
          </p:cNvPr>
          <p:cNvSpPr>
            <a:spLocks noGrp="1" noChangeArrowheads="1"/>
          </p:cNvSpPr>
          <p:nvPr>
            <p:ph type="body" idx="1"/>
          </p:nvPr>
        </p:nvSpPr>
        <p:spPr>
          <a:xfrm>
            <a:off x="457200" y="1600200"/>
            <a:ext cx="4419600" cy="4530725"/>
          </a:xfrm>
        </p:spPr>
        <p:txBody>
          <a:bodyPr/>
          <a:lstStyle/>
          <a:p>
            <a:r>
              <a:rPr lang="en-US" altLang="en-US"/>
              <a:t>Library of Ashurbanipal at Nineveh</a:t>
            </a:r>
          </a:p>
          <a:p>
            <a:r>
              <a:rPr lang="en-US" altLang="en-US"/>
              <a:t>7th century BC</a:t>
            </a:r>
          </a:p>
          <a:p>
            <a:r>
              <a:rPr lang="en-US" altLang="en-US"/>
              <a:t>30,000 tablets</a:t>
            </a:r>
          </a:p>
          <a:p>
            <a:r>
              <a:rPr lang="en-US" altLang="en-US"/>
              <a:t>1,200 different texts</a:t>
            </a:r>
          </a:p>
          <a:p>
            <a:endParaRPr lang="en-US" altLang="en-US"/>
          </a:p>
        </p:txBody>
      </p:sp>
      <p:pic>
        <p:nvPicPr>
          <p:cNvPr id="80900" name="Picture 4">
            <a:extLst>
              <a:ext uri="{FF2B5EF4-FFF2-40B4-BE49-F238E27FC236}">
                <a16:creationId xmlns:a16="http://schemas.microsoft.com/office/drawing/2014/main" id="{D0CC0D7D-DCC7-4A5B-8D42-D45DDB4C3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00200"/>
            <a:ext cx="4178300" cy="4260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E03C5C2C-3460-4899-9EF8-75F4BA181DC4}"/>
              </a:ext>
            </a:extLst>
          </p:cNvPr>
          <p:cNvSpPr>
            <a:spLocks noGrp="1" noChangeArrowheads="1"/>
          </p:cNvSpPr>
          <p:nvPr>
            <p:ph type="title"/>
          </p:nvPr>
        </p:nvSpPr>
        <p:spPr/>
        <p:txBody>
          <a:bodyPr/>
          <a:lstStyle/>
          <a:p>
            <a:r>
              <a:rPr lang="en-US" altLang="en-US"/>
              <a:t>El and procreation</a:t>
            </a:r>
          </a:p>
        </p:txBody>
      </p:sp>
      <p:sp>
        <p:nvSpPr>
          <p:cNvPr id="103427" name="Rectangle 3">
            <a:extLst>
              <a:ext uri="{FF2B5EF4-FFF2-40B4-BE49-F238E27FC236}">
                <a16:creationId xmlns:a16="http://schemas.microsoft.com/office/drawing/2014/main" id="{ABA0D05C-6008-47F7-B870-85D875B2071C}"/>
              </a:ext>
            </a:extLst>
          </p:cNvPr>
          <p:cNvSpPr>
            <a:spLocks noGrp="1" noChangeArrowheads="1"/>
          </p:cNvSpPr>
          <p:nvPr>
            <p:ph type="body" idx="1"/>
          </p:nvPr>
        </p:nvSpPr>
        <p:spPr/>
        <p:txBody>
          <a:bodyPr/>
          <a:lstStyle/>
          <a:p>
            <a:r>
              <a:rPr lang="en-US" altLang="en-US"/>
              <a:t>Yahweh, like El, was associated by the Hebrews with procreation.</a:t>
            </a:r>
          </a:p>
          <a:p>
            <a:r>
              <a:rPr lang="en-US" altLang="en-US"/>
              <a:t> In Genesis 30:12, Rachael says “Give me children, or I shall die”.  </a:t>
            </a:r>
          </a:p>
          <a:p>
            <a:r>
              <a:rPr lang="en-US" altLang="en-US"/>
              <a:t>Jacob responds “Do I take the place of God, who has withheld from you the fruit of the womb </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FF4366C5-0902-4B04-8FDC-150D24021017}"/>
              </a:ext>
            </a:extLst>
          </p:cNvPr>
          <p:cNvSpPr>
            <a:spLocks noGrp="1" noChangeArrowheads="1"/>
          </p:cNvSpPr>
          <p:nvPr>
            <p:ph type="title"/>
          </p:nvPr>
        </p:nvSpPr>
        <p:spPr/>
        <p:txBody>
          <a:bodyPr/>
          <a:lstStyle/>
          <a:p>
            <a:r>
              <a:rPr lang="en-US" altLang="en-US"/>
              <a:t>Hebrews and child sacrifice</a:t>
            </a:r>
          </a:p>
        </p:txBody>
      </p:sp>
      <p:sp>
        <p:nvSpPr>
          <p:cNvPr id="104452" name="Rectangle 4">
            <a:extLst>
              <a:ext uri="{FF2B5EF4-FFF2-40B4-BE49-F238E27FC236}">
                <a16:creationId xmlns:a16="http://schemas.microsoft.com/office/drawing/2014/main" id="{F3A02C61-65EC-468B-80D8-9B72E7528560}"/>
              </a:ext>
            </a:extLst>
          </p:cNvPr>
          <p:cNvSpPr>
            <a:spLocks noGrp="1" noChangeArrowheads="1"/>
          </p:cNvSpPr>
          <p:nvPr>
            <p:ph type="body" sz="half" idx="1"/>
          </p:nvPr>
        </p:nvSpPr>
        <p:spPr/>
        <p:txBody>
          <a:bodyPr/>
          <a:lstStyle/>
          <a:p>
            <a:r>
              <a:rPr lang="en-US" altLang="en-US" sz="2800">
                <a:solidFill>
                  <a:srgbClr val="FF0066"/>
                </a:solidFill>
              </a:rPr>
              <a:t>Denounced</a:t>
            </a:r>
          </a:p>
          <a:p>
            <a:r>
              <a:rPr lang="en-US" altLang="en-US" sz="2800"/>
              <a:t> Ezekiel 16:20; Lev 18:21; 20:2-5; Deut 12:31; 17:17; 21:6; Jdg 10:6  </a:t>
            </a:r>
          </a:p>
        </p:txBody>
      </p:sp>
      <p:sp>
        <p:nvSpPr>
          <p:cNvPr id="104453" name="Rectangle 5">
            <a:extLst>
              <a:ext uri="{FF2B5EF4-FFF2-40B4-BE49-F238E27FC236}">
                <a16:creationId xmlns:a16="http://schemas.microsoft.com/office/drawing/2014/main" id="{76B212F9-87D5-4C7B-81C0-8F42F9C68BC0}"/>
              </a:ext>
            </a:extLst>
          </p:cNvPr>
          <p:cNvSpPr>
            <a:spLocks noGrp="1" noChangeArrowheads="1"/>
          </p:cNvSpPr>
          <p:nvPr>
            <p:ph type="body" sz="half" idx="2"/>
          </p:nvPr>
        </p:nvSpPr>
        <p:spPr/>
        <p:txBody>
          <a:bodyPr/>
          <a:lstStyle/>
          <a:p>
            <a:r>
              <a:rPr lang="en-US" altLang="en-US" sz="2800">
                <a:solidFill>
                  <a:srgbClr val="FF0066"/>
                </a:solidFill>
              </a:rPr>
              <a:t>Occurred</a:t>
            </a:r>
          </a:p>
          <a:p>
            <a:r>
              <a:rPr lang="en-US" altLang="en-US" sz="2800"/>
              <a:t>2 Kings 2:27; 16:3; Deut. 18:9-13; Isa 30:33; Jer 7:31; 19:5-6</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A8D9C162-A7A7-44EF-BD77-550C9972BDAD}"/>
              </a:ext>
            </a:extLst>
          </p:cNvPr>
          <p:cNvSpPr>
            <a:spLocks noGrp="1" noChangeArrowheads="1"/>
          </p:cNvSpPr>
          <p:nvPr>
            <p:ph type="title"/>
          </p:nvPr>
        </p:nvSpPr>
        <p:spPr/>
        <p:txBody>
          <a:bodyPr/>
          <a:lstStyle/>
          <a:p>
            <a:r>
              <a:rPr lang="en-US" altLang="en-US"/>
              <a:t>Hebrews and child sacrifice</a:t>
            </a:r>
          </a:p>
        </p:txBody>
      </p:sp>
      <p:sp>
        <p:nvSpPr>
          <p:cNvPr id="106499" name="Rectangle 3">
            <a:extLst>
              <a:ext uri="{FF2B5EF4-FFF2-40B4-BE49-F238E27FC236}">
                <a16:creationId xmlns:a16="http://schemas.microsoft.com/office/drawing/2014/main" id="{6AB70543-C083-4D8B-9282-A883ABDC4202}"/>
              </a:ext>
            </a:extLst>
          </p:cNvPr>
          <p:cNvSpPr>
            <a:spLocks noGrp="1" noChangeArrowheads="1"/>
          </p:cNvSpPr>
          <p:nvPr>
            <p:ph type="body" idx="1"/>
          </p:nvPr>
        </p:nvSpPr>
        <p:spPr/>
        <p:txBody>
          <a:bodyPr/>
          <a:lstStyle/>
          <a:p>
            <a:r>
              <a:rPr lang="en-US" altLang="en-US"/>
              <a:t>Expressly forbidden in Leviticus 18:21 and Deuteronomy 18: 9-13. </a:t>
            </a:r>
          </a:p>
          <a:p>
            <a:r>
              <a:rPr lang="en-US" altLang="en-US"/>
              <a:t>Isaiah 40-66 speaks against the practice repeatedly.</a:t>
            </a:r>
          </a:p>
          <a:p>
            <a:r>
              <a:rPr lang="en-US" altLang="en-US"/>
              <a:t>Mosaic laws and prophets condemn child sacrifice </a:t>
            </a:r>
          </a:p>
          <a:p>
            <a:r>
              <a:rPr lang="en-US" altLang="en-US"/>
              <a:t>Therefore…</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2E8F182D-933E-4AA7-9A85-4C367CE3671E}"/>
              </a:ext>
            </a:extLst>
          </p:cNvPr>
          <p:cNvSpPr>
            <a:spLocks noGrp="1" noChangeArrowheads="1"/>
          </p:cNvSpPr>
          <p:nvPr>
            <p:ph type="title"/>
          </p:nvPr>
        </p:nvSpPr>
        <p:spPr/>
        <p:txBody>
          <a:bodyPr/>
          <a:lstStyle/>
          <a:p>
            <a:r>
              <a:rPr lang="en-US" altLang="en-US"/>
              <a:t>Hebrews and child sacrifice</a:t>
            </a:r>
          </a:p>
        </p:txBody>
      </p:sp>
      <p:sp>
        <p:nvSpPr>
          <p:cNvPr id="107523" name="Rectangle 3">
            <a:extLst>
              <a:ext uri="{FF2B5EF4-FFF2-40B4-BE49-F238E27FC236}">
                <a16:creationId xmlns:a16="http://schemas.microsoft.com/office/drawing/2014/main" id="{52E17C4F-8D6A-4B97-85D0-7B9EED8330F6}"/>
              </a:ext>
            </a:extLst>
          </p:cNvPr>
          <p:cNvSpPr>
            <a:spLocks noGrp="1" noChangeArrowheads="1"/>
          </p:cNvSpPr>
          <p:nvPr>
            <p:ph type="body" idx="1"/>
          </p:nvPr>
        </p:nvSpPr>
        <p:spPr/>
        <p:txBody>
          <a:bodyPr/>
          <a:lstStyle/>
          <a:p>
            <a:pPr>
              <a:lnSpc>
                <a:spcPct val="80000"/>
              </a:lnSpc>
            </a:pPr>
            <a:r>
              <a:rPr lang="en-US" altLang="en-US" sz="2800"/>
              <a:t>It was practiced in Hebrew society, as  was polytheism, sexual immorality and other sins common among the neighboring Canaanites.</a:t>
            </a:r>
          </a:p>
          <a:p>
            <a:pPr>
              <a:lnSpc>
                <a:spcPct val="80000"/>
              </a:lnSpc>
            </a:pPr>
            <a:r>
              <a:rPr lang="en-US" altLang="en-US" sz="2800"/>
              <a:t>Aversion to child sacrifice developed under the Sinai covenant after the time of Moses.</a:t>
            </a:r>
          </a:p>
          <a:p>
            <a:pPr>
              <a:lnSpc>
                <a:spcPct val="80000"/>
              </a:lnSpc>
            </a:pPr>
            <a:r>
              <a:rPr lang="en-US" altLang="en-US" sz="2800"/>
              <a:t>In the time of Abraham, the practice may have been more common, and even excepted as a legitimate act of worship.</a:t>
            </a:r>
          </a:p>
          <a:p>
            <a:pPr>
              <a:lnSpc>
                <a:spcPct val="80000"/>
              </a:lnSpc>
            </a:pPr>
            <a:r>
              <a:rPr lang="en-US" altLang="en-US" sz="2800"/>
              <a:t>So when El-Yahweh asked Abraham to sacrifice his son Isaac in Genesis 22, Abraham complied without complaint.</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62BA745C-DEDF-497A-A470-9039260C2E91}"/>
              </a:ext>
            </a:extLst>
          </p:cNvPr>
          <p:cNvSpPr>
            <a:spLocks noGrp="1" noChangeArrowheads="1"/>
          </p:cNvSpPr>
          <p:nvPr>
            <p:ph type="title"/>
          </p:nvPr>
        </p:nvSpPr>
        <p:spPr/>
        <p:txBody>
          <a:bodyPr/>
          <a:lstStyle/>
          <a:p>
            <a:r>
              <a:rPr lang="en-US" altLang="en-US" sz="4000"/>
              <a:t>Child Sacrifice in ancient cultures</a:t>
            </a:r>
          </a:p>
        </p:txBody>
      </p:sp>
      <p:sp>
        <p:nvSpPr>
          <p:cNvPr id="108547" name="Rectangle 3">
            <a:extLst>
              <a:ext uri="{FF2B5EF4-FFF2-40B4-BE49-F238E27FC236}">
                <a16:creationId xmlns:a16="http://schemas.microsoft.com/office/drawing/2014/main" id="{082429CD-F5A6-4E9B-B3FC-C119224CF7D0}"/>
              </a:ext>
            </a:extLst>
          </p:cNvPr>
          <p:cNvSpPr>
            <a:spLocks noGrp="1" noChangeArrowheads="1"/>
          </p:cNvSpPr>
          <p:nvPr>
            <p:ph type="body" idx="1"/>
          </p:nvPr>
        </p:nvSpPr>
        <p:spPr/>
        <p:txBody>
          <a:bodyPr/>
          <a:lstStyle/>
          <a:p>
            <a:pPr>
              <a:lnSpc>
                <a:spcPct val="80000"/>
              </a:lnSpc>
            </a:pPr>
            <a:r>
              <a:rPr lang="en-US" altLang="en-US" sz="2800"/>
              <a:t>Means of birth control.</a:t>
            </a:r>
          </a:p>
          <a:p>
            <a:pPr>
              <a:lnSpc>
                <a:spcPct val="80000"/>
              </a:lnSpc>
            </a:pPr>
            <a:r>
              <a:rPr lang="en-US" altLang="en-US" sz="2800"/>
              <a:t>Some Greek societies, unwanted children (usually girls) were exposed to the elements so that they died. </a:t>
            </a:r>
          </a:p>
          <a:p>
            <a:pPr>
              <a:lnSpc>
                <a:spcPct val="80000"/>
              </a:lnSpc>
            </a:pPr>
            <a:r>
              <a:rPr lang="en-US" altLang="en-US" sz="2800"/>
              <a:t>Unwanted children that were the result of fornication may have been sacrificed in the same temples where their mothers became pregnant as ritual prostitutes. </a:t>
            </a:r>
          </a:p>
          <a:p>
            <a:pPr>
              <a:lnSpc>
                <a:spcPct val="80000"/>
              </a:lnSpc>
            </a:pPr>
            <a:r>
              <a:rPr lang="en-US" altLang="en-US" sz="2800"/>
              <a:t>In this regard it is significant that the prohibition against child sacrifice in Leviticus 18 is found among laws prohibiting homosexuality and other sexual sins.</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A6C42932-7F29-4DE6-92EB-AE88FE541E4C}"/>
              </a:ext>
            </a:extLst>
          </p:cNvPr>
          <p:cNvSpPr>
            <a:spLocks noGrp="1" noChangeArrowheads="1"/>
          </p:cNvSpPr>
          <p:nvPr>
            <p:ph type="title"/>
          </p:nvPr>
        </p:nvSpPr>
        <p:spPr/>
        <p:txBody>
          <a:bodyPr/>
          <a:lstStyle/>
          <a:p>
            <a:r>
              <a:rPr lang="en-US" altLang="en-US" sz="4000"/>
              <a:t>Evolution of the ritual of child sacrifice</a:t>
            </a:r>
          </a:p>
        </p:txBody>
      </p:sp>
      <p:sp>
        <p:nvSpPr>
          <p:cNvPr id="109571" name="Rectangle 3">
            <a:extLst>
              <a:ext uri="{FF2B5EF4-FFF2-40B4-BE49-F238E27FC236}">
                <a16:creationId xmlns:a16="http://schemas.microsoft.com/office/drawing/2014/main" id="{F54073A0-D3E0-461A-8143-E396132B07CC}"/>
              </a:ext>
            </a:extLst>
          </p:cNvPr>
          <p:cNvSpPr>
            <a:spLocks noGrp="1" noChangeArrowheads="1"/>
          </p:cNvSpPr>
          <p:nvPr>
            <p:ph type="body" idx="1"/>
          </p:nvPr>
        </p:nvSpPr>
        <p:spPr/>
        <p:txBody>
          <a:bodyPr/>
          <a:lstStyle/>
          <a:p>
            <a:r>
              <a:rPr lang="en-US" altLang="en-US"/>
              <a:t>In later Mosaic law, the idea that Yahweh/El had the right to demand blood of the firstborn was replaced with a proscriptive animal redemptive sacrifice in Exodus 13:13-15, 34:20 and Numbers 18:15.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0C18D24-03D3-48EB-A07C-AC874456C8DB}"/>
              </a:ext>
            </a:extLst>
          </p:cNvPr>
          <p:cNvSpPr>
            <a:spLocks noGrp="1" noChangeArrowheads="1"/>
          </p:cNvSpPr>
          <p:nvPr>
            <p:ph type="title"/>
          </p:nvPr>
        </p:nvSpPr>
        <p:spPr/>
        <p:txBody>
          <a:bodyPr/>
          <a:lstStyle/>
          <a:p>
            <a:r>
              <a:rPr lang="en-US" altLang="en-US" sz="4000" b="1"/>
              <a:t>Isaac and Rebekah</a:t>
            </a:r>
            <a:r>
              <a:rPr lang="en-US" altLang="en-US" sz="4000"/>
              <a:t> </a:t>
            </a:r>
            <a:br>
              <a:rPr lang="en-US" altLang="en-US" sz="4000"/>
            </a:br>
            <a:r>
              <a:rPr lang="en-US" altLang="en-US" sz="4000" b="1"/>
              <a:t>(2025 BC, MB1)</a:t>
            </a:r>
          </a:p>
        </p:txBody>
      </p:sp>
      <p:sp>
        <p:nvSpPr>
          <p:cNvPr id="110595" name="Rectangle 3">
            <a:extLst>
              <a:ext uri="{FF2B5EF4-FFF2-40B4-BE49-F238E27FC236}">
                <a16:creationId xmlns:a16="http://schemas.microsoft.com/office/drawing/2014/main" id="{D033909F-3A18-4026-9791-DFA3FFF9D775}"/>
              </a:ext>
            </a:extLst>
          </p:cNvPr>
          <p:cNvSpPr>
            <a:spLocks noGrp="1" noChangeArrowheads="1"/>
          </p:cNvSpPr>
          <p:nvPr>
            <p:ph type="body" idx="1"/>
          </p:nvPr>
        </p:nvSpPr>
        <p:spPr/>
        <p:txBody>
          <a:bodyPr/>
          <a:lstStyle/>
          <a:p>
            <a:pPr>
              <a:lnSpc>
                <a:spcPct val="90000"/>
              </a:lnSpc>
            </a:pPr>
            <a:r>
              <a:rPr lang="en-US" altLang="en-US"/>
              <a:t>Genesis 24:50 describes the marriage of Isaac and Rebekah.</a:t>
            </a:r>
          </a:p>
          <a:p>
            <a:pPr>
              <a:lnSpc>
                <a:spcPct val="90000"/>
              </a:lnSpc>
            </a:pPr>
            <a:r>
              <a:rPr lang="en-US" altLang="en-US"/>
              <a:t>Negotiated by Abraham's servant Bethuel and Rebekah's brother.</a:t>
            </a:r>
          </a:p>
          <a:p>
            <a:pPr>
              <a:lnSpc>
                <a:spcPct val="90000"/>
              </a:lnSpc>
            </a:pPr>
            <a:r>
              <a:rPr lang="en-US" altLang="en-US"/>
              <a:t>After the marriage was arranged, Rebekah (Rebecca) was consulted and her consent obtained (Genesis 24:58).</a:t>
            </a:r>
          </a:p>
          <a:p>
            <a:pPr>
              <a:lnSpc>
                <a:spcPct val="90000"/>
              </a:lnSpc>
            </a:pPr>
            <a:r>
              <a:rPr lang="en-US" altLang="en-US"/>
              <a:t>This fratriarcal system is the same as ones described in the Nuzi tablets </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B08F12F-B347-40F1-9F8B-0C9CAD42BBBF}"/>
              </a:ext>
            </a:extLst>
          </p:cNvPr>
          <p:cNvSpPr>
            <a:spLocks noGrp="1" noChangeArrowheads="1"/>
          </p:cNvSpPr>
          <p:nvPr>
            <p:ph type="title"/>
          </p:nvPr>
        </p:nvSpPr>
        <p:spPr/>
        <p:txBody>
          <a:bodyPr/>
          <a:lstStyle/>
          <a:p>
            <a:r>
              <a:rPr lang="en-US" altLang="en-US" sz="4000" b="1"/>
              <a:t>Isaac, Famine and Abimelech</a:t>
            </a:r>
            <a:br>
              <a:rPr lang="en-US" altLang="en-US" sz="4000" b="1"/>
            </a:br>
            <a:r>
              <a:rPr lang="en-US" altLang="en-US" sz="4000" b="1"/>
              <a:t> (c. 2020 BC, MBI)</a:t>
            </a:r>
          </a:p>
        </p:txBody>
      </p:sp>
      <p:sp>
        <p:nvSpPr>
          <p:cNvPr id="113667" name="Rectangle 3">
            <a:extLst>
              <a:ext uri="{FF2B5EF4-FFF2-40B4-BE49-F238E27FC236}">
                <a16:creationId xmlns:a16="http://schemas.microsoft.com/office/drawing/2014/main" id="{BA468B2C-2ABC-487D-AE99-ED84B7C638B4}"/>
              </a:ext>
            </a:extLst>
          </p:cNvPr>
          <p:cNvSpPr>
            <a:spLocks noGrp="1" noChangeArrowheads="1"/>
          </p:cNvSpPr>
          <p:nvPr>
            <p:ph type="body" idx="1"/>
          </p:nvPr>
        </p:nvSpPr>
        <p:spPr/>
        <p:txBody>
          <a:bodyPr/>
          <a:lstStyle/>
          <a:p>
            <a:pPr>
              <a:lnSpc>
                <a:spcPct val="90000"/>
              </a:lnSpc>
            </a:pPr>
            <a:r>
              <a:rPr lang="en-US" altLang="en-US"/>
              <a:t>Issac moved to Gerar under the refuge of Abimelech in Gen. 26:1 during a famine.</a:t>
            </a:r>
          </a:p>
          <a:p>
            <a:pPr>
              <a:lnSpc>
                <a:spcPct val="90000"/>
              </a:lnSpc>
            </a:pPr>
            <a:r>
              <a:rPr lang="en-US" altLang="en-US"/>
              <a:t>Issac and his men dug wells which were later filled by Abimelech's servants who also drove Issac out of the area.</a:t>
            </a:r>
          </a:p>
          <a:p>
            <a:pPr>
              <a:lnSpc>
                <a:spcPct val="90000"/>
              </a:lnSpc>
            </a:pPr>
            <a:r>
              <a:rPr lang="en-US" altLang="en-US"/>
              <a:t>This story is set between the birth of Jacob (Gen. 25) and Jacob's theft of Esau's blessing (Gen. 27). </a:t>
            </a:r>
          </a:p>
          <a:p>
            <a:pPr>
              <a:lnSpc>
                <a:spcPct val="90000"/>
              </a:lnSpc>
            </a:pPr>
            <a:r>
              <a:rPr lang="en-US" altLang="en-US"/>
              <a:t>Jacob was born in 2005/06 BC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B1EEBC9C-CF15-4384-B72E-8ADF97021A35}"/>
              </a:ext>
            </a:extLst>
          </p:cNvPr>
          <p:cNvSpPr>
            <a:spLocks noGrp="1" noChangeArrowheads="1"/>
          </p:cNvSpPr>
          <p:nvPr>
            <p:ph type="title"/>
          </p:nvPr>
        </p:nvSpPr>
        <p:spPr/>
        <p:txBody>
          <a:bodyPr/>
          <a:lstStyle/>
          <a:p>
            <a:r>
              <a:rPr lang="en-US" altLang="en-US" sz="4000" b="1"/>
              <a:t>Isaac, Famine and Abimelech</a:t>
            </a:r>
            <a:br>
              <a:rPr lang="en-US" altLang="en-US" sz="4000" b="1"/>
            </a:br>
            <a:r>
              <a:rPr lang="en-US" altLang="en-US" sz="4000" b="1"/>
              <a:t> (c. 2020 BC, MBI)</a:t>
            </a:r>
          </a:p>
        </p:txBody>
      </p:sp>
      <p:sp>
        <p:nvSpPr>
          <p:cNvPr id="114691" name="Rectangle 3">
            <a:extLst>
              <a:ext uri="{FF2B5EF4-FFF2-40B4-BE49-F238E27FC236}">
                <a16:creationId xmlns:a16="http://schemas.microsoft.com/office/drawing/2014/main" id="{C53BE378-0690-4573-A868-7CDCF1A90938}"/>
              </a:ext>
            </a:extLst>
          </p:cNvPr>
          <p:cNvSpPr>
            <a:spLocks noGrp="1" noChangeArrowheads="1"/>
          </p:cNvSpPr>
          <p:nvPr>
            <p:ph type="body" idx="1"/>
          </p:nvPr>
        </p:nvSpPr>
        <p:spPr/>
        <p:txBody>
          <a:bodyPr/>
          <a:lstStyle/>
          <a:p>
            <a:pPr>
              <a:lnSpc>
                <a:spcPct val="90000"/>
              </a:lnSpc>
            </a:pPr>
            <a:r>
              <a:rPr lang="en-US" altLang="en-US" sz="2800"/>
              <a:t>There is an Egyptian inscription dating from this time during the reign of Sesostris I in the tomb of Ameny, a local "nomarch". or local ruler of the Ben-Hasan nome:</a:t>
            </a:r>
          </a:p>
          <a:p>
            <a:pPr>
              <a:lnSpc>
                <a:spcPct val="90000"/>
              </a:lnSpc>
            </a:pPr>
            <a:r>
              <a:rPr lang="en-US" altLang="en-US" sz="2800"/>
              <a:t>"When the years of famine came, I plowed all the fields of the Oryz Nome, as far as its southern and northern boundaries, preserving its people alive, and furnishing its food so that there was none hungry therein...Ten came great Niles, producers of grain and of all things, (but) I did not collect the arrears of the field (taxes)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08070D04-E191-42B0-A21B-52AACE7D5504}"/>
              </a:ext>
            </a:extLst>
          </p:cNvPr>
          <p:cNvSpPr>
            <a:spLocks noGrp="1" noChangeArrowheads="1"/>
          </p:cNvSpPr>
          <p:nvPr>
            <p:ph type="title"/>
          </p:nvPr>
        </p:nvSpPr>
        <p:spPr/>
        <p:txBody>
          <a:bodyPr/>
          <a:lstStyle/>
          <a:p>
            <a:r>
              <a:rPr lang="en-US" altLang="en-US" sz="4000"/>
              <a:t>Burial of Sarah and Abraham </a:t>
            </a:r>
            <a:br>
              <a:rPr lang="en-US" altLang="en-US" sz="4000"/>
            </a:br>
            <a:r>
              <a:rPr lang="en-US" altLang="en-US" sz="4000"/>
              <a:t>(c. 2028 and c. 1990 BC) </a:t>
            </a:r>
          </a:p>
        </p:txBody>
      </p:sp>
      <p:sp>
        <p:nvSpPr>
          <p:cNvPr id="149507" name="Rectangle 3">
            <a:extLst>
              <a:ext uri="{FF2B5EF4-FFF2-40B4-BE49-F238E27FC236}">
                <a16:creationId xmlns:a16="http://schemas.microsoft.com/office/drawing/2014/main" id="{7D08DB28-F95B-408A-880D-68A834A87D99}"/>
              </a:ext>
            </a:extLst>
          </p:cNvPr>
          <p:cNvSpPr>
            <a:spLocks noGrp="1" noChangeArrowheads="1"/>
          </p:cNvSpPr>
          <p:nvPr>
            <p:ph type="body" idx="1"/>
          </p:nvPr>
        </p:nvSpPr>
        <p:spPr/>
        <p:txBody>
          <a:bodyPr/>
          <a:lstStyle/>
          <a:p>
            <a:r>
              <a:rPr lang="en-US" altLang="en-US" sz="2800"/>
              <a:t>The first piece of real estate to become part of the Israelite portfolio was a cave of Machpelah with its field and grove of trees.</a:t>
            </a:r>
          </a:p>
          <a:p>
            <a:r>
              <a:rPr lang="en-US" altLang="en-US" sz="2800"/>
              <a:t>The land was purchased for a family cemetery. </a:t>
            </a:r>
          </a:p>
          <a:p>
            <a:r>
              <a:rPr lang="en-US" altLang="en-US" sz="2800"/>
              <a:t>It was purchased from Ephron of Hebron for 400 shekels (about 10 lbs) of silver (Gen. 23).</a:t>
            </a:r>
          </a:p>
          <a:p>
            <a:r>
              <a:rPr lang="en-US" altLang="en-US" sz="2800"/>
              <a:t>The transaction would have involved weighing out the prescribed amount of silver on a balance scale with stone weight standards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6A0D5ED4-81D6-4D67-AAC0-A239DDC7FD88}"/>
              </a:ext>
            </a:extLst>
          </p:cNvPr>
          <p:cNvSpPr>
            <a:spLocks noGrp="1" noChangeArrowheads="1"/>
          </p:cNvSpPr>
          <p:nvPr>
            <p:ph type="title" idx="4294967295"/>
          </p:nvPr>
        </p:nvSpPr>
        <p:spPr>
          <a:xfrm>
            <a:off x="304800" y="277813"/>
            <a:ext cx="7924800" cy="1143000"/>
          </a:xfrm>
        </p:spPr>
        <p:txBody>
          <a:bodyPr/>
          <a:lstStyle/>
          <a:p>
            <a:r>
              <a:rPr lang="en-US" altLang="en-US"/>
              <a:t>Nineveh: City of Jonah</a:t>
            </a:r>
          </a:p>
        </p:txBody>
      </p:sp>
      <p:pic>
        <p:nvPicPr>
          <p:cNvPr id="81924" name="Picture 4">
            <a:extLst>
              <a:ext uri="{FF2B5EF4-FFF2-40B4-BE49-F238E27FC236}">
                <a16:creationId xmlns:a16="http://schemas.microsoft.com/office/drawing/2014/main" id="{A259A97D-D2EA-4E68-931C-F3DAA389F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76400"/>
            <a:ext cx="7010400" cy="4856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4">
            <a:extLst>
              <a:ext uri="{FF2B5EF4-FFF2-40B4-BE49-F238E27FC236}">
                <a16:creationId xmlns:a16="http://schemas.microsoft.com/office/drawing/2014/main" id="{CA13F759-8126-4D7C-8225-4AF057382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5418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ECC3942-38F5-4FA1-A848-02D37394171A}"/>
              </a:ext>
            </a:extLst>
          </p:cNvPr>
          <p:cNvSpPr>
            <a:spLocks noGrp="1" noChangeArrowheads="1"/>
          </p:cNvSpPr>
          <p:nvPr>
            <p:ph type="title"/>
          </p:nvPr>
        </p:nvSpPr>
        <p:spPr/>
        <p:txBody>
          <a:bodyPr/>
          <a:lstStyle/>
          <a:p>
            <a:endParaRPr lang="en-US" altLang="en-US"/>
          </a:p>
        </p:txBody>
      </p:sp>
      <p:sp>
        <p:nvSpPr>
          <p:cNvPr id="151555" name="Rectangle 3">
            <a:extLst>
              <a:ext uri="{FF2B5EF4-FFF2-40B4-BE49-F238E27FC236}">
                <a16:creationId xmlns:a16="http://schemas.microsoft.com/office/drawing/2014/main" id="{9979F848-4F5C-472F-9C6E-A2F94323124F}"/>
              </a:ext>
            </a:extLst>
          </p:cNvPr>
          <p:cNvSpPr>
            <a:spLocks noGrp="1" noChangeArrowheads="1"/>
          </p:cNvSpPr>
          <p:nvPr>
            <p:ph type="body" idx="1"/>
          </p:nvPr>
        </p:nvSpPr>
        <p:spPr/>
        <p:txBody>
          <a:bodyPr/>
          <a:lstStyle/>
          <a:p>
            <a:pPr>
              <a:lnSpc>
                <a:spcPct val="80000"/>
              </a:lnSpc>
            </a:pPr>
            <a:r>
              <a:rPr lang="en-US" altLang="en-US" sz="2800"/>
              <a:t>Shaft tombs were common means of burial in MB II. </a:t>
            </a:r>
          </a:p>
          <a:p>
            <a:pPr>
              <a:lnSpc>
                <a:spcPct val="80000"/>
              </a:lnSpc>
            </a:pPr>
            <a:r>
              <a:rPr lang="en-US" altLang="en-US" sz="2800"/>
              <a:t>Vertical shaft 9 or 10 feet deep that lead through a restricted opening to a horizontal tomb chamber.</a:t>
            </a:r>
          </a:p>
          <a:p>
            <a:pPr>
              <a:lnSpc>
                <a:spcPct val="80000"/>
              </a:lnSpc>
            </a:pPr>
            <a:r>
              <a:rPr lang="en-US" altLang="en-US" sz="2800"/>
              <a:t>The opening to the chamber was sealed with a stone, and the vertical portion of the burial filled with rubble until it was time for the next internment.</a:t>
            </a:r>
          </a:p>
          <a:p>
            <a:pPr>
              <a:lnSpc>
                <a:spcPct val="80000"/>
              </a:lnSpc>
            </a:pPr>
            <a:r>
              <a:rPr lang="en-US" altLang="en-US" sz="2800"/>
              <a:t>Up to 20 persons could be buried in the shaft tomb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80" name="Picture 4">
            <a:extLst>
              <a:ext uri="{FF2B5EF4-FFF2-40B4-BE49-F238E27FC236}">
                <a16:creationId xmlns:a16="http://schemas.microsoft.com/office/drawing/2014/main" id="{FDF8BBE9-DAF3-42FE-B141-16EEF19DC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05A2A36D-4B75-490F-8787-2862CAAF947B}"/>
              </a:ext>
            </a:extLst>
          </p:cNvPr>
          <p:cNvSpPr>
            <a:spLocks noGrp="1" noChangeArrowheads="1"/>
          </p:cNvSpPr>
          <p:nvPr>
            <p:ph type="title"/>
          </p:nvPr>
        </p:nvSpPr>
        <p:spPr/>
        <p:txBody>
          <a:bodyPr/>
          <a:lstStyle/>
          <a:p>
            <a:r>
              <a:rPr lang="en-US" altLang="en-US" sz="4000"/>
              <a:t>Burial of Sarah and Abraham </a:t>
            </a:r>
            <a:br>
              <a:rPr lang="en-US" altLang="en-US" sz="4000"/>
            </a:br>
            <a:r>
              <a:rPr lang="en-US" altLang="en-US" sz="4000"/>
              <a:t>(c. 2028 and c. 1990 BC)</a:t>
            </a:r>
          </a:p>
        </p:txBody>
      </p:sp>
      <p:sp>
        <p:nvSpPr>
          <p:cNvPr id="153603" name="Rectangle 3">
            <a:extLst>
              <a:ext uri="{FF2B5EF4-FFF2-40B4-BE49-F238E27FC236}">
                <a16:creationId xmlns:a16="http://schemas.microsoft.com/office/drawing/2014/main" id="{49643CA9-FFEF-4FBF-BF25-2F95681FD014}"/>
              </a:ext>
            </a:extLst>
          </p:cNvPr>
          <p:cNvSpPr>
            <a:spLocks noGrp="1" noChangeArrowheads="1"/>
          </p:cNvSpPr>
          <p:nvPr>
            <p:ph type="body" idx="1"/>
          </p:nvPr>
        </p:nvSpPr>
        <p:spPr/>
        <p:txBody>
          <a:bodyPr/>
          <a:lstStyle/>
          <a:p>
            <a:r>
              <a:rPr lang="en-US" altLang="en-US"/>
              <a:t>When Abraham died, he was buried in the Cave of Machpelah along with Sarah (Genesis 25:7-11)</a:t>
            </a:r>
          </a:p>
          <a:p>
            <a:r>
              <a:rPr lang="en-US" altLang="en-US"/>
              <a:t>Herod the Great made a monument to Abraham at the traditional site of the Machpelah Cave</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8" name="Picture 4">
            <a:extLst>
              <a:ext uri="{FF2B5EF4-FFF2-40B4-BE49-F238E27FC236}">
                <a16:creationId xmlns:a16="http://schemas.microsoft.com/office/drawing/2014/main" id="{28259F86-761E-4F31-A2B9-6829ED791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686800" cy="6877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0E5386AB-054F-4B73-B5FB-247DB3872B73}"/>
              </a:ext>
            </a:extLst>
          </p:cNvPr>
          <p:cNvSpPr>
            <a:spLocks noGrp="1" noChangeArrowheads="1"/>
          </p:cNvSpPr>
          <p:nvPr>
            <p:ph type="title"/>
          </p:nvPr>
        </p:nvSpPr>
        <p:spPr/>
        <p:txBody>
          <a:bodyPr/>
          <a:lstStyle/>
          <a:p>
            <a:r>
              <a:rPr lang="en-US" altLang="en-US" sz="4000" b="1" i="1"/>
              <a:t>JACOB AND ESAU (2005-1958 BC)</a:t>
            </a:r>
          </a:p>
        </p:txBody>
      </p:sp>
      <p:sp>
        <p:nvSpPr>
          <p:cNvPr id="116739" name="Rectangle 3">
            <a:extLst>
              <a:ext uri="{FF2B5EF4-FFF2-40B4-BE49-F238E27FC236}">
                <a16:creationId xmlns:a16="http://schemas.microsoft.com/office/drawing/2014/main" id="{CAD7899D-2159-4D6F-B9F1-2C2579E155F8}"/>
              </a:ext>
            </a:extLst>
          </p:cNvPr>
          <p:cNvSpPr>
            <a:spLocks noGrp="1" noChangeArrowheads="1"/>
          </p:cNvSpPr>
          <p:nvPr>
            <p:ph type="body" idx="1"/>
          </p:nvPr>
        </p:nvSpPr>
        <p:spPr/>
        <p:txBody>
          <a:bodyPr/>
          <a:lstStyle/>
          <a:p>
            <a:r>
              <a:rPr lang="en-US" altLang="en-US" b="1"/>
              <a:t>Esau and the Edomites (2005-??? BC)</a:t>
            </a:r>
          </a:p>
          <a:p>
            <a:r>
              <a:rPr lang="en-US" altLang="en-US" b="1"/>
              <a:t>Esau loses his birthright to Jacob (c. 1985 BC)</a:t>
            </a:r>
          </a:p>
          <a:p>
            <a:r>
              <a:rPr lang="en-US" altLang="en-US" b="1"/>
              <a:t>Jacob, Leah, Rachael and Esau (1920-1912 BC, MB1)</a:t>
            </a:r>
          </a:p>
          <a:p>
            <a:endParaRPr lang="en-US" altLang="en-US" b="1"/>
          </a:p>
          <a:p>
            <a:endParaRPr lang="en-US" altLang="en-US" b="1"/>
          </a:p>
          <a:p>
            <a:endParaRPr lang="en-US" altLang="en-US" b="1"/>
          </a:p>
          <a:p>
            <a:endParaRPr lang="en-US" altLang="en-US"/>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A39D0F66-ACD3-4C5D-BB46-F950B9EC5FA3}"/>
              </a:ext>
            </a:extLst>
          </p:cNvPr>
          <p:cNvSpPr>
            <a:spLocks noGrp="1" noChangeArrowheads="1"/>
          </p:cNvSpPr>
          <p:nvPr>
            <p:ph type="title"/>
          </p:nvPr>
        </p:nvSpPr>
        <p:spPr/>
        <p:txBody>
          <a:bodyPr/>
          <a:lstStyle/>
          <a:p>
            <a:r>
              <a:rPr lang="en-US" altLang="en-US" sz="4000" b="1"/>
              <a:t>Esau and the Edomites</a:t>
            </a:r>
            <a:br>
              <a:rPr lang="en-US" altLang="en-US" sz="4000" b="1"/>
            </a:br>
            <a:r>
              <a:rPr lang="en-US" altLang="en-US" sz="4000" b="1"/>
              <a:t> (2005-??? BC)</a:t>
            </a:r>
          </a:p>
        </p:txBody>
      </p:sp>
      <p:sp>
        <p:nvSpPr>
          <p:cNvPr id="117763" name="Rectangle 3">
            <a:extLst>
              <a:ext uri="{FF2B5EF4-FFF2-40B4-BE49-F238E27FC236}">
                <a16:creationId xmlns:a16="http://schemas.microsoft.com/office/drawing/2014/main" id="{117B11EE-C9F1-4B74-9662-EA2DC5812933}"/>
              </a:ext>
            </a:extLst>
          </p:cNvPr>
          <p:cNvSpPr>
            <a:spLocks noGrp="1" noChangeArrowheads="1"/>
          </p:cNvSpPr>
          <p:nvPr>
            <p:ph type="body" idx="1"/>
          </p:nvPr>
        </p:nvSpPr>
        <p:spPr/>
        <p:txBody>
          <a:bodyPr/>
          <a:lstStyle/>
          <a:p>
            <a:pPr>
              <a:lnSpc>
                <a:spcPct val="90000"/>
              </a:lnSpc>
            </a:pPr>
            <a:r>
              <a:rPr lang="en-US" altLang="en-US" sz="2800"/>
              <a:t>Esau was the father of the Edomites.</a:t>
            </a:r>
          </a:p>
          <a:p>
            <a:pPr>
              <a:lnSpc>
                <a:spcPct val="90000"/>
              </a:lnSpc>
            </a:pPr>
            <a:r>
              <a:rPr lang="en-US" altLang="en-US" sz="2800"/>
              <a:t>Edomites were inconflict with the Israelites for most of their histories. </a:t>
            </a:r>
          </a:p>
          <a:p>
            <a:pPr>
              <a:lnSpc>
                <a:spcPct val="90000"/>
              </a:lnSpc>
            </a:pPr>
            <a:r>
              <a:rPr lang="en-US" altLang="en-US" sz="2800"/>
              <a:t>Edomite homeland is “the land of Seir” (Genesis 36:8-9; Deut. 2:4-5, 22, 29). </a:t>
            </a:r>
          </a:p>
          <a:p>
            <a:pPr>
              <a:lnSpc>
                <a:spcPct val="90000"/>
              </a:lnSpc>
            </a:pPr>
            <a:r>
              <a:rPr lang="en-US" altLang="en-US" sz="2800"/>
              <a:t>In present day southern Jordan. </a:t>
            </a:r>
          </a:p>
          <a:p>
            <a:pPr>
              <a:lnSpc>
                <a:spcPct val="90000"/>
              </a:lnSpc>
            </a:pPr>
            <a:r>
              <a:rPr lang="en-US" altLang="en-US" sz="2800"/>
              <a:t>The northern extent of Edom was the Wadi Hasa (Biblical Nahal Zered)</a:t>
            </a:r>
          </a:p>
          <a:p>
            <a:pPr>
              <a:lnSpc>
                <a:spcPct val="90000"/>
              </a:lnSpc>
            </a:pPr>
            <a:r>
              <a:rPr lang="en-US" altLang="en-US" sz="2800"/>
              <a:t>Southern extent was the Dead Sea southward to the Gulf of Elat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a:extLst>
              <a:ext uri="{FF2B5EF4-FFF2-40B4-BE49-F238E27FC236}">
                <a16:creationId xmlns:a16="http://schemas.microsoft.com/office/drawing/2014/main" id="{43A1DCB8-956D-4152-8262-5015B8B4C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46577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1668D9EA-D066-429B-BD60-202D5C7B940C}"/>
              </a:ext>
            </a:extLst>
          </p:cNvPr>
          <p:cNvSpPr>
            <a:spLocks noGrp="1" noChangeArrowheads="1"/>
          </p:cNvSpPr>
          <p:nvPr>
            <p:ph type="title"/>
          </p:nvPr>
        </p:nvSpPr>
        <p:spPr/>
        <p:txBody>
          <a:bodyPr/>
          <a:lstStyle/>
          <a:p>
            <a:r>
              <a:rPr lang="en-US" altLang="en-US"/>
              <a:t>Edom vs Israel</a:t>
            </a:r>
          </a:p>
        </p:txBody>
      </p:sp>
      <p:sp>
        <p:nvSpPr>
          <p:cNvPr id="119811" name="Rectangle 3">
            <a:extLst>
              <a:ext uri="{FF2B5EF4-FFF2-40B4-BE49-F238E27FC236}">
                <a16:creationId xmlns:a16="http://schemas.microsoft.com/office/drawing/2014/main" id="{EC6D186A-538A-4818-B84F-A0CCB16E5D2F}"/>
              </a:ext>
            </a:extLst>
          </p:cNvPr>
          <p:cNvSpPr>
            <a:spLocks noGrp="1" noChangeArrowheads="1"/>
          </p:cNvSpPr>
          <p:nvPr>
            <p:ph type="body" idx="1"/>
          </p:nvPr>
        </p:nvSpPr>
        <p:spPr/>
        <p:txBody>
          <a:bodyPr/>
          <a:lstStyle/>
          <a:p>
            <a:r>
              <a:rPr lang="en-US" altLang="en-US"/>
              <a:t>Part of this friction between Israel and Edom had to do with the control of the Gulf of Eilat and the city at Tell el-Kheleifeh </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468F4507-7BFC-4A51-97C7-CFCE8665D7A9}"/>
              </a:ext>
            </a:extLst>
          </p:cNvPr>
          <p:cNvSpPr>
            <a:spLocks noGrp="1" noChangeArrowheads="1"/>
          </p:cNvSpPr>
          <p:nvPr>
            <p:ph type="title"/>
          </p:nvPr>
        </p:nvSpPr>
        <p:spPr/>
        <p:txBody>
          <a:bodyPr/>
          <a:lstStyle/>
          <a:p>
            <a:r>
              <a:rPr lang="en-US" altLang="en-US" sz="4000" b="1"/>
              <a:t>Esau loses his birthright to Jacob (c. 1985 BC)</a:t>
            </a:r>
          </a:p>
        </p:txBody>
      </p:sp>
      <p:sp>
        <p:nvSpPr>
          <p:cNvPr id="120835" name="Rectangle 3">
            <a:extLst>
              <a:ext uri="{FF2B5EF4-FFF2-40B4-BE49-F238E27FC236}">
                <a16:creationId xmlns:a16="http://schemas.microsoft.com/office/drawing/2014/main" id="{F5CF4C46-3FF7-4732-A094-FE2F11D28F66}"/>
              </a:ext>
            </a:extLst>
          </p:cNvPr>
          <p:cNvSpPr>
            <a:spLocks noGrp="1" noChangeArrowheads="1"/>
          </p:cNvSpPr>
          <p:nvPr>
            <p:ph type="body" idx="1"/>
          </p:nvPr>
        </p:nvSpPr>
        <p:spPr/>
        <p:txBody>
          <a:bodyPr/>
          <a:lstStyle/>
          <a:p>
            <a:pPr>
              <a:lnSpc>
                <a:spcPct val="90000"/>
              </a:lnSpc>
            </a:pPr>
            <a:r>
              <a:rPr lang="en-US" altLang="en-US"/>
              <a:t>Several birthright transfers noted in the OT</a:t>
            </a:r>
          </a:p>
          <a:p>
            <a:pPr>
              <a:lnSpc>
                <a:spcPct val="90000"/>
              </a:lnSpc>
            </a:pPr>
            <a:r>
              <a:rPr lang="en-US" altLang="en-US"/>
              <a:t>Reuben lost his by reason of intercourse with Bilhah his father's concubine (Genesis 35:22, I Chronicles 5:1).</a:t>
            </a:r>
          </a:p>
          <a:p>
            <a:pPr>
              <a:lnSpc>
                <a:spcPct val="90000"/>
              </a:lnSpc>
            </a:pPr>
            <a:r>
              <a:rPr lang="en-US" altLang="en-US"/>
              <a:t>Manasseh lost his to his younger brother Ephriam without explanation (Genesis 48:13-20). </a:t>
            </a:r>
          </a:p>
          <a:p>
            <a:pPr>
              <a:lnSpc>
                <a:spcPct val="90000"/>
              </a:lnSpc>
            </a:pPr>
            <a:r>
              <a:rPr lang="en-US" altLang="en-US"/>
              <a:t>Esau lost his to Jacob for a bowl of soup (Genesis 25:29-34).</a:t>
            </a:r>
          </a:p>
          <a:p>
            <a:pPr>
              <a:lnSpc>
                <a:spcPct val="90000"/>
              </a:lnSpc>
            </a:pPr>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5230824F-6C27-4BAD-8810-2074CFE389F4}"/>
              </a:ext>
            </a:extLst>
          </p:cNvPr>
          <p:cNvSpPr>
            <a:spLocks noGrp="1" noChangeArrowheads="1"/>
          </p:cNvSpPr>
          <p:nvPr>
            <p:ph type="title"/>
          </p:nvPr>
        </p:nvSpPr>
        <p:spPr/>
        <p:txBody>
          <a:bodyPr/>
          <a:lstStyle/>
          <a:p>
            <a:r>
              <a:rPr lang="en-US" altLang="en-US" b="1"/>
              <a:t>Nippur Tablets</a:t>
            </a:r>
            <a:r>
              <a:rPr lang="en-US" altLang="en-US"/>
              <a:t> </a:t>
            </a:r>
          </a:p>
        </p:txBody>
      </p:sp>
      <p:sp>
        <p:nvSpPr>
          <p:cNvPr id="82947" name="Rectangle 3">
            <a:extLst>
              <a:ext uri="{FF2B5EF4-FFF2-40B4-BE49-F238E27FC236}">
                <a16:creationId xmlns:a16="http://schemas.microsoft.com/office/drawing/2014/main" id="{4EAF5A02-4782-4BC4-B4CC-597B792CA5FD}"/>
              </a:ext>
            </a:extLst>
          </p:cNvPr>
          <p:cNvSpPr>
            <a:spLocks noGrp="1" noChangeArrowheads="1"/>
          </p:cNvSpPr>
          <p:nvPr>
            <p:ph type="body" idx="1"/>
          </p:nvPr>
        </p:nvSpPr>
        <p:spPr>
          <a:xfrm>
            <a:off x="457200" y="1600200"/>
            <a:ext cx="4724400" cy="4530725"/>
          </a:xfrm>
        </p:spPr>
        <p:txBody>
          <a:bodyPr/>
          <a:lstStyle/>
          <a:p>
            <a:r>
              <a:rPr lang="en-US" altLang="en-US" sz="2800"/>
              <a:t>One of the most ancient of all the Babylonian cities</a:t>
            </a:r>
          </a:p>
          <a:p>
            <a:r>
              <a:rPr lang="en-US" altLang="en-US" sz="2800"/>
              <a:t>Special seat of the worship of the Sumerian god, Enlil</a:t>
            </a:r>
          </a:p>
          <a:p>
            <a:r>
              <a:rPr lang="en-US" altLang="en-US" sz="2800"/>
              <a:t>Founded 5,000 BC</a:t>
            </a:r>
          </a:p>
          <a:p>
            <a:r>
              <a:rPr lang="en-US" altLang="en-US" sz="2800"/>
              <a:t>Occupied 5000 BC to 1000 AD</a:t>
            </a:r>
          </a:p>
          <a:p>
            <a:r>
              <a:rPr lang="en-US" altLang="en-US" sz="2800"/>
              <a:t>30,000 tablets</a:t>
            </a:r>
          </a:p>
          <a:p>
            <a:pPr>
              <a:buFont typeface="Wingdings" panose="05000000000000000000" pitchFamily="2" charset="2"/>
              <a:buNone/>
            </a:pPr>
            <a:endParaRPr lang="en-US" altLang="en-US" sz="2800"/>
          </a:p>
        </p:txBody>
      </p:sp>
      <p:pic>
        <p:nvPicPr>
          <p:cNvPr id="82948" name="Picture 4">
            <a:extLst>
              <a:ext uri="{FF2B5EF4-FFF2-40B4-BE49-F238E27FC236}">
                <a16:creationId xmlns:a16="http://schemas.microsoft.com/office/drawing/2014/main" id="{7C3133F7-19E9-4A89-BF28-31889FEE4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371600"/>
            <a:ext cx="2247900" cy="4673600"/>
          </a:xfrm>
          <a:prstGeom prst="rect">
            <a:avLst/>
          </a:prstGeom>
          <a:noFill/>
          <a:extLst>
            <a:ext uri="{909E8E84-426E-40DD-AFC4-6F175D3DCCD1}">
              <a14:hiddenFill xmlns:a14="http://schemas.microsoft.com/office/drawing/2010/main">
                <a:solidFill>
                  <a:srgbClr val="FFFFFF"/>
                </a:solidFill>
              </a14:hiddenFill>
            </a:ext>
          </a:extLst>
        </p:spPr>
      </p:pic>
      <p:sp>
        <p:nvSpPr>
          <p:cNvPr id="82949" name="Text Box 5">
            <a:extLst>
              <a:ext uri="{FF2B5EF4-FFF2-40B4-BE49-F238E27FC236}">
                <a16:creationId xmlns:a16="http://schemas.microsoft.com/office/drawing/2014/main" id="{D023ADC4-126C-4AB2-BB68-048BBD4954D6}"/>
              </a:ext>
            </a:extLst>
          </p:cNvPr>
          <p:cNvSpPr txBox="1">
            <a:spLocks noChangeArrowheads="1"/>
          </p:cNvSpPr>
          <p:nvPr/>
        </p:nvSpPr>
        <p:spPr bwMode="auto">
          <a:xfrm>
            <a:off x="6324600" y="6172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Enlil</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3B3FFE43-4C70-476E-98C3-1A2073F70A0D}"/>
              </a:ext>
            </a:extLst>
          </p:cNvPr>
          <p:cNvSpPr>
            <a:spLocks noGrp="1" noChangeArrowheads="1"/>
          </p:cNvSpPr>
          <p:nvPr>
            <p:ph type="title"/>
          </p:nvPr>
        </p:nvSpPr>
        <p:spPr/>
        <p:txBody>
          <a:bodyPr/>
          <a:lstStyle/>
          <a:p>
            <a:r>
              <a:rPr lang="en-US" altLang="en-US"/>
              <a:t>Birthright Transfers</a:t>
            </a:r>
          </a:p>
        </p:txBody>
      </p:sp>
      <p:sp>
        <p:nvSpPr>
          <p:cNvPr id="121859" name="Rectangle 3">
            <a:extLst>
              <a:ext uri="{FF2B5EF4-FFF2-40B4-BE49-F238E27FC236}">
                <a16:creationId xmlns:a16="http://schemas.microsoft.com/office/drawing/2014/main" id="{CE9E52EF-79F2-4549-831F-CA00F9EB24C7}"/>
              </a:ext>
            </a:extLst>
          </p:cNvPr>
          <p:cNvSpPr>
            <a:spLocks noGrp="1" noChangeArrowheads="1"/>
          </p:cNvSpPr>
          <p:nvPr>
            <p:ph type="body" idx="1"/>
          </p:nvPr>
        </p:nvSpPr>
        <p:spPr/>
        <p:txBody>
          <a:bodyPr/>
          <a:lstStyle/>
          <a:p>
            <a:pPr>
              <a:lnSpc>
                <a:spcPct val="90000"/>
              </a:lnSpc>
            </a:pPr>
            <a:r>
              <a:rPr lang="en-US" altLang="en-US"/>
              <a:t>Nuzi story of Kurpazah</a:t>
            </a:r>
          </a:p>
          <a:p>
            <a:pPr>
              <a:lnSpc>
                <a:spcPct val="90000"/>
              </a:lnSpc>
            </a:pPr>
            <a:r>
              <a:rPr lang="en-US" altLang="en-US"/>
              <a:t>Sells his birthright for 3 sheep to his brother Tupkitilla </a:t>
            </a:r>
          </a:p>
          <a:p>
            <a:pPr>
              <a:lnSpc>
                <a:spcPct val="90000"/>
              </a:lnSpc>
            </a:pPr>
            <a:r>
              <a:rPr lang="en-US" altLang="en-US"/>
              <a:t>“On the day they divide the grove[that lies] on the road of the town of Lumti...Tupkitilla shall give it to Kurpazah as his inheritance share. And Kurpazah has taken three sheep to Tupkitilla in exchange for his inheritance share” </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CD34E9BF-6077-4CB0-9EDF-B10AFB629F85}"/>
              </a:ext>
            </a:extLst>
          </p:cNvPr>
          <p:cNvSpPr>
            <a:spLocks noGrp="1" noChangeArrowheads="1"/>
          </p:cNvSpPr>
          <p:nvPr>
            <p:ph type="title"/>
          </p:nvPr>
        </p:nvSpPr>
        <p:spPr/>
        <p:txBody>
          <a:bodyPr/>
          <a:lstStyle/>
          <a:p>
            <a:r>
              <a:rPr lang="en-US" altLang="en-US" sz="4000" b="1"/>
              <a:t>Jacob, Leah, Rachael and Esau</a:t>
            </a:r>
            <a:r>
              <a:rPr lang="en-US" altLang="en-US" sz="4000"/>
              <a:t> </a:t>
            </a:r>
            <a:r>
              <a:rPr lang="en-US" altLang="en-US" sz="4000" b="1"/>
              <a:t>(1920-1912 BC, MB1)</a:t>
            </a:r>
          </a:p>
        </p:txBody>
      </p:sp>
      <p:sp>
        <p:nvSpPr>
          <p:cNvPr id="122883" name="Rectangle 3">
            <a:extLst>
              <a:ext uri="{FF2B5EF4-FFF2-40B4-BE49-F238E27FC236}">
                <a16:creationId xmlns:a16="http://schemas.microsoft.com/office/drawing/2014/main" id="{D39C4728-178F-4672-9908-FFF5F4139F46}"/>
              </a:ext>
            </a:extLst>
          </p:cNvPr>
          <p:cNvSpPr>
            <a:spLocks noGrp="1" noChangeArrowheads="1"/>
          </p:cNvSpPr>
          <p:nvPr>
            <p:ph type="body" idx="1"/>
          </p:nvPr>
        </p:nvSpPr>
        <p:spPr/>
        <p:txBody>
          <a:bodyPr/>
          <a:lstStyle/>
          <a:p>
            <a:pPr>
              <a:lnSpc>
                <a:spcPct val="90000"/>
              </a:lnSpc>
            </a:pPr>
            <a:r>
              <a:rPr lang="en-US" altLang="en-US"/>
              <a:t>Genesis  29:15-30 tells how Jacob worked for 14 years for Leban in order to marry Rachel (his first seven got him Leah, though by trickery).</a:t>
            </a:r>
          </a:p>
          <a:p>
            <a:pPr>
              <a:lnSpc>
                <a:spcPct val="90000"/>
              </a:lnSpc>
            </a:pPr>
            <a:r>
              <a:rPr lang="en-US" altLang="en-US"/>
              <a:t> The first of Jacob’s twelve sons, Reuben, was born in 1921 BC </a:t>
            </a:r>
          </a:p>
          <a:p>
            <a:pPr>
              <a:lnSpc>
                <a:spcPct val="90000"/>
              </a:lnSpc>
            </a:pPr>
            <a:r>
              <a:rPr lang="en-US" altLang="en-US"/>
              <a:t>This arrangement of labor in exchange for dowry is similar to some Nuzi tablet descriptions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F1C02445-E1CA-47C1-A11E-ABE31C3D6A07}"/>
              </a:ext>
            </a:extLst>
          </p:cNvPr>
          <p:cNvSpPr>
            <a:spLocks noGrp="1" noChangeArrowheads="1"/>
          </p:cNvSpPr>
          <p:nvPr>
            <p:ph type="title"/>
          </p:nvPr>
        </p:nvSpPr>
        <p:spPr/>
        <p:txBody>
          <a:bodyPr/>
          <a:lstStyle/>
          <a:p>
            <a:r>
              <a:rPr lang="en-US" altLang="en-US" sz="4000" b="1" i="1"/>
              <a:t>Rachael's household gods </a:t>
            </a:r>
            <a:br>
              <a:rPr lang="en-US" altLang="en-US" sz="4000" b="1" i="1"/>
            </a:br>
            <a:r>
              <a:rPr lang="en-US" altLang="en-US" sz="4000" b="1" i="1"/>
              <a:t>(1908 BC)</a:t>
            </a:r>
          </a:p>
        </p:txBody>
      </p:sp>
      <p:sp>
        <p:nvSpPr>
          <p:cNvPr id="124931" name="Rectangle 3">
            <a:extLst>
              <a:ext uri="{FF2B5EF4-FFF2-40B4-BE49-F238E27FC236}">
                <a16:creationId xmlns:a16="http://schemas.microsoft.com/office/drawing/2014/main" id="{FF95222C-D76D-45A1-9102-542A7F4F1AF2}"/>
              </a:ext>
            </a:extLst>
          </p:cNvPr>
          <p:cNvSpPr>
            <a:spLocks noGrp="1" noChangeArrowheads="1"/>
          </p:cNvSpPr>
          <p:nvPr>
            <p:ph type="body" idx="1"/>
          </p:nvPr>
        </p:nvSpPr>
        <p:spPr/>
        <p:txBody>
          <a:bodyPr/>
          <a:lstStyle/>
          <a:p>
            <a:pPr>
              <a:lnSpc>
                <a:spcPct val="80000"/>
              </a:lnSpc>
            </a:pPr>
            <a:r>
              <a:rPr lang="en-US" altLang="en-US" sz="2800"/>
              <a:t>Genesis 31:19, 30 record the incident of Jacob’s second wife Rachel stealing her father’s “household god” idols (Teraphim) when she and Jacob moved to Shechem. </a:t>
            </a:r>
          </a:p>
          <a:p>
            <a:pPr>
              <a:lnSpc>
                <a:spcPct val="80000"/>
              </a:lnSpc>
            </a:pPr>
            <a:r>
              <a:rPr lang="en-US" altLang="en-US" sz="2800"/>
              <a:t>Rachel felt cheated by her father and took the law into her own hands by stealing the "idols".</a:t>
            </a:r>
          </a:p>
          <a:p>
            <a:pPr>
              <a:lnSpc>
                <a:spcPct val="80000"/>
              </a:lnSpc>
            </a:pPr>
            <a:r>
              <a:rPr lang="en-US" altLang="en-US" sz="2800"/>
              <a:t>These were not objects of worship for Rachel or her father. </a:t>
            </a:r>
          </a:p>
          <a:p>
            <a:pPr>
              <a:lnSpc>
                <a:spcPct val="80000"/>
              </a:lnSpc>
            </a:pPr>
            <a:r>
              <a:rPr lang="en-US" altLang="en-US" sz="2800"/>
              <a:t>This is indicated by their being hidden in a saddlebags and sat on while Rachel was in a menstruate state (i.e. ritually unclean, Genesis 31:34-35).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4">
            <a:extLst>
              <a:ext uri="{FF2B5EF4-FFF2-40B4-BE49-F238E27FC236}">
                <a16:creationId xmlns:a16="http://schemas.microsoft.com/office/drawing/2014/main" id="{0F7B9413-AE65-44B4-88DE-6ADF29E4D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4394200" cy="6705600"/>
          </a:xfrm>
          <a:prstGeom prst="rect">
            <a:avLst/>
          </a:prstGeom>
          <a:noFill/>
          <a:extLst>
            <a:ext uri="{909E8E84-426E-40DD-AFC4-6F175D3DCCD1}">
              <a14:hiddenFill xmlns:a14="http://schemas.microsoft.com/office/drawing/2010/main">
                <a:solidFill>
                  <a:srgbClr val="FFFFFF"/>
                </a:solidFill>
              </a14:hiddenFill>
            </a:ext>
          </a:extLst>
        </p:spPr>
      </p:pic>
      <p:pic>
        <p:nvPicPr>
          <p:cNvPr id="125959" name="Picture 7">
            <a:extLst>
              <a:ext uri="{FF2B5EF4-FFF2-40B4-BE49-F238E27FC236}">
                <a16:creationId xmlns:a16="http://schemas.microsoft.com/office/drawing/2014/main" id="{34120CA8-0BFF-45AD-9D2D-9C5EE9B07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0"/>
            <a:ext cx="4022725"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4">
            <a:extLst>
              <a:ext uri="{FF2B5EF4-FFF2-40B4-BE49-F238E27FC236}">
                <a16:creationId xmlns:a16="http://schemas.microsoft.com/office/drawing/2014/main" id="{78E45DCD-FEA2-4588-9357-D6A213047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4800"/>
            <a:ext cx="427355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D7314C43-F706-4071-884C-8EA134C90E12}"/>
              </a:ext>
            </a:extLst>
          </p:cNvPr>
          <p:cNvSpPr>
            <a:spLocks noGrp="1" noChangeArrowheads="1"/>
          </p:cNvSpPr>
          <p:nvPr>
            <p:ph type="title"/>
          </p:nvPr>
        </p:nvSpPr>
        <p:spPr/>
        <p:txBody>
          <a:bodyPr/>
          <a:lstStyle/>
          <a:p>
            <a:r>
              <a:rPr lang="en-US" altLang="en-US" sz="4000" b="1" i="1"/>
              <a:t>Rachael's household gods </a:t>
            </a:r>
            <a:br>
              <a:rPr lang="en-US" altLang="en-US" sz="4000" b="1" i="1"/>
            </a:br>
            <a:r>
              <a:rPr lang="en-US" altLang="en-US" sz="4000" b="1" i="1"/>
              <a:t>(1908 BC)</a:t>
            </a:r>
          </a:p>
        </p:txBody>
      </p:sp>
      <p:sp>
        <p:nvSpPr>
          <p:cNvPr id="128003" name="Rectangle 3">
            <a:extLst>
              <a:ext uri="{FF2B5EF4-FFF2-40B4-BE49-F238E27FC236}">
                <a16:creationId xmlns:a16="http://schemas.microsoft.com/office/drawing/2014/main" id="{2F75CBE2-49FC-4EAA-AF91-219C23539C27}"/>
              </a:ext>
            </a:extLst>
          </p:cNvPr>
          <p:cNvSpPr>
            <a:spLocks noGrp="1" noChangeArrowheads="1"/>
          </p:cNvSpPr>
          <p:nvPr>
            <p:ph type="body" idx="1"/>
          </p:nvPr>
        </p:nvSpPr>
        <p:spPr/>
        <p:txBody>
          <a:bodyPr/>
          <a:lstStyle/>
          <a:p>
            <a:pPr>
              <a:lnSpc>
                <a:spcPct val="90000"/>
              </a:lnSpc>
            </a:pPr>
            <a:r>
              <a:rPr lang="en-US" altLang="en-US" sz="2800"/>
              <a:t>The “household idols” may have been tokens of property ownership, like the title to a vehicle in our time. </a:t>
            </a:r>
          </a:p>
          <a:p>
            <a:pPr>
              <a:lnSpc>
                <a:spcPct val="90000"/>
              </a:lnSpc>
            </a:pPr>
            <a:r>
              <a:rPr lang="en-US" altLang="en-US" sz="2800"/>
              <a:t>Nuzi tablets (2nd millennium BC) show that such idols were associated with inheritance rights or title deeds.  </a:t>
            </a:r>
          </a:p>
          <a:p>
            <a:pPr>
              <a:lnSpc>
                <a:spcPct val="90000"/>
              </a:lnSpc>
            </a:pPr>
            <a:r>
              <a:rPr lang="en-US" altLang="en-US" sz="2800"/>
              <a:t>One of these tablets says: “If Nashwi has a son of his own he shall divide (the estate equally) with Wullu, but the son of Nashwi shall take the gods of Nashwi...If Wullu takes another wife he shall forfeit the lands and buildings of Nashwi”.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0F3E4549-AC74-4158-BDF3-15C6C81EC1F6}"/>
              </a:ext>
            </a:extLst>
          </p:cNvPr>
          <p:cNvSpPr>
            <a:spLocks noGrp="1" noChangeArrowheads="1"/>
          </p:cNvSpPr>
          <p:nvPr>
            <p:ph type="title"/>
          </p:nvPr>
        </p:nvSpPr>
        <p:spPr/>
        <p:txBody>
          <a:bodyPr/>
          <a:lstStyle/>
          <a:p>
            <a:r>
              <a:rPr lang="en-US" altLang="en-US"/>
              <a:t>“Teraphim”, household gods</a:t>
            </a:r>
          </a:p>
        </p:txBody>
      </p:sp>
      <p:sp>
        <p:nvSpPr>
          <p:cNvPr id="129027" name="Rectangle 3">
            <a:extLst>
              <a:ext uri="{FF2B5EF4-FFF2-40B4-BE49-F238E27FC236}">
                <a16:creationId xmlns:a16="http://schemas.microsoft.com/office/drawing/2014/main" id="{9E8EC8B9-1C57-48D8-AA4F-06D230BCFF6F}"/>
              </a:ext>
            </a:extLst>
          </p:cNvPr>
          <p:cNvSpPr>
            <a:spLocks noGrp="1" noChangeArrowheads="1"/>
          </p:cNvSpPr>
          <p:nvPr>
            <p:ph type="body" idx="1"/>
          </p:nvPr>
        </p:nvSpPr>
        <p:spPr/>
        <p:txBody>
          <a:bodyPr/>
          <a:lstStyle/>
          <a:p>
            <a:r>
              <a:rPr lang="en-US" altLang="en-US"/>
              <a:t>Some teraphim were life-size. One of David’s wives, Michal, helped him escape Saul’s troops by placing a teraphim in David’s bed, covering it with blankets, and putting a cushon of goat’s hair at it’s head (1 Sam. 9:13)</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8FD62A6-A5EC-41BD-A438-D74DE9B1049C}"/>
              </a:ext>
            </a:extLst>
          </p:cNvPr>
          <p:cNvSpPr>
            <a:spLocks noGrp="1" noChangeArrowheads="1"/>
          </p:cNvSpPr>
          <p:nvPr>
            <p:ph type="title"/>
          </p:nvPr>
        </p:nvSpPr>
        <p:spPr/>
        <p:txBody>
          <a:bodyPr/>
          <a:lstStyle/>
          <a:p>
            <a:r>
              <a:rPr lang="en-US" altLang="en-US"/>
              <a:t>“Teraphim” of the 20</a:t>
            </a:r>
            <a:r>
              <a:rPr lang="en-US" altLang="en-US" baseline="30000"/>
              <a:t>th</a:t>
            </a:r>
            <a:r>
              <a:rPr lang="en-US" altLang="en-US"/>
              <a:t> century</a:t>
            </a:r>
          </a:p>
        </p:txBody>
      </p:sp>
      <p:sp>
        <p:nvSpPr>
          <p:cNvPr id="130051" name="Rectangle 3">
            <a:extLst>
              <a:ext uri="{FF2B5EF4-FFF2-40B4-BE49-F238E27FC236}">
                <a16:creationId xmlns:a16="http://schemas.microsoft.com/office/drawing/2014/main" id="{6DD38BB3-B300-4FCA-B47A-172A12C7841D}"/>
              </a:ext>
            </a:extLst>
          </p:cNvPr>
          <p:cNvSpPr>
            <a:spLocks noGrp="1" noChangeArrowheads="1"/>
          </p:cNvSpPr>
          <p:nvPr>
            <p:ph type="body" idx="1"/>
          </p:nvPr>
        </p:nvSpPr>
        <p:spPr>
          <a:xfrm>
            <a:off x="457200" y="1600200"/>
            <a:ext cx="2667000" cy="4530725"/>
          </a:xfrm>
        </p:spPr>
        <p:txBody>
          <a:bodyPr/>
          <a:lstStyle/>
          <a:p>
            <a:r>
              <a:rPr lang="en-US" altLang="en-US"/>
              <a:t>Crucifix</a:t>
            </a:r>
          </a:p>
          <a:p>
            <a:r>
              <a:rPr lang="en-US" altLang="en-US"/>
              <a:t>Nativity sets</a:t>
            </a:r>
          </a:p>
        </p:txBody>
      </p:sp>
      <p:pic>
        <p:nvPicPr>
          <p:cNvPr id="130052" name="Picture 4">
            <a:extLst>
              <a:ext uri="{FF2B5EF4-FFF2-40B4-BE49-F238E27FC236}">
                <a16:creationId xmlns:a16="http://schemas.microsoft.com/office/drawing/2014/main" id="{AE374AFA-D0A6-4F9C-9742-8C3120069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752600"/>
            <a:ext cx="16256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30053" name="Picture 5">
            <a:extLst>
              <a:ext uri="{FF2B5EF4-FFF2-40B4-BE49-F238E27FC236}">
                <a16:creationId xmlns:a16="http://schemas.microsoft.com/office/drawing/2014/main" id="{2B347C17-AEDB-4546-BA65-4647441BD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505200"/>
            <a:ext cx="3810000" cy="309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046EF03F-2FA8-44A2-97B4-0447CAFD46F3}"/>
              </a:ext>
            </a:extLst>
          </p:cNvPr>
          <p:cNvSpPr>
            <a:spLocks noGrp="1" noChangeArrowheads="1"/>
          </p:cNvSpPr>
          <p:nvPr>
            <p:ph type="title"/>
          </p:nvPr>
        </p:nvSpPr>
        <p:spPr/>
        <p:txBody>
          <a:bodyPr/>
          <a:lstStyle/>
          <a:p>
            <a:r>
              <a:rPr lang="en-US" altLang="en-US" sz="4000" b="1" i="1"/>
              <a:t>Jacob and Shechem </a:t>
            </a:r>
            <a:br>
              <a:rPr lang="en-US" altLang="en-US" sz="4000" b="1" i="1"/>
            </a:br>
            <a:r>
              <a:rPr lang="en-US" altLang="en-US" sz="4000" b="1" i="1"/>
              <a:t>(1908 BC)</a:t>
            </a:r>
            <a:br>
              <a:rPr lang="en-US" altLang="en-US" sz="4000" b="1" i="1"/>
            </a:br>
            <a:endParaRPr lang="en-US" altLang="en-US" sz="4000" b="1" i="1"/>
          </a:p>
        </p:txBody>
      </p:sp>
      <p:sp>
        <p:nvSpPr>
          <p:cNvPr id="131075" name="Rectangle 3">
            <a:extLst>
              <a:ext uri="{FF2B5EF4-FFF2-40B4-BE49-F238E27FC236}">
                <a16:creationId xmlns:a16="http://schemas.microsoft.com/office/drawing/2014/main" id="{3D53D0CC-8270-43F3-B620-9F318C8C99B2}"/>
              </a:ext>
            </a:extLst>
          </p:cNvPr>
          <p:cNvSpPr>
            <a:spLocks noGrp="1" noChangeArrowheads="1"/>
          </p:cNvSpPr>
          <p:nvPr>
            <p:ph type="body" idx="1"/>
          </p:nvPr>
        </p:nvSpPr>
        <p:spPr/>
        <p:txBody>
          <a:bodyPr/>
          <a:lstStyle/>
          <a:p>
            <a:r>
              <a:rPr lang="en-US" altLang="en-US"/>
              <a:t>Left father-in-law Laban “the Aramean” (Gen. 31:19) who lived in “the land of the eastern tribes (Gen. 29:1)</a:t>
            </a:r>
          </a:p>
          <a:p>
            <a:r>
              <a:rPr lang="en-US" altLang="en-US"/>
              <a:t>Rachel stole the “household gods” (Gen 31:19, 33-34)</a:t>
            </a:r>
          </a:p>
          <a:p>
            <a:r>
              <a:rPr lang="en-US" altLang="en-US"/>
              <a:t>Pursued by Laban, overtaken “in the hill-country of Gilead” (Gen 31:23)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C32DCF92-D4C0-46CF-A1A3-69C71CF44BC0}"/>
              </a:ext>
            </a:extLst>
          </p:cNvPr>
          <p:cNvSpPr>
            <a:spLocks noGrp="1" noChangeArrowheads="1"/>
          </p:cNvSpPr>
          <p:nvPr>
            <p:ph type="title"/>
          </p:nvPr>
        </p:nvSpPr>
        <p:spPr/>
        <p:txBody>
          <a:bodyPr/>
          <a:lstStyle/>
          <a:p>
            <a:r>
              <a:rPr lang="en-US" altLang="en-US" sz="4000" b="1" i="1"/>
              <a:t>Jacob and Shechem </a:t>
            </a:r>
            <a:br>
              <a:rPr lang="en-US" altLang="en-US" sz="4000" b="1" i="1"/>
            </a:br>
            <a:r>
              <a:rPr lang="en-US" altLang="en-US" sz="4000" b="1" i="1"/>
              <a:t>(1908 BC)</a:t>
            </a:r>
          </a:p>
        </p:txBody>
      </p:sp>
      <p:sp>
        <p:nvSpPr>
          <p:cNvPr id="132099" name="Rectangle 3">
            <a:extLst>
              <a:ext uri="{FF2B5EF4-FFF2-40B4-BE49-F238E27FC236}">
                <a16:creationId xmlns:a16="http://schemas.microsoft.com/office/drawing/2014/main" id="{25A89C1B-CDAE-4175-A9AA-DEB0599303E2}"/>
              </a:ext>
            </a:extLst>
          </p:cNvPr>
          <p:cNvSpPr>
            <a:spLocks noGrp="1" noChangeArrowheads="1"/>
          </p:cNvSpPr>
          <p:nvPr>
            <p:ph type="body" idx="1"/>
          </p:nvPr>
        </p:nvSpPr>
        <p:spPr/>
        <p:txBody>
          <a:bodyPr/>
          <a:lstStyle/>
          <a:p>
            <a:pPr>
              <a:lnSpc>
                <a:spcPct val="80000"/>
              </a:lnSpc>
            </a:pPr>
            <a:r>
              <a:rPr lang="en-US" altLang="en-US" sz="2800"/>
              <a:t>Jacob crossed the “ford of Jabbok” </a:t>
            </a:r>
          </a:p>
          <a:p>
            <a:pPr>
              <a:lnSpc>
                <a:spcPct val="80000"/>
              </a:lnSpc>
            </a:pPr>
            <a:r>
              <a:rPr lang="en-US" altLang="en-US" sz="2800"/>
              <a:t>There wrestled with a “man” until morning (Gen. 32:22-30). </a:t>
            </a:r>
          </a:p>
          <a:p>
            <a:pPr>
              <a:lnSpc>
                <a:spcPct val="80000"/>
              </a:lnSpc>
            </a:pPr>
            <a:r>
              <a:rPr lang="en-US" altLang="en-US" sz="2800"/>
              <a:t>Was reconciled with his brother Esau (Gen. 33:1-11) in open country.</a:t>
            </a:r>
          </a:p>
          <a:p>
            <a:pPr>
              <a:lnSpc>
                <a:spcPct val="80000"/>
              </a:lnSpc>
            </a:pPr>
            <a:r>
              <a:rPr lang="en-US" altLang="en-US" sz="2800"/>
              <a:t>Departing from Esau he built himself a house and made shelters for his cattle at Succoth (Gen. 33:17).</a:t>
            </a:r>
          </a:p>
          <a:p>
            <a:pPr>
              <a:lnSpc>
                <a:spcPct val="80000"/>
              </a:lnSpc>
            </a:pPr>
            <a:r>
              <a:rPr lang="en-US" altLang="en-US" sz="2800"/>
              <a:t> Leaving the area of Paddan-Aram, Jacob “camped within sight of the city” of Shechem in Genesis 33:18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A3F3BFE-A968-4D33-AECF-00FAF1F56780}"/>
              </a:ext>
            </a:extLst>
          </p:cNvPr>
          <p:cNvSpPr>
            <a:spLocks noGrp="1" noChangeArrowheads="1"/>
          </p:cNvSpPr>
          <p:nvPr>
            <p:ph type="title"/>
          </p:nvPr>
        </p:nvSpPr>
        <p:spPr/>
        <p:txBody>
          <a:bodyPr/>
          <a:lstStyle/>
          <a:p>
            <a:r>
              <a:rPr lang="en-US" altLang="en-US"/>
              <a:t>DATA SOURCES</a:t>
            </a:r>
          </a:p>
        </p:txBody>
      </p:sp>
      <p:sp>
        <p:nvSpPr>
          <p:cNvPr id="34819" name="Rectangle 3">
            <a:extLst>
              <a:ext uri="{FF2B5EF4-FFF2-40B4-BE49-F238E27FC236}">
                <a16:creationId xmlns:a16="http://schemas.microsoft.com/office/drawing/2014/main" id="{6478D4F1-552E-45B1-B680-83FE87CD6737}"/>
              </a:ext>
            </a:extLst>
          </p:cNvPr>
          <p:cNvSpPr>
            <a:spLocks noGrp="1" noChangeArrowheads="1"/>
          </p:cNvSpPr>
          <p:nvPr>
            <p:ph type="body" idx="1"/>
          </p:nvPr>
        </p:nvSpPr>
        <p:spPr/>
        <p:txBody>
          <a:bodyPr/>
          <a:lstStyle/>
          <a:p>
            <a:r>
              <a:rPr lang="en-US" altLang="en-US"/>
              <a:t>Assyrian Cappadocia texts</a:t>
            </a:r>
            <a:r>
              <a:rPr lang="en-US" altLang="en-US" b="1"/>
              <a:t> </a:t>
            </a:r>
          </a:p>
          <a:p>
            <a:r>
              <a:rPr lang="en-US" altLang="en-US"/>
              <a:t>Mari Tablets</a:t>
            </a:r>
          </a:p>
          <a:p>
            <a:r>
              <a:rPr lang="en-US" altLang="en-US"/>
              <a:t>Babylonian tablets</a:t>
            </a:r>
            <a:r>
              <a:rPr lang="en-US" altLang="en-US" b="1"/>
              <a:t> </a:t>
            </a:r>
          </a:p>
          <a:p>
            <a:r>
              <a:rPr lang="en-US" altLang="en-US"/>
              <a:t>Nuzi Tablets </a:t>
            </a:r>
          </a:p>
          <a:p>
            <a:r>
              <a:rPr lang="en-US" altLang="en-US"/>
              <a:t>Elba Tablets </a:t>
            </a:r>
          </a:p>
          <a:p>
            <a:r>
              <a:rPr lang="en-US" altLang="en-US"/>
              <a:t>Amarna Tablets</a:t>
            </a:r>
            <a:r>
              <a:rPr lang="en-US" altLang="en-US" b="1"/>
              <a:t> </a:t>
            </a:r>
          </a:p>
          <a:p>
            <a:r>
              <a:rPr lang="en-US" altLang="en-US"/>
              <a:t>Ugarit - Ras Shamrah Tablets </a:t>
            </a:r>
          </a:p>
          <a:p>
            <a:endParaRPr lang="en-US" altLang="en-US"/>
          </a:p>
          <a:p>
            <a:endParaRPr lang="en-US" altLang="en-US"/>
          </a:p>
          <a:p>
            <a:endParaRPr lang="en-US" altLang="en-US"/>
          </a:p>
          <a:p>
            <a:endParaRPr lang="en-US" altLang="en-US"/>
          </a:p>
          <a:p>
            <a:endParaRPr lang="en-US" altLang="en-US"/>
          </a:p>
          <a:p>
            <a:endParaRPr lang="en-US" altLang="en-US" b="1"/>
          </a:p>
          <a:p>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3" name="Picture 5">
            <a:extLst>
              <a:ext uri="{FF2B5EF4-FFF2-40B4-BE49-F238E27FC236}">
                <a16:creationId xmlns:a16="http://schemas.microsoft.com/office/drawing/2014/main" id="{FDF92627-CD2E-4FD1-99E1-CE2B589D6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
            <a:ext cx="5689600" cy="6705600"/>
          </a:xfrm>
          <a:prstGeom prst="rect">
            <a:avLst/>
          </a:prstGeom>
          <a:noFill/>
          <a:extLst>
            <a:ext uri="{909E8E84-426E-40DD-AFC4-6F175D3DCCD1}">
              <a14:hiddenFill xmlns:a14="http://schemas.microsoft.com/office/drawing/2010/main">
                <a:solidFill>
                  <a:srgbClr val="FFFFFF"/>
                </a:solidFill>
              </a14:hiddenFill>
            </a:ext>
          </a:extLst>
        </p:spPr>
      </p:pic>
      <p:sp>
        <p:nvSpPr>
          <p:cNvPr id="83974" name="Text Box 6">
            <a:extLst>
              <a:ext uri="{FF2B5EF4-FFF2-40B4-BE49-F238E27FC236}">
                <a16:creationId xmlns:a16="http://schemas.microsoft.com/office/drawing/2014/main" id="{A65DB789-BEA3-4332-B883-4A64EE704CBB}"/>
              </a:ext>
            </a:extLst>
          </p:cNvPr>
          <p:cNvSpPr txBox="1">
            <a:spLocks noChangeArrowheads="1"/>
          </p:cNvSpPr>
          <p:nvPr/>
        </p:nvSpPr>
        <p:spPr bwMode="auto">
          <a:xfrm>
            <a:off x="2895600" y="19812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rgbClr val="FF0000"/>
                </a:solidFill>
              </a:rPr>
              <a:t>_____</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5437BA72-61F1-4D41-86EB-EA3D34FB1D70}"/>
              </a:ext>
            </a:extLst>
          </p:cNvPr>
          <p:cNvSpPr>
            <a:spLocks noGrp="1" noChangeArrowheads="1"/>
          </p:cNvSpPr>
          <p:nvPr>
            <p:ph type="title"/>
          </p:nvPr>
        </p:nvSpPr>
        <p:spPr/>
        <p:txBody>
          <a:bodyPr/>
          <a:lstStyle/>
          <a:p>
            <a:r>
              <a:rPr lang="en-US" altLang="en-US" sz="4000" b="1" i="1"/>
              <a:t>Jacob and Shechem </a:t>
            </a:r>
            <a:br>
              <a:rPr lang="en-US" altLang="en-US" sz="4000" b="1" i="1"/>
            </a:br>
            <a:r>
              <a:rPr lang="en-US" altLang="en-US" sz="4000" b="1" i="1"/>
              <a:t>(1908 BC)</a:t>
            </a:r>
          </a:p>
        </p:txBody>
      </p:sp>
      <p:sp>
        <p:nvSpPr>
          <p:cNvPr id="133123" name="Rectangle 3">
            <a:extLst>
              <a:ext uri="{FF2B5EF4-FFF2-40B4-BE49-F238E27FC236}">
                <a16:creationId xmlns:a16="http://schemas.microsoft.com/office/drawing/2014/main" id="{3FB02770-5BE9-4332-8BCA-7CD1437D266D}"/>
              </a:ext>
            </a:extLst>
          </p:cNvPr>
          <p:cNvSpPr>
            <a:spLocks noGrp="1" noChangeArrowheads="1"/>
          </p:cNvSpPr>
          <p:nvPr>
            <p:ph type="body" idx="1"/>
          </p:nvPr>
        </p:nvSpPr>
        <p:spPr/>
        <p:txBody>
          <a:bodyPr/>
          <a:lstStyle/>
          <a:p>
            <a:pPr>
              <a:lnSpc>
                <a:spcPct val="90000"/>
              </a:lnSpc>
            </a:pPr>
            <a:r>
              <a:rPr lang="en-US" altLang="en-US" sz="2800"/>
              <a:t>This city was at Tel Balata. </a:t>
            </a:r>
          </a:p>
          <a:p>
            <a:pPr>
              <a:lnSpc>
                <a:spcPct val="90000"/>
              </a:lnSpc>
            </a:pPr>
            <a:r>
              <a:rPr lang="en-US" altLang="en-US" sz="2800"/>
              <a:t>Jacob’s Shechem is in levels XXII-XXI of that tel.</a:t>
            </a:r>
          </a:p>
          <a:p>
            <a:pPr>
              <a:lnSpc>
                <a:spcPct val="90000"/>
              </a:lnSpc>
            </a:pPr>
            <a:r>
              <a:rPr lang="en-US" altLang="en-US" sz="2800"/>
              <a:t>These stratigraphic levels date to 1900-1750 BC. </a:t>
            </a:r>
          </a:p>
          <a:p>
            <a:pPr>
              <a:lnSpc>
                <a:spcPct val="90000"/>
              </a:lnSpc>
            </a:pPr>
            <a:r>
              <a:rPr lang="en-US" altLang="en-US" sz="2800"/>
              <a:t>The Middle Bronze Age I (MB1) city at Tel Balata had mudbrick walls on a stone foundation and several domestic dwellings </a:t>
            </a:r>
          </a:p>
          <a:p>
            <a:pPr>
              <a:lnSpc>
                <a:spcPct val="90000"/>
              </a:lnSpc>
            </a:pPr>
            <a:r>
              <a:rPr lang="en-US" altLang="en-US" sz="2800"/>
              <a:t>During Jacob’s stay at Shechem, he purchased land for a family burial area. This plot of land was used for the burial of Jacob’s son, Joseph.</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6" name="Picture 4">
            <a:extLst>
              <a:ext uri="{FF2B5EF4-FFF2-40B4-BE49-F238E27FC236}">
                <a16:creationId xmlns:a16="http://schemas.microsoft.com/office/drawing/2014/main" id="{0132DE6A-3D99-4C6C-8E28-F18AE7339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0"/>
            <a:ext cx="41497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2" name="Picture 4">
            <a:extLst>
              <a:ext uri="{FF2B5EF4-FFF2-40B4-BE49-F238E27FC236}">
                <a16:creationId xmlns:a16="http://schemas.microsoft.com/office/drawing/2014/main" id="{A91C001D-D7A5-42C2-9026-BA321C203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54832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8" name="Picture 4">
            <a:extLst>
              <a:ext uri="{FF2B5EF4-FFF2-40B4-BE49-F238E27FC236}">
                <a16:creationId xmlns:a16="http://schemas.microsoft.com/office/drawing/2014/main" id="{83638168-CDE4-4C93-AB6A-EBCA01E27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001000" cy="6694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C2F47E26-259B-4E50-8189-B836A5E41F0C}"/>
              </a:ext>
            </a:extLst>
          </p:cNvPr>
          <p:cNvSpPr>
            <a:spLocks noGrp="1" noChangeArrowheads="1"/>
          </p:cNvSpPr>
          <p:nvPr>
            <p:ph type="title"/>
          </p:nvPr>
        </p:nvSpPr>
        <p:spPr/>
        <p:txBody>
          <a:bodyPr/>
          <a:lstStyle/>
          <a:p>
            <a:r>
              <a:rPr lang="en-US" altLang="en-US" sz="4000" b="1" i="1"/>
              <a:t>Jacob and Shechem </a:t>
            </a:r>
            <a:br>
              <a:rPr lang="en-US" altLang="en-US" sz="4000" b="1" i="1"/>
            </a:br>
            <a:r>
              <a:rPr lang="en-US" altLang="en-US" sz="4000" b="1" i="1"/>
              <a:t>(1908 BC)</a:t>
            </a:r>
          </a:p>
        </p:txBody>
      </p:sp>
      <p:sp>
        <p:nvSpPr>
          <p:cNvPr id="137219" name="Rectangle 3">
            <a:extLst>
              <a:ext uri="{FF2B5EF4-FFF2-40B4-BE49-F238E27FC236}">
                <a16:creationId xmlns:a16="http://schemas.microsoft.com/office/drawing/2014/main" id="{294E9240-9633-4827-AE2E-D0141E4B996B}"/>
              </a:ext>
            </a:extLst>
          </p:cNvPr>
          <p:cNvSpPr>
            <a:spLocks noGrp="1" noChangeArrowheads="1"/>
          </p:cNvSpPr>
          <p:nvPr>
            <p:ph type="body" idx="1"/>
          </p:nvPr>
        </p:nvSpPr>
        <p:spPr/>
        <p:txBody>
          <a:bodyPr/>
          <a:lstStyle/>
          <a:p>
            <a:pPr>
              <a:lnSpc>
                <a:spcPct val="80000"/>
              </a:lnSpc>
            </a:pPr>
            <a:r>
              <a:rPr lang="en-US" altLang="en-US" sz="2800"/>
              <a:t>Extra-biblical archaeological evidence of the Shechem of Jacob’s day is found in the Stela of Khu-Sebek. </a:t>
            </a:r>
          </a:p>
          <a:p>
            <a:pPr>
              <a:lnSpc>
                <a:spcPct val="80000"/>
              </a:lnSpc>
            </a:pPr>
            <a:r>
              <a:rPr lang="en-US" altLang="en-US" sz="2800"/>
              <a:t>Nobleman in the court of Sesostris III (ca 180-1840).</a:t>
            </a:r>
          </a:p>
          <a:p>
            <a:pPr>
              <a:lnSpc>
                <a:spcPct val="80000"/>
              </a:lnSpc>
            </a:pPr>
            <a:r>
              <a:rPr lang="en-US" altLang="en-US" sz="2800"/>
              <a:t>The stela (inscribed standing stone) was found at Abydos.</a:t>
            </a:r>
          </a:p>
          <a:p>
            <a:pPr>
              <a:lnSpc>
                <a:spcPct val="80000"/>
              </a:lnSpc>
            </a:pPr>
            <a:r>
              <a:rPr lang="en-US" altLang="en-US" sz="2800"/>
              <a:t> The Khu-Sebek stela tells of a campaign by Sesostris III in a foreign country named Sekmem (Shechem) </a:t>
            </a:r>
          </a:p>
          <a:p>
            <a:pPr>
              <a:lnSpc>
                <a:spcPct val="80000"/>
              </a:lnSpc>
            </a:pPr>
            <a:r>
              <a:rPr lang="en-US" altLang="en-US" sz="2800"/>
              <a:t>The stela indicates that Shechem was an important city in the 19th century BC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8" name="Picture 4">
            <a:extLst>
              <a:ext uri="{FF2B5EF4-FFF2-40B4-BE49-F238E27FC236}">
                <a16:creationId xmlns:a16="http://schemas.microsoft.com/office/drawing/2014/main" id="{BBAD87DF-50D1-4909-9D97-234CA3712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3679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9269" name="Text Box 5">
            <a:extLst>
              <a:ext uri="{FF2B5EF4-FFF2-40B4-BE49-F238E27FC236}">
                <a16:creationId xmlns:a16="http://schemas.microsoft.com/office/drawing/2014/main" id="{442A1024-4EFC-4E59-9009-6F2B1EB7EE89}"/>
              </a:ext>
            </a:extLst>
          </p:cNvPr>
          <p:cNvSpPr txBox="1">
            <a:spLocks noChangeArrowheads="1"/>
          </p:cNvSpPr>
          <p:nvPr/>
        </p:nvSpPr>
        <p:spPr bwMode="auto">
          <a:xfrm>
            <a:off x="4648200" y="1447800"/>
            <a:ext cx="35814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Stele of Khu-Sebek stela telling of a campaign by Pharaoh Sesostris III in a foreign country named Sekmem (Shechem)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4" name="Picture 4">
            <a:extLst>
              <a:ext uri="{FF2B5EF4-FFF2-40B4-BE49-F238E27FC236}">
                <a16:creationId xmlns:a16="http://schemas.microsoft.com/office/drawing/2014/main" id="{F27D87DC-44FC-4907-B759-169C1B44D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3278188" cy="6858000"/>
          </a:xfrm>
          <a:prstGeom prst="rect">
            <a:avLst/>
          </a:prstGeom>
          <a:noFill/>
          <a:extLst>
            <a:ext uri="{909E8E84-426E-40DD-AFC4-6F175D3DCCD1}">
              <a14:hiddenFill xmlns:a14="http://schemas.microsoft.com/office/drawing/2010/main">
                <a:solidFill>
                  <a:srgbClr val="FFFFFF"/>
                </a:solidFill>
              </a14:hiddenFill>
            </a:ext>
          </a:extLst>
        </p:spPr>
      </p:pic>
      <p:sp>
        <p:nvSpPr>
          <p:cNvPr id="138245" name="Text Box 5">
            <a:extLst>
              <a:ext uri="{FF2B5EF4-FFF2-40B4-BE49-F238E27FC236}">
                <a16:creationId xmlns:a16="http://schemas.microsoft.com/office/drawing/2014/main" id="{2F38965F-68F9-4AC3-8EEA-90261C17337D}"/>
              </a:ext>
            </a:extLst>
          </p:cNvPr>
          <p:cNvSpPr txBox="1">
            <a:spLocks noChangeArrowheads="1"/>
          </p:cNvSpPr>
          <p:nvPr/>
        </p:nvSpPr>
        <p:spPr bwMode="auto">
          <a:xfrm>
            <a:off x="4572000" y="914400"/>
            <a:ext cx="2286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Khu-Sebek was a noble in the court of Pharaoh Sesostris III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AD95B93E-A03F-4513-B744-A2F126B63688}"/>
              </a:ext>
            </a:extLst>
          </p:cNvPr>
          <p:cNvSpPr>
            <a:spLocks noGrp="1" noChangeArrowheads="1"/>
          </p:cNvSpPr>
          <p:nvPr>
            <p:ph type="title"/>
          </p:nvPr>
        </p:nvSpPr>
        <p:spPr/>
        <p:txBody>
          <a:bodyPr/>
          <a:lstStyle/>
          <a:p>
            <a:r>
              <a:rPr lang="en-US" altLang="en-US"/>
              <a:t>Jacob’s Children by Leah</a:t>
            </a:r>
          </a:p>
        </p:txBody>
      </p:sp>
      <p:sp>
        <p:nvSpPr>
          <p:cNvPr id="183299" name="Rectangle 3">
            <a:extLst>
              <a:ext uri="{FF2B5EF4-FFF2-40B4-BE49-F238E27FC236}">
                <a16:creationId xmlns:a16="http://schemas.microsoft.com/office/drawing/2014/main" id="{4B74EECD-0D16-4BA4-8823-B38C886F670B}"/>
              </a:ext>
            </a:extLst>
          </p:cNvPr>
          <p:cNvSpPr>
            <a:spLocks noGrp="1" noChangeArrowheads="1"/>
          </p:cNvSpPr>
          <p:nvPr>
            <p:ph type="body" idx="1"/>
          </p:nvPr>
        </p:nvSpPr>
        <p:spPr/>
        <p:txBody>
          <a:bodyPr/>
          <a:lstStyle/>
          <a:p>
            <a:r>
              <a:rPr lang="en-US" altLang="en-US"/>
              <a:t>Reuben</a:t>
            </a:r>
          </a:p>
          <a:p>
            <a:r>
              <a:rPr lang="en-US" altLang="en-US"/>
              <a:t>Simeon</a:t>
            </a:r>
          </a:p>
          <a:p>
            <a:r>
              <a:rPr lang="en-US" altLang="en-US"/>
              <a:t>Levi</a:t>
            </a:r>
          </a:p>
          <a:p>
            <a:r>
              <a:rPr lang="en-US" altLang="en-US"/>
              <a:t>Judah</a:t>
            </a:r>
          </a:p>
          <a:p>
            <a:r>
              <a:rPr lang="en-US" altLang="en-US"/>
              <a:t>Issachar</a:t>
            </a:r>
          </a:p>
          <a:p>
            <a:r>
              <a:rPr lang="en-US" altLang="en-US"/>
              <a:t>Zebulun</a:t>
            </a:r>
          </a:p>
          <a:p>
            <a:r>
              <a:rPr lang="en-US" altLang="en-US"/>
              <a:t>Dinah</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F01DCC5B-98DF-4717-AB0A-AFA570277E7C}"/>
              </a:ext>
            </a:extLst>
          </p:cNvPr>
          <p:cNvSpPr>
            <a:spLocks noGrp="1" noChangeArrowheads="1"/>
          </p:cNvSpPr>
          <p:nvPr>
            <p:ph type="title"/>
          </p:nvPr>
        </p:nvSpPr>
        <p:spPr/>
        <p:txBody>
          <a:bodyPr/>
          <a:lstStyle/>
          <a:p>
            <a:r>
              <a:rPr lang="en-US" altLang="en-US"/>
              <a:t>Jacob’s Children by Zilpah</a:t>
            </a:r>
          </a:p>
        </p:txBody>
      </p:sp>
      <p:sp>
        <p:nvSpPr>
          <p:cNvPr id="184323" name="Rectangle 3">
            <a:extLst>
              <a:ext uri="{FF2B5EF4-FFF2-40B4-BE49-F238E27FC236}">
                <a16:creationId xmlns:a16="http://schemas.microsoft.com/office/drawing/2014/main" id="{13DCC5EF-CBE4-4666-8ED5-14EBA2E8239B}"/>
              </a:ext>
            </a:extLst>
          </p:cNvPr>
          <p:cNvSpPr>
            <a:spLocks noGrp="1" noChangeArrowheads="1"/>
          </p:cNvSpPr>
          <p:nvPr>
            <p:ph type="body" idx="1"/>
          </p:nvPr>
        </p:nvSpPr>
        <p:spPr/>
        <p:txBody>
          <a:bodyPr/>
          <a:lstStyle/>
          <a:p>
            <a:r>
              <a:rPr lang="en-US" altLang="en-US"/>
              <a:t>Gad</a:t>
            </a:r>
          </a:p>
          <a:p>
            <a:r>
              <a:rPr lang="en-US" altLang="en-US"/>
              <a:t>Asher</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941D48D8-2164-4C55-9AE6-2F9D7C48F441}"/>
              </a:ext>
            </a:extLst>
          </p:cNvPr>
          <p:cNvSpPr>
            <a:spLocks noGrp="1" noChangeArrowheads="1"/>
          </p:cNvSpPr>
          <p:nvPr>
            <p:ph type="title"/>
          </p:nvPr>
        </p:nvSpPr>
        <p:spPr/>
        <p:txBody>
          <a:bodyPr/>
          <a:lstStyle/>
          <a:p>
            <a:r>
              <a:rPr lang="en-US" altLang="en-US"/>
              <a:t>Jacob’s Children by Bilhah</a:t>
            </a:r>
          </a:p>
        </p:txBody>
      </p:sp>
      <p:sp>
        <p:nvSpPr>
          <p:cNvPr id="185347" name="Rectangle 3">
            <a:extLst>
              <a:ext uri="{FF2B5EF4-FFF2-40B4-BE49-F238E27FC236}">
                <a16:creationId xmlns:a16="http://schemas.microsoft.com/office/drawing/2014/main" id="{44DD1F34-D11D-4FEA-90CA-EBB96289586A}"/>
              </a:ext>
            </a:extLst>
          </p:cNvPr>
          <p:cNvSpPr>
            <a:spLocks noGrp="1" noChangeArrowheads="1"/>
          </p:cNvSpPr>
          <p:nvPr>
            <p:ph type="body" idx="1"/>
          </p:nvPr>
        </p:nvSpPr>
        <p:spPr/>
        <p:txBody>
          <a:bodyPr/>
          <a:lstStyle/>
          <a:p>
            <a:r>
              <a:rPr lang="en-US" altLang="en-US"/>
              <a:t>Dan</a:t>
            </a:r>
          </a:p>
          <a:p>
            <a:r>
              <a:rPr lang="en-US" altLang="en-US"/>
              <a:t>Naphtali</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a:extLst>
              <a:ext uri="{FF2B5EF4-FFF2-40B4-BE49-F238E27FC236}">
                <a16:creationId xmlns:a16="http://schemas.microsoft.com/office/drawing/2014/main" id="{959FB90A-9A8D-484E-BFF2-D56A2DB5E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4675188" cy="6858000"/>
          </a:xfrm>
          <a:prstGeom prst="rect">
            <a:avLst/>
          </a:prstGeom>
          <a:noFill/>
          <a:extLst>
            <a:ext uri="{909E8E84-426E-40DD-AFC4-6F175D3DCCD1}">
              <a14:hiddenFill xmlns:a14="http://schemas.microsoft.com/office/drawing/2010/main">
                <a:solidFill>
                  <a:srgbClr val="FFFFFF"/>
                </a:solidFill>
              </a14:hiddenFill>
            </a:ext>
          </a:extLst>
        </p:spPr>
      </p:pic>
      <p:sp>
        <p:nvSpPr>
          <p:cNvPr id="84997" name="Text Box 5">
            <a:extLst>
              <a:ext uri="{FF2B5EF4-FFF2-40B4-BE49-F238E27FC236}">
                <a16:creationId xmlns:a16="http://schemas.microsoft.com/office/drawing/2014/main" id="{F40F447C-813B-4991-9E24-239893C5E12B}"/>
              </a:ext>
            </a:extLst>
          </p:cNvPr>
          <p:cNvSpPr txBox="1">
            <a:spLocks noChangeArrowheads="1"/>
          </p:cNvSpPr>
          <p:nvPr/>
        </p:nvSpPr>
        <p:spPr bwMode="auto">
          <a:xfrm>
            <a:off x="6400800" y="1524000"/>
            <a:ext cx="228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Nippur archaic cylinder, c 2500 BC</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15DE9D55-8A29-44D1-AF50-F3106B3721DD}"/>
              </a:ext>
            </a:extLst>
          </p:cNvPr>
          <p:cNvSpPr>
            <a:spLocks noGrp="1" noChangeArrowheads="1"/>
          </p:cNvSpPr>
          <p:nvPr>
            <p:ph type="title"/>
          </p:nvPr>
        </p:nvSpPr>
        <p:spPr/>
        <p:txBody>
          <a:bodyPr/>
          <a:lstStyle/>
          <a:p>
            <a:r>
              <a:rPr lang="en-US" altLang="en-US"/>
              <a:t>Jacob’s Children by Rachel</a:t>
            </a:r>
          </a:p>
        </p:txBody>
      </p:sp>
      <p:sp>
        <p:nvSpPr>
          <p:cNvPr id="186371" name="Rectangle 3">
            <a:extLst>
              <a:ext uri="{FF2B5EF4-FFF2-40B4-BE49-F238E27FC236}">
                <a16:creationId xmlns:a16="http://schemas.microsoft.com/office/drawing/2014/main" id="{2954916B-454A-4883-83CC-98A4AC14EAFE}"/>
              </a:ext>
            </a:extLst>
          </p:cNvPr>
          <p:cNvSpPr>
            <a:spLocks noGrp="1" noChangeArrowheads="1"/>
          </p:cNvSpPr>
          <p:nvPr>
            <p:ph type="body" idx="1"/>
          </p:nvPr>
        </p:nvSpPr>
        <p:spPr/>
        <p:txBody>
          <a:bodyPr/>
          <a:lstStyle/>
          <a:p>
            <a:r>
              <a:rPr lang="en-US" altLang="en-US"/>
              <a:t>Joseph</a:t>
            </a:r>
          </a:p>
          <a:p>
            <a:r>
              <a:rPr lang="en-US" altLang="en-US"/>
              <a:t>Benjamin</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a:extLst>
              <a:ext uri="{FF2B5EF4-FFF2-40B4-BE49-F238E27FC236}">
                <a16:creationId xmlns:a16="http://schemas.microsoft.com/office/drawing/2014/main" id="{70BE80CD-C6C9-4A02-BA91-2E8426AB7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39200" cy="6372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9F742750-2F0D-4898-A1A6-84E22C8A7CDA}"/>
              </a:ext>
            </a:extLst>
          </p:cNvPr>
          <p:cNvSpPr>
            <a:spLocks noGrp="1" noChangeArrowheads="1"/>
          </p:cNvSpPr>
          <p:nvPr>
            <p:ph type="title"/>
          </p:nvPr>
        </p:nvSpPr>
        <p:spPr/>
        <p:txBody>
          <a:bodyPr/>
          <a:lstStyle/>
          <a:p>
            <a:r>
              <a:rPr lang="en-US" altLang="en-US" sz="4000" b="1" i="1"/>
              <a:t>Jacob, Earrings and Burial of Idols (c. 1898 BC)</a:t>
            </a:r>
          </a:p>
        </p:txBody>
      </p:sp>
      <p:sp>
        <p:nvSpPr>
          <p:cNvPr id="140291" name="Rectangle 3">
            <a:extLst>
              <a:ext uri="{FF2B5EF4-FFF2-40B4-BE49-F238E27FC236}">
                <a16:creationId xmlns:a16="http://schemas.microsoft.com/office/drawing/2014/main" id="{1AA5AB2E-A3D7-4F49-86DB-496C33C38B9F}"/>
              </a:ext>
            </a:extLst>
          </p:cNvPr>
          <p:cNvSpPr>
            <a:spLocks noGrp="1" noChangeArrowheads="1"/>
          </p:cNvSpPr>
          <p:nvPr>
            <p:ph type="body" idx="1"/>
          </p:nvPr>
        </p:nvSpPr>
        <p:spPr/>
        <p:txBody>
          <a:bodyPr/>
          <a:lstStyle/>
          <a:p>
            <a:pPr>
              <a:lnSpc>
                <a:spcPct val="90000"/>
              </a:lnSpc>
            </a:pPr>
            <a:r>
              <a:rPr lang="en-US" altLang="en-US" sz="2800"/>
              <a:t>Following the genocide of Hamor’s family at Shechem, Genesis 35 describes the establishment of Jacob’s covenant with God at Bethel</a:t>
            </a:r>
          </a:p>
          <a:p>
            <a:pPr>
              <a:lnSpc>
                <a:spcPct val="90000"/>
              </a:lnSpc>
            </a:pPr>
            <a:r>
              <a:rPr lang="en-US" altLang="en-US" sz="2800"/>
              <a:t>Jacob calls his entire clan to reform their polytheistic religious practices, undergo rituals of purification and change their clothes.</a:t>
            </a:r>
          </a:p>
          <a:p>
            <a:pPr>
              <a:lnSpc>
                <a:spcPct val="90000"/>
              </a:lnSpc>
            </a:pPr>
            <a:r>
              <a:rPr lang="en-US" altLang="en-US" sz="2800"/>
              <a:t>Then...”They gave Jacob all their alien gods and the </a:t>
            </a:r>
            <a:r>
              <a:rPr lang="en-US" altLang="en-US" sz="2800" i="1">
                <a:solidFill>
                  <a:srgbClr val="FF0066"/>
                </a:solidFill>
              </a:rPr>
              <a:t>rings that were in</a:t>
            </a:r>
            <a:r>
              <a:rPr lang="en-US" altLang="en-US" sz="2800">
                <a:solidFill>
                  <a:srgbClr val="FF0066"/>
                </a:solidFill>
              </a:rPr>
              <a:t> </a:t>
            </a:r>
            <a:r>
              <a:rPr lang="en-US" altLang="en-US" sz="2800" i="1">
                <a:solidFill>
                  <a:srgbClr val="FF0066"/>
                </a:solidFill>
              </a:rPr>
              <a:t>their ears</a:t>
            </a:r>
            <a:r>
              <a:rPr lang="en-US" altLang="en-US" sz="2800">
                <a:solidFill>
                  <a:srgbClr val="FF0066"/>
                </a:solidFill>
              </a:rPr>
              <a:t>.</a:t>
            </a:r>
            <a:r>
              <a:rPr lang="en-US" altLang="en-US" sz="2800"/>
              <a:t> Jacob buried them under the terebinth near Shechem.” (Genesis 35:4).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CB9C09A2-D524-4273-B620-E70F48C511D5}"/>
              </a:ext>
            </a:extLst>
          </p:cNvPr>
          <p:cNvSpPr>
            <a:spLocks noGrp="1" noChangeArrowheads="1"/>
          </p:cNvSpPr>
          <p:nvPr>
            <p:ph type="title"/>
          </p:nvPr>
        </p:nvSpPr>
        <p:spPr/>
        <p:txBody>
          <a:bodyPr/>
          <a:lstStyle/>
          <a:p>
            <a:r>
              <a:rPr lang="en-US" altLang="en-US" sz="4000" b="1" i="1"/>
              <a:t>Jacob, Earrings and Burial of Idols (c. 1898 BC)</a:t>
            </a:r>
          </a:p>
        </p:txBody>
      </p:sp>
      <p:sp>
        <p:nvSpPr>
          <p:cNvPr id="141315" name="Rectangle 3">
            <a:extLst>
              <a:ext uri="{FF2B5EF4-FFF2-40B4-BE49-F238E27FC236}">
                <a16:creationId xmlns:a16="http://schemas.microsoft.com/office/drawing/2014/main" id="{41B9C942-F382-46E7-AB14-2C3ED22B6E54}"/>
              </a:ext>
            </a:extLst>
          </p:cNvPr>
          <p:cNvSpPr>
            <a:spLocks noGrp="1" noChangeArrowheads="1"/>
          </p:cNvSpPr>
          <p:nvPr>
            <p:ph type="body" idx="1"/>
          </p:nvPr>
        </p:nvSpPr>
        <p:spPr/>
        <p:txBody>
          <a:bodyPr/>
          <a:lstStyle/>
          <a:p>
            <a:pPr>
              <a:lnSpc>
                <a:spcPct val="90000"/>
              </a:lnSpc>
            </a:pPr>
            <a:r>
              <a:rPr lang="en-US" altLang="en-US"/>
              <a:t>Idols and gods with earrings are common from the Near East </a:t>
            </a:r>
          </a:p>
          <a:p>
            <a:pPr>
              <a:lnSpc>
                <a:spcPct val="90000"/>
              </a:lnSpc>
            </a:pPr>
            <a:r>
              <a:rPr lang="en-US" altLang="en-US"/>
              <a:t>Cuneiform  texts give catalogues that list earrings among the divine jewelry of cult idols</a:t>
            </a:r>
          </a:p>
          <a:p>
            <a:pPr>
              <a:lnSpc>
                <a:spcPct val="90000"/>
              </a:lnSpc>
            </a:pPr>
            <a:r>
              <a:rPr lang="en-US" altLang="en-US"/>
              <a:t>The Neo-Assyrian monarch Shalmaneser II (858-824 BC) has a palace record that says “They placed earrings of fine gold on its [the image’s] ears</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4">
            <a:extLst>
              <a:ext uri="{FF2B5EF4-FFF2-40B4-BE49-F238E27FC236}">
                <a16:creationId xmlns:a16="http://schemas.microsoft.com/office/drawing/2014/main" id="{47AFAF51-C8F2-4824-BEA2-7D0D04312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6248400" cy="5995988"/>
          </a:xfrm>
          <a:prstGeom prst="rect">
            <a:avLst/>
          </a:prstGeom>
          <a:noFill/>
          <a:extLst>
            <a:ext uri="{909E8E84-426E-40DD-AFC4-6F175D3DCCD1}">
              <a14:hiddenFill xmlns:a14="http://schemas.microsoft.com/office/drawing/2010/main">
                <a:solidFill>
                  <a:srgbClr val="FFFFFF"/>
                </a:solidFill>
              </a14:hiddenFill>
            </a:ext>
          </a:extLst>
        </p:spPr>
      </p:pic>
      <p:sp>
        <p:nvSpPr>
          <p:cNvPr id="142341" name="Text Box 5">
            <a:extLst>
              <a:ext uri="{FF2B5EF4-FFF2-40B4-BE49-F238E27FC236}">
                <a16:creationId xmlns:a16="http://schemas.microsoft.com/office/drawing/2014/main" id="{40920F1D-64D3-466D-AC16-ED238F680DCB}"/>
              </a:ext>
            </a:extLst>
          </p:cNvPr>
          <p:cNvSpPr txBox="1">
            <a:spLocks noChangeArrowheads="1"/>
          </p:cNvSpPr>
          <p:nvPr/>
        </p:nvSpPr>
        <p:spPr bwMode="auto">
          <a:xfrm>
            <a:off x="6858000" y="1295400"/>
            <a:ext cx="1905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Earrings dedicated to a god</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a:extLst>
              <a:ext uri="{FF2B5EF4-FFF2-40B4-BE49-F238E27FC236}">
                <a16:creationId xmlns:a16="http://schemas.microsoft.com/office/drawing/2014/main" id="{4923A865-EF1B-425E-8DE6-0A91BE1597E9}"/>
              </a:ext>
            </a:extLst>
          </p:cNvPr>
          <p:cNvSpPr>
            <a:spLocks noGrp="1" noChangeArrowheads="1"/>
          </p:cNvSpPr>
          <p:nvPr>
            <p:ph type="body" idx="4294967295"/>
          </p:nvPr>
        </p:nvSpPr>
        <p:spPr>
          <a:xfrm>
            <a:off x="0" y="1600200"/>
            <a:ext cx="3886200" cy="4530725"/>
          </a:xfrm>
        </p:spPr>
        <p:txBody>
          <a:bodyPr/>
          <a:lstStyle/>
          <a:p>
            <a:pPr>
              <a:lnSpc>
                <a:spcPct val="90000"/>
              </a:lnSpc>
            </a:pPr>
            <a:r>
              <a:rPr lang="en-US" altLang="en-US"/>
              <a:t>From Megiddo (western Jezreel Valley), a seated god idol made of bronze and covered with sheet gold has pierced ears with one gold ring still in it’s left ear</a:t>
            </a:r>
          </a:p>
        </p:txBody>
      </p:sp>
      <p:pic>
        <p:nvPicPr>
          <p:cNvPr id="143364" name="Picture 4">
            <a:extLst>
              <a:ext uri="{FF2B5EF4-FFF2-40B4-BE49-F238E27FC236}">
                <a16:creationId xmlns:a16="http://schemas.microsoft.com/office/drawing/2014/main" id="{682DEC22-5E43-45FC-8018-5BA6D12FC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28600"/>
            <a:ext cx="4640263" cy="6629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16194D14-B90A-46D4-B688-63422256D017}"/>
              </a:ext>
            </a:extLst>
          </p:cNvPr>
          <p:cNvSpPr>
            <a:spLocks noGrp="1" noChangeArrowheads="1"/>
          </p:cNvSpPr>
          <p:nvPr>
            <p:ph type="title"/>
          </p:nvPr>
        </p:nvSpPr>
        <p:spPr/>
        <p:txBody>
          <a:bodyPr/>
          <a:lstStyle/>
          <a:p>
            <a:r>
              <a:rPr lang="en-US" altLang="en-US"/>
              <a:t>Idols and earrings</a:t>
            </a:r>
          </a:p>
        </p:txBody>
      </p:sp>
      <p:sp>
        <p:nvSpPr>
          <p:cNvPr id="144387" name="Rectangle 3">
            <a:extLst>
              <a:ext uri="{FF2B5EF4-FFF2-40B4-BE49-F238E27FC236}">
                <a16:creationId xmlns:a16="http://schemas.microsoft.com/office/drawing/2014/main" id="{F840F304-B216-4BAE-8FBA-066192736ED1}"/>
              </a:ext>
            </a:extLst>
          </p:cNvPr>
          <p:cNvSpPr>
            <a:spLocks noGrp="1" noChangeArrowheads="1"/>
          </p:cNvSpPr>
          <p:nvPr>
            <p:ph type="body" idx="1"/>
          </p:nvPr>
        </p:nvSpPr>
        <p:spPr/>
        <p:txBody>
          <a:bodyPr/>
          <a:lstStyle/>
          <a:p>
            <a:r>
              <a:rPr lang="en-US" altLang="en-US"/>
              <a:t>A god idol from Tell Judeideh. ‘Amuq Valley, Syria,  has bronze wire earrings in pierced earlobes</a:t>
            </a:r>
          </a:p>
          <a:p>
            <a:endParaRPr lang="en-US" altLang="en-US"/>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Picture 4">
            <a:extLst>
              <a:ext uri="{FF2B5EF4-FFF2-40B4-BE49-F238E27FC236}">
                <a16:creationId xmlns:a16="http://schemas.microsoft.com/office/drawing/2014/main" id="{397A9BF7-2B49-4D09-B900-C1C8CF7B6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5388" y="228600"/>
            <a:ext cx="1863725" cy="6324600"/>
          </a:xfrm>
          <a:prstGeom prst="rect">
            <a:avLst/>
          </a:prstGeom>
          <a:noFill/>
          <a:extLst>
            <a:ext uri="{909E8E84-426E-40DD-AFC4-6F175D3DCCD1}">
              <a14:hiddenFill xmlns:a14="http://schemas.microsoft.com/office/drawing/2010/main">
                <a:solidFill>
                  <a:srgbClr val="FFFFFF"/>
                </a:solidFill>
              </a14:hiddenFill>
            </a:ext>
          </a:extLst>
        </p:spPr>
      </p:pic>
      <p:sp>
        <p:nvSpPr>
          <p:cNvPr id="145413" name="Rectangle 5">
            <a:extLst>
              <a:ext uri="{FF2B5EF4-FFF2-40B4-BE49-F238E27FC236}">
                <a16:creationId xmlns:a16="http://schemas.microsoft.com/office/drawing/2014/main" id="{DF7F59BA-89BD-406D-BB84-61092AA4C4C9}"/>
              </a:ext>
            </a:extLst>
          </p:cNvPr>
          <p:cNvSpPr>
            <a:spLocks noGrp="1" noChangeArrowheads="1"/>
          </p:cNvSpPr>
          <p:nvPr>
            <p:ph type="title"/>
          </p:nvPr>
        </p:nvSpPr>
        <p:spPr>
          <a:xfrm>
            <a:off x="457200" y="277813"/>
            <a:ext cx="4419600" cy="5437187"/>
          </a:xfrm>
        </p:spPr>
        <p:txBody>
          <a:bodyPr/>
          <a:lstStyle/>
          <a:p>
            <a:r>
              <a:rPr lang="en-US" altLang="en-US"/>
              <a:t>A Luristan nude female goddess  with earrings was found in a 4th century BC stratum in western Iran</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a:extLst>
              <a:ext uri="{FF2B5EF4-FFF2-40B4-BE49-F238E27FC236}">
                <a16:creationId xmlns:a16="http://schemas.microsoft.com/office/drawing/2014/main" id="{5E744259-DD7A-4DDB-9D00-B2A6EA146BEF}"/>
              </a:ext>
            </a:extLst>
          </p:cNvPr>
          <p:cNvSpPr>
            <a:spLocks noGrp="1" noChangeArrowheads="1"/>
          </p:cNvSpPr>
          <p:nvPr>
            <p:ph type="body" idx="1"/>
          </p:nvPr>
        </p:nvSpPr>
        <p:spPr>
          <a:xfrm>
            <a:off x="457200" y="1600200"/>
            <a:ext cx="4876800" cy="4530725"/>
          </a:xfrm>
        </p:spPr>
        <p:txBody>
          <a:bodyPr/>
          <a:lstStyle/>
          <a:p>
            <a:r>
              <a:rPr lang="en-US" altLang="en-US"/>
              <a:t>A statue of the Babylonian goddess Istar made of alabaster and with pierced ears and gold earrings dates to the 4th century BC </a:t>
            </a:r>
          </a:p>
        </p:txBody>
      </p:sp>
      <p:pic>
        <p:nvPicPr>
          <p:cNvPr id="147460" name="Picture 4">
            <a:extLst>
              <a:ext uri="{FF2B5EF4-FFF2-40B4-BE49-F238E27FC236}">
                <a16:creationId xmlns:a16="http://schemas.microsoft.com/office/drawing/2014/main" id="{673F54F7-FC25-4067-8419-5477E7CCC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0"/>
            <a:ext cx="24876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A85BC4A0-F342-4A5C-9F0F-77DE3C277C76}"/>
              </a:ext>
            </a:extLst>
          </p:cNvPr>
          <p:cNvSpPr>
            <a:spLocks noGrp="1" noChangeArrowheads="1"/>
          </p:cNvSpPr>
          <p:nvPr>
            <p:ph type="title"/>
          </p:nvPr>
        </p:nvSpPr>
        <p:spPr/>
        <p:txBody>
          <a:bodyPr/>
          <a:lstStyle/>
          <a:p>
            <a:r>
              <a:rPr lang="en-US" altLang="en-US" sz="4000" b="1" i="1"/>
              <a:t>Jacob, Earrings and Burial of Idols (c. 1898 BC)</a:t>
            </a:r>
          </a:p>
        </p:txBody>
      </p:sp>
      <p:sp>
        <p:nvSpPr>
          <p:cNvPr id="148483" name="Rectangle 3">
            <a:extLst>
              <a:ext uri="{FF2B5EF4-FFF2-40B4-BE49-F238E27FC236}">
                <a16:creationId xmlns:a16="http://schemas.microsoft.com/office/drawing/2014/main" id="{A4BDC86B-3125-4517-B85A-398251757D73}"/>
              </a:ext>
            </a:extLst>
          </p:cNvPr>
          <p:cNvSpPr>
            <a:spLocks noGrp="1" noChangeArrowheads="1"/>
          </p:cNvSpPr>
          <p:nvPr>
            <p:ph type="body" idx="1"/>
          </p:nvPr>
        </p:nvSpPr>
        <p:spPr/>
        <p:txBody>
          <a:bodyPr/>
          <a:lstStyle/>
          <a:p>
            <a:pPr>
              <a:lnSpc>
                <a:spcPct val="90000"/>
              </a:lnSpc>
            </a:pPr>
            <a:r>
              <a:rPr lang="en-US" altLang="en-US" sz="2400"/>
              <a:t>Jacob buried the idols and their accessory earrings may indicate the zeal he had in effecting the ban.</a:t>
            </a:r>
          </a:p>
          <a:p>
            <a:pPr>
              <a:lnSpc>
                <a:spcPct val="90000"/>
              </a:lnSpc>
            </a:pPr>
            <a:r>
              <a:rPr lang="en-US" altLang="en-US" sz="2400"/>
              <a:t>The prescription in Deuteronomy 7:25 is to burn idols.</a:t>
            </a:r>
          </a:p>
          <a:p>
            <a:pPr>
              <a:lnSpc>
                <a:spcPct val="90000"/>
              </a:lnSpc>
            </a:pPr>
            <a:r>
              <a:rPr lang="en-US" altLang="en-US" sz="2400"/>
              <a:t>Many idols were of wood, or had wood cores.</a:t>
            </a:r>
          </a:p>
          <a:p>
            <a:pPr>
              <a:lnSpc>
                <a:spcPct val="90000"/>
              </a:lnSpc>
            </a:pPr>
            <a:r>
              <a:rPr lang="en-US" altLang="en-US" sz="2400"/>
              <a:t>The metals would not burn, and be a source of temptation to use in making new images.</a:t>
            </a:r>
          </a:p>
          <a:p>
            <a:pPr>
              <a:lnSpc>
                <a:spcPct val="90000"/>
              </a:lnSpc>
            </a:pPr>
            <a:r>
              <a:rPr lang="en-US" altLang="en-US" sz="2400"/>
              <a:t>Burial was a way of removing the contaminated material permanently from religious life.</a:t>
            </a:r>
          </a:p>
          <a:p>
            <a:pPr>
              <a:lnSpc>
                <a:spcPct val="90000"/>
              </a:lnSpc>
            </a:pPr>
            <a:r>
              <a:rPr lang="en-US" altLang="en-US" sz="2400"/>
              <a:t>The place where polytheism was symbolically buried by Israel became a place of covenant renewal and regional religious center: Bethel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D5BB53DC-1BB2-495D-9098-6E346A71E72C}"/>
              </a:ext>
            </a:extLst>
          </p:cNvPr>
          <p:cNvSpPr>
            <a:spLocks noGrp="1" noChangeArrowheads="1"/>
          </p:cNvSpPr>
          <p:nvPr>
            <p:ph type="title"/>
          </p:nvPr>
        </p:nvSpPr>
        <p:spPr/>
        <p:txBody>
          <a:bodyPr/>
          <a:lstStyle/>
          <a:p>
            <a:r>
              <a:rPr lang="en-US" altLang="en-US" sz="4000"/>
              <a:t>DATA SOURCES</a:t>
            </a:r>
            <a:br>
              <a:rPr lang="en-US" altLang="en-US" sz="4000"/>
            </a:br>
            <a:r>
              <a:rPr lang="en-US" altLang="en-US" sz="4000"/>
              <a:t>Patriarchal Narratives</a:t>
            </a:r>
          </a:p>
        </p:txBody>
      </p:sp>
      <p:sp>
        <p:nvSpPr>
          <p:cNvPr id="87043" name="Rectangle 3">
            <a:extLst>
              <a:ext uri="{FF2B5EF4-FFF2-40B4-BE49-F238E27FC236}">
                <a16:creationId xmlns:a16="http://schemas.microsoft.com/office/drawing/2014/main" id="{B937EFCE-A5C8-4ECE-8BFD-B06618EF7DB0}"/>
              </a:ext>
            </a:extLst>
          </p:cNvPr>
          <p:cNvSpPr>
            <a:spLocks noGrp="1" noChangeArrowheads="1"/>
          </p:cNvSpPr>
          <p:nvPr>
            <p:ph type="body" idx="1"/>
          </p:nvPr>
        </p:nvSpPr>
        <p:spPr/>
        <p:txBody>
          <a:bodyPr/>
          <a:lstStyle/>
          <a:p>
            <a:r>
              <a:rPr lang="en-US" altLang="en-US"/>
              <a:t>Many sources of documents</a:t>
            </a:r>
          </a:p>
          <a:p>
            <a:r>
              <a:rPr lang="en-US" altLang="en-US"/>
              <a:t>Many thousands of tablets</a:t>
            </a:r>
          </a:p>
          <a:p>
            <a:r>
              <a:rPr lang="en-US" altLang="en-US"/>
              <a:t>Many different countries and cultures</a:t>
            </a:r>
          </a:p>
          <a:p>
            <a:r>
              <a:rPr lang="en-US" altLang="en-US"/>
              <a:t>Many different time periods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837B1624-D5D4-43ED-9BC2-E65409A67B08}"/>
              </a:ext>
            </a:extLst>
          </p:cNvPr>
          <p:cNvSpPr>
            <a:spLocks noGrp="1" noChangeArrowheads="1"/>
          </p:cNvSpPr>
          <p:nvPr>
            <p:ph type="title"/>
          </p:nvPr>
        </p:nvSpPr>
        <p:spPr/>
        <p:txBody>
          <a:bodyPr/>
          <a:lstStyle/>
          <a:p>
            <a:r>
              <a:rPr lang="en-US" altLang="en-US" sz="4000" b="1" i="1"/>
              <a:t>Isaac's Blessing of Esau</a:t>
            </a:r>
            <a:br>
              <a:rPr lang="en-US" altLang="en-US" sz="4000" b="1" i="1"/>
            </a:br>
            <a:r>
              <a:rPr lang="en-US" altLang="en-US" sz="4000" b="1" i="1"/>
              <a:t> (1885 BC)</a:t>
            </a:r>
            <a:br>
              <a:rPr lang="en-US" altLang="en-US" sz="4000" b="1" i="1"/>
            </a:br>
            <a:endParaRPr lang="en-US" altLang="en-US" sz="4000" b="1" i="1"/>
          </a:p>
        </p:txBody>
      </p:sp>
      <p:sp>
        <p:nvSpPr>
          <p:cNvPr id="155651" name="Rectangle 3">
            <a:extLst>
              <a:ext uri="{FF2B5EF4-FFF2-40B4-BE49-F238E27FC236}">
                <a16:creationId xmlns:a16="http://schemas.microsoft.com/office/drawing/2014/main" id="{C9EE0FB6-AB48-4573-A5CA-6512381F7081}"/>
              </a:ext>
            </a:extLst>
          </p:cNvPr>
          <p:cNvSpPr>
            <a:spLocks noGrp="1" noChangeArrowheads="1"/>
          </p:cNvSpPr>
          <p:nvPr>
            <p:ph type="body" idx="1"/>
          </p:nvPr>
        </p:nvSpPr>
        <p:spPr/>
        <p:txBody>
          <a:bodyPr/>
          <a:lstStyle/>
          <a:p>
            <a:r>
              <a:rPr lang="en-US" altLang="en-US"/>
              <a:t>Genesis  27:2 Prior to blessing Esau, Isaac says "Behold now, I am old, I know not the day of my death“</a:t>
            </a:r>
          </a:p>
          <a:p>
            <a:r>
              <a:rPr lang="en-US" altLang="en-US"/>
              <a:t>Nuzi tablets recorded oral testimony with the introductory statement "Now that I am grown old.“</a:t>
            </a:r>
          </a:p>
          <a:p>
            <a:r>
              <a:rPr lang="en-US" altLang="en-US"/>
              <a:t>Similarity of phrases indicate common cultural tradition</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68A2D019-192B-4616-8D4C-EF2E96A3CF88}"/>
              </a:ext>
            </a:extLst>
          </p:cNvPr>
          <p:cNvSpPr>
            <a:spLocks noGrp="1" noChangeArrowheads="1"/>
          </p:cNvSpPr>
          <p:nvPr>
            <p:ph type="title"/>
          </p:nvPr>
        </p:nvSpPr>
        <p:spPr/>
        <p:txBody>
          <a:bodyPr/>
          <a:lstStyle/>
          <a:p>
            <a:r>
              <a:rPr lang="en-US" altLang="en-US" sz="4000"/>
              <a:t>Jacob in Egypt</a:t>
            </a:r>
            <a:br>
              <a:rPr lang="en-US" altLang="en-US" sz="4000"/>
            </a:br>
            <a:r>
              <a:rPr lang="en-US" altLang="en-US" sz="4000"/>
              <a:t> (c. 1875 BC)</a:t>
            </a:r>
          </a:p>
        </p:txBody>
      </p:sp>
      <p:sp>
        <p:nvSpPr>
          <p:cNvPr id="123907" name="Rectangle 3">
            <a:extLst>
              <a:ext uri="{FF2B5EF4-FFF2-40B4-BE49-F238E27FC236}">
                <a16:creationId xmlns:a16="http://schemas.microsoft.com/office/drawing/2014/main" id="{477A90CE-E6B7-4068-9B70-81F81D66E54F}"/>
              </a:ext>
            </a:extLst>
          </p:cNvPr>
          <p:cNvSpPr>
            <a:spLocks noGrp="1" noChangeArrowheads="1"/>
          </p:cNvSpPr>
          <p:nvPr>
            <p:ph type="body" idx="1"/>
          </p:nvPr>
        </p:nvSpPr>
        <p:spPr/>
        <p:txBody>
          <a:bodyPr/>
          <a:lstStyle/>
          <a:p>
            <a:r>
              <a:rPr lang="en-US" altLang="en-US"/>
              <a:t>Followed his son, Joseph there, bringing his whole family</a:t>
            </a:r>
          </a:p>
          <a:p>
            <a:r>
              <a:rPr lang="en-US" altLang="en-US"/>
              <a:t>Jacob is compared to Asiatic immigrants of the Middle Kingdom</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0" name="Picture 4">
            <a:extLst>
              <a:ext uri="{FF2B5EF4-FFF2-40B4-BE49-F238E27FC236}">
                <a16:creationId xmlns:a16="http://schemas.microsoft.com/office/drawing/2014/main" id="{DA117DC0-4FCF-4A74-8CC2-7DDB63909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61960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4" name="Picture 4">
            <a:extLst>
              <a:ext uri="{FF2B5EF4-FFF2-40B4-BE49-F238E27FC236}">
                <a16:creationId xmlns:a16="http://schemas.microsoft.com/office/drawing/2014/main" id="{F9B40311-EE94-48DD-B9ED-D1696043B2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63420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8" name="Picture 4">
            <a:extLst>
              <a:ext uri="{FF2B5EF4-FFF2-40B4-BE49-F238E27FC236}">
                <a16:creationId xmlns:a16="http://schemas.microsoft.com/office/drawing/2014/main" id="{7AC97F1C-D92A-4732-AAFE-1D78FD2C9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159749" name="Picture 5">
            <a:extLst>
              <a:ext uri="{FF2B5EF4-FFF2-40B4-BE49-F238E27FC236}">
                <a16:creationId xmlns:a16="http://schemas.microsoft.com/office/drawing/2014/main" id="{401E75DC-4DCF-4856-BF61-530B1FAF8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30613"/>
            <a:ext cx="9144000" cy="2117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40424A6F-0C60-46FD-9704-77FAF8747FBB}"/>
              </a:ext>
            </a:extLst>
          </p:cNvPr>
          <p:cNvSpPr>
            <a:spLocks noGrp="1" noChangeArrowheads="1"/>
          </p:cNvSpPr>
          <p:nvPr>
            <p:ph type="title"/>
          </p:nvPr>
        </p:nvSpPr>
        <p:spPr/>
        <p:txBody>
          <a:bodyPr/>
          <a:lstStyle/>
          <a:p>
            <a:r>
              <a:rPr lang="en-US" altLang="en-US"/>
              <a:t>The “Jacob” Scarab</a:t>
            </a:r>
          </a:p>
        </p:txBody>
      </p:sp>
      <p:sp>
        <p:nvSpPr>
          <p:cNvPr id="160771" name="Rectangle 3">
            <a:extLst>
              <a:ext uri="{FF2B5EF4-FFF2-40B4-BE49-F238E27FC236}">
                <a16:creationId xmlns:a16="http://schemas.microsoft.com/office/drawing/2014/main" id="{325106E9-2673-484E-94D5-5C15B2183C10}"/>
              </a:ext>
            </a:extLst>
          </p:cNvPr>
          <p:cNvSpPr>
            <a:spLocks noGrp="1" noChangeArrowheads="1"/>
          </p:cNvSpPr>
          <p:nvPr>
            <p:ph type="body" idx="1"/>
          </p:nvPr>
        </p:nvSpPr>
        <p:spPr/>
        <p:txBody>
          <a:bodyPr/>
          <a:lstStyle/>
          <a:p>
            <a:r>
              <a:rPr lang="en-US" altLang="en-US"/>
              <a:t>An Egyptian scarab (official seal) was found at Haifa with the name “Jacob” dating from the 18th century BC.</a:t>
            </a:r>
          </a:p>
          <a:p>
            <a:r>
              <a:rPr lang="en-US" altLang="en-US"/>
              <a:t>The transliteration of this scarab name was Yaqub, a semitic form of “Jacob”. </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6" name="Picture 4">
            <a:extLst>
              <a:ext uri="{FF2B5EF4-FFF2-40B4-BE49-F238E27FC236}">
                <a16:creationId xmlns:a16="http://schemas.microsoft.com/office/drawing/2014/main" id="{AFBB108F-7367-4674-99AD-7C97B0EA9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46974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9B1EC99B-80B1-48CE-8FA3-7C389A8CC039}"/>
              </a:ext>
            </a:extLst>
          </p:cNvPr>
          <p:cNvSpPr>
            <a:spLocks noGrp="1" noChangeArrowheads="1"/>
          </p:cNvSpPr>
          <p:nvPr>
            <p:ph type="title"/>
          </p:nvPr>
        </p:nvSpPr>
        <p:spPr/>
        <p:txBody>
          <a:bodyPr/>
          <a:lstStyle/>
          <a:p>
            <a:r>
              <a:rPr lang="en-US" altLang="en-US"/>
              <a:t>Jacob Scarab</a:t>
            </a:r>
          </a:p>
        </p:txBody>
      </p:sp>
      <p:sp>
        <p:nvSpPr>
          <p:cNvPr id="162819" name="Rectangle 3">
            <a:extLst>
              <a:ext uri="{FF2B5EF4-FFF2-40B4-BE49-F238E27FC236}">
                <a16:creationId xmlns:a16="http://schemas.microsoft.com/office/drawing/2014/main" id="{CCC0CED1-F7A8-4916-88E1-D1353FBDC8A5}"/>
              </a:ext>
            </a:extLst>
          </p:cNvPr>
          <p:cNvSpPr>
            <a:spLocks noGrp="1" noChangeArrowheads="1"/>
          </p:cNvSpPr>
          <p:nvPr>
            <p:ph type="body" idx="1"/>
          </p:nvPr>
        </p:nvSpPr>
        <p:spPr/>
        <p:txBody>
          <a:bodyPr/>
          <a:lstStyle/>
          <a:p>
            <a:pPr>
              <a:lnSpc>
                <a:spcPct val="90000"/>
              </a:lnSpc>
            </a:pPr>
            <a:r>
              <a:rPr lang="en-US" altLang="en-US" sz="2800"/>
              <a:t>Other seals with the name of “Jacob” have been found dating from the first quarter of the second millennium BC. </a:t>
            </a:r>
          </a:p>
          <a:p>
            <a:pPr>
              <a:lnSpc>
                <a:spcPct val="90000"/>
              </a:lnSpc>
            </a:pPr>
            <a:r>
              <a:rPr lang="en-US" altLang="en-US" sz="2800"/>
              <a:t>This is in the time period of the Patriarchs, according to the conservative chronology </a:t>
            </a:r>
          </a:p>
          <a:p>
            <a:pPr>
              <a:lnSpc>
                <a:spcPct val="90000"/>
              </a:lnSpc>
            </a:pPr>
            <a:r>
              <a:rPr lang="en-US" altLang="en-US" sz="2800"/>
              <a:t>This name, like others found in Genesis (Isaac, Ishmael, Joseph) are common in extra-biblical artifacts from the  the second millennium. </a:t>
            </a:r>
          </a:p>
          <a:p>
            <a:pPr>
              <a:lnSpc>
                <a:spcPct val="90000"/>
              </a:lnSpc>
            </a:pPr>
            <a:r>
              <a:rPr lang="en-US" altLang="en-US" sz="2800"/>
              <a:t>They are rare in the first millennium BC and later. </a:t>
            </a:r>
          </a:p>
          <a:p>
            <a:pPr>
              <a:lnSpc>
                <a:spcPct val="90000"/>
              </a:lnSpc>
            </a:pPr>
            <a:endParaRPr lang="en-US" altLang="en-US" sz="2800"/>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11FDCCE8-8465-458A-A509-4C74D7F4D275}"/>
              </a:ext>
            </a:extLst>
          </p:cNvPr>
          <p:cNvSpPr>
            <a:spLocks noGrp="1" noChangeArrowheads="1"/>
          </p:cNvSpPr>
          <p:nvPr>
            <p:ph type="title"/>
          </p:nvPr>
        </p:nvSpPr>
        <p:spPr/>
        <p:txBody>
          <a:bodyPr/>
          <a:lstStyle/>
          <a:p>
            <a:r>
              <a:rPr lang="en-US" altLang="en-US"/>
              <a:t>Jacob Scarab</a:t>
            </a:r>
          </a:p>
        </p:txBody>
      </p:sp>
      <p:sp>
        <p:nvSpPr>
          <p:cNvPr id="163843" name="Rectangle 3">
            <a:extLst>
              <a:ext uri="{FF2B5EF4-FFF2-40B4-BE49-F238E27FC236}">
                <a16:creationId xmlns:a16="http://schemas.microsoft.com/office/drawing/2014/main" id="{6D11B09B-2F5D-4204-AB95-798E114E8308}"/>
              </a:ext>
            </a:extLst>
          </p:cNvPr>
          <p:cNvSpPr>
            <a:spLocks noGrp="1" noChangeArrowheads="1"/>
          </p:cNvSpPr>
          <p:nvPr>
            <p:ph type="body" idx="1"/>
          </p:nvPr>
        </p:nvSpPr>
        <p:spPr/>
        <p:txBody>
          <a:bodyPr/>
          <a:lstStyle/>
          <a:p>
            <a:r>
              <a:rPr lang="en-US" altLang="en-US"/>
              <a:t>This suggests that these personages lived sometime between 2000 and 1750 BC. </a:t>
            </a:r>
          </a:p>
          <a:p>
            <a:r>
              <a:rPr lang="en-US" altLang="en-US"/>
              <a:t>The names are not fictional names created during the Babylonian Exile or later.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261A7D3D-C045-42F9-957B-EB5BC4D06C2B}"/>
              </a:ext>
            </a:extLst>
          </p:cNvPr>
          <p:cNvSpPr>
            <a:spLocks noGrp="1" noChangeArrowheads="1"/>
          </p:cNvSpPr>
          <p:nvPr>
            <p:ph type="title"/>
          </p:nvPr>
        </p:nvSpPr>
        <p:spPr/>
        <p:txBody>
          <a:bodyPr/>
          <a:lstStyle/>
          <a:p>
            <a:r>
              <a:rPr lang="en-US" altLang="en-US"/>
              <a:t>Next Time</a:t>
            </a:r>
          </a:p>
        </p:txBody>
      </p:sp>
      <p:sp>
        <p:nvSpPr>
          <p:cNvPr id="204803" name="Rectangle 3">
            <a:extLst>
              <a:ext uri="{FF2B5EF4-FFF2-40B4-BE49-F238E27FC236}">
                <a16:creationId xmlns:a16="http://schemas.microsoft.com/office/drawing/2014/main" id="{A91628AA-83E2-4B57-A9DB-2D69F5B850CF}"/>
              </a:ext>
            </a:extLst>
          </p:cNvPr>
          <p:cNvSpPr>
            <a:spLocks noGrp="1" noChangeArrowheads="1"/>
          </p:cNvSpPr>
          <p:nvPr>
            <p:ph type="body" idx="1"/>
          </p:nvPr>
        </p:nvSpPr>
        <p:spPr/>
        <p:txBody>
          <a:bodyPr/>
          <a:lstStyle/>
          <a:p>
            <a:r>
              <a:rPr lang="en-US" altLang="en-US"/>
              <a:t>Jacob and Joseph in Egypt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22E3BC4A-6FDF-4B43-939B-E7D78460EBFE}"/>
              </a:ext>
            </a:extLst>
          </p:cNvPr>
          <p:cNvSpPr>
            <a:spLocks noGrp="1" noChangeArrowheads="1"/>
          </p:cNvSpPr>
          <p:nvPr>
            <p:ph type="title"/>
          </p:nvPr>
        </p:nvSpPr>
        <p:spPr/>
        <p:txBody>
          <a:bodyPr/>
          <a:lstStyle/>
          <a:p>
            <a:r>
              <a:rPr lang="en-US" altLang="en-US" sz="4000" b="1" i="1"/>
              <a:t>HISTORICAL CONTEXT OF THE PATRIARCHAL NARRATIVES </a:t>
            </a:r>
          </a:p>
        </p:txBody>
      </p:sp>
      <p:sp>
        <p:nvSpPr>
          <p:cNvPr id="88067" name="Rectangle 3">
            <a:extLst>
              <a:ext uri="{FF2B5EF4-FFF2-40B4-BE49-F238E27FC236}">
                <a16:creationId xmlns:a16="http://schemas.microsoft.com/office/drawing/2014/main" id="{95466E73-2B5E-4E9A-BE61-FFC1C7C6D58F}"/>
              </a:ext>
            </a:extLst>
          </p:cNvPr>
          <p:cNvSpPr>
            <a:spLocks noGrp="1" noChangeArrowheads="1"/>
          </p:cNvSpPr>
          <p:nvPr>
            <p:ph type="body" idx="1"/>
          </p:nvPr>
        </p:nvSpPr>
        <p:spPr/>
        <p:txBody>
          <a:bodyPr/>
          <a:lstStyle/>
          <a:p>
            <a:r>
              <a:rPr lang="en-US" altLang="en-US"/>
              <a:t>Slaves</a:t>
            </a:r>
          </a:p>
          <a:p>
            <a:r>
              <a:rPr lang="en-US" altLang="en-US"/>
              <a:t>Treaties and Covenants </a:t>
            </a:r>
          </a:p>
          <a:p>
            <a:r>
              <a:rPr lang="en-US" altLang="en-US"/>
              <a:t>Geo Political Conditions</a:t>
            </a:r>
          </a:p>
          <a:p>
            <a:r>
              <a:rPr lang="en-US" altLang="en-US"/>
              <a:t>References to Egypt </a:t>
            </a:r>
          </a:p>
          <a:p>
            <a:r>
              <a:rPr lang="en-US" altLang="en-US"/>
              <a:t>Patriarchal Names </a:t>
            </a:r>
          </a:p>
          <a:p>
            <a:r>
              <a:rPr lang="en-US" altLang="en-US"/>
              <a:t>Geographic Names </a:t>
            </a:r>
          </a:p>
          <a:p>
            <a:r>
              <a:rPr lang="en-US" altLang="en-US"/>
              <a:t>Fort Abram</a:t>
            </a:r>
          </a:p>
          <a:p>
            <a:endParaRPr lang="en-US" altLang="en-US"/>
          </a:p>
          <a:p>
            <a:endParaRPr lang="en-US" altLang="en-US"/>
          </a:p>
          <a:p>
            <a:endParaRPr lang="en-US" altLang="en-US"/>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818A02A-FC80-4970-9100-206F8EFBB45D}"/>
              </a:ext>
            </a:extLst>
          </p:cNvPr>
          <p:cNvSpPr>
            <a:spLocks noGrp="1" noChangeArrowheads="1"/>
          </p:cNvSpPr>
          <p:nvPr>
            <p:ph type="ctrTitle"/>
          </p:nvPr>
        </p:nvSpPr>
        <p:spPr/>
        <p:txBody>
          <a:bodyPr/>
          <a:lstStyle/>
          <a:p>
            <a:r>
              <a:rPr lang="en-US" altLang="en-US"/>
              <a:t>Archaeology and the Old Testament</a:t>
            </a:r>
          </a:p>
        </p:txBody>
      </p:sp>
      <p:sp>
        <p:nvSpPr>
          <p:cNvPr id="3075" name="Rectangle 3">
            <a:extLst>
              <a:ext uri="{FF2B5EF4-FFF2-40B4-BE49-F238E27FC236}">
                <a16:creationId xmlns:a16="http://schemas.microsoft.com/office/drawing/2014/main" id="{A2C55417-65AE-4377-A8DB-24142D2C4BDD}"/>
              </a:ext>
            </a:extLst>
          </p:cNvPr>
          <p:cNvSpPr>
            <a:spLocks noGrp="1" noChangeArrowheads="1"/>
          </p:cNvSpPr>
          <p:nvPr>
            <p:ph type="subTitle" idx="1"/>
          </p:nvPr>
        </p:nvSpPr>
        <p:spPr/>
        <p:txBody>
          <a:bodyPr/>
          <a:lstStyle/>
          <a:p>
            <a:pPr>
              <a:lnSpc>
                <a:spcPct val="90000"/>
              </a:lnSpc>
            </a:pPr>
            <a:r>
              <a:rPr lang="en-US" altLang="en-US"/>
              <a:t>Chapter 11: The Patriarchal Narratives: Part 4</a:t>
            </a:r>
          </a:p>
          <a:p>
            <a:pPr>
              <a:lnSpc>
                <a:spcPct val="90000"/>
              </a:lnSpc>
            </a:pPr>
            <a:r>
              <a:rPr lang="en-US" altLang="en-US"/>
              <a:t>Dr. Gregg Wilkerson</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EA52B8C7-D7D3-4F86-8950-484F740C7468}"/>
              </a:ext>
            </a:extLst>
          </p:cNvPr>
          <p:cNvSpPr>
            <a:spLocks noGrp="1" noChangeArrowheads="1"/>
          </p:cNvSpPr>
          <p:nvPr>
            <p:ph type="title"/>
          </p:nvPr>
        </p:nvSpPr>
        <p:spPr/>
        <p:txBody>
          <a:bodyPr/>
          <a:lstStyle/>
          <a:p>
            <a:r>
              <a:rPr lang="en-US" altLang="en-US"/>
              <a:t>Jacob and Joseph in Egypt</a:t>
            </a:r>
          </a:p>
        </p:txBody>
      </p:sp>
      <p:pic>
        <p:nvPicPr>
          <p:cNvPr id="257029" name="Picture 5">
            <a:extLst>
              <a:ext uri="{FF2B5EF4-FFF2-40B4-BE49-F238E27FC236}">
                <a16:creationId xmlns:a16="http://schemas.microsoft.com/office/drawing/2014/main" id="{AAE51EA3-4701-43F4-9B54-694B0EA2A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00200"/>
            <a:ext cx="6350000" cy="499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4" name="Picture 4">
            <a:extLst>
              <a:ext uri="{FF2B5EF4-FFF2-40B4-BE49-F238E27FC236}">
                <a16:creationId xmlns:a16="http://schemas.microsoft.com/office/drawing/2014/main" id="{F2A5A895-C5E6-4FE0-AE4C-25DBFF7AA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3900488"/>
          </a:xfrm>
          <a:prstGeom prst="rect">
            <a:avLst/>
          </a:prstGeom>
          <a:noFill/>
          <a:extLst>
            <a:ext uri="{909E8E84-426E-40DD-AFC4-6F175D3DCCD1}">
              <a14:hiddenFill xmlns:a14="http://schemas.microsoft.com/office/drawing/2010/main">
                <a:solidFill>
                  <a:srgbClr val="FFFFFF"/>
                </a:solidFill>
              </a14:hiddenFill>
            </a:ext>
          </a:extLst>
        </p:spPr>
      </p:pic>
      <p:sp>
        <p:nvSpPr>
          <p:cNvPr id="363526" name="Rectangle 6">
            <a:extLst>
              <a:ext uri="{FF2B5EF4-FFF2-40B4-BE49-F238E27FC236}">
                <a16:creationId xmlns:a16="http://schemas.microsoft.com/office/drawing/2014/main" id="{77148D1E-419D-48EA-A600-A3C436F5D86B}"/>
              </a:ext>
            </a:extLst>
          </p:cNvPr>
          <p:cNvSpPr>
            <a:spLocks noChangeArrowheads="1"/>
          </p:cNvSpPr>
          <p:nvPr/>
        </p:nvSpPr>
        <p:spPr bwMode="auto">
          <a:xfrm>
            <a:off x="7543800" y="1828800"/>
            <a:ext cx="1246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a:ln>
                  <a:noFill/>
                </a:ln>
                <a:solidFill>
                  <a:srgbClr val="000080"/>
                </a:solidFill>
                <a:effectLst/>
                <a:uLnTx/>
                <a:uFillTx/>
                <a:latin typeface="Arial" panose="020B0604020202020204" pitchFamily="34" charset="0"/>
                <a:ea typeface="+mn-ea"/>
                <a:cs typeface="+mn-cs"/>
              </a:rPr>
              <a:t>Joseph 1914</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8" name="Picture 4">
            <a:extLst>
              <a:ext uri="{FF2B5EF4-FFF2-40B4-BE49-F238E27FC236}">
                <a16:creationId xmlns:a16="http://schemas.microsoft.com/office/drawing/2014/main" id="{26B997AA-27A4-4637-B497-B9F8B7D58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4273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6" name="Picture 4">
            <a:extLst>
              <a:ext uri="{FF2B5EF4-FFF2-40B4-BE49-F238E27FC236}">
                <a16:creationId xmlns:a16="http://schemas.microsoft.com/office/drawing/2014/main" id="{224D9727-2771-4263-803F-F01B4832D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2" name="Picture 4">
            <a:extLst>
              <a:ext uri="{FF2B5EF4-FFF2-40B4-BE49-F238E27FC236}">
                <a16:creationId xmlns:a16="http://schemas.microsoft.com/office/drawing/2014/main" id="{6636CEAE-6915-4616-8B2F-B4A5580BD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8915400" cy="5176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6" name="Picture 4">
            <a:extLst>
              <a:ext uri="{FF2B5EF4-FFF2-40B4-BE49-F238E27FC236}">
                <a16:creationId xmlns:a16="http://schemas.microsoft.com/office/drawing/2014/main" id="{6A7AFAF7-4062-4642-BB01-B14A6BB3E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59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A95B8D97-4825-4C6A-B4C4-3C8B98D7BC58}"/>
              </a:ext>
            </a:extLst>
          </p:cNvPr>
          <p:cNvSpPr>
            <a:spLocks noGrp="1" noChangeArrowheads="1"/>
          </p:cNvSpPr>
          <p:nvPr>
            <p:ph type="title"/>
          </p:nvPr>
        </p:nvSpPr>
        <p:spPr/>
        <p:txBody>
          <a:bodyPr/>
          <a:lstStyle/>
          <a:p>
            <a:r>
              <a:rPr lang="en-US" altLang="en-US"/>
              <a:t>Joseph</a:t>
            </a:r>
          </a:p>
        </p:txBody>
      </p:sp>
      <p:sp>
        <p:nvSpPr>
          <p:cNvPr id="188419" name="Rectangle 3">
            <a:extLst>
              <a:ext uri="{FF2B5EF4-FFF2-40B4-BE49-F238E27FC236}">
                <a16:creationId xmlns:a16="http://schemas.microsoft.com/office/drawing/2014/main" id="{EB456132-C618-403B-817C-3EE2519A1B66}"/>
              </a:ext>
            </a:extLst>
          </p:cNvPr>
          <p:cNvSpPr>
            <a:spLocks noGrp="1" noChangeArrowheads="1"/>
          </p:cNvSpPr>
          <p:nvPr>
            <p:ph type="body" idx="1"/>
          </p:nvPr>
        </p:nvSpPr>
        <p:spPr/>
        <p:txBody>
          <a:bodyPr/>
          <a:lstStyle/>
          <a:p>
            <a:r>
              <a:rPr lang="en-US" altLang="en-US"/>
              <a:t>He became the ancestor of the two northern tribes, Manasseh and Ephraim.</a:t>
            </a:r>
          </a:p>
          <a:p>
            <a:r>
              <a:rPr lang="en-US" altLang="en-US"/>
              <a:t>The account of his life is found in Genesis 37-50.</a:t>
            </a:r>
          </a:p>
          <a:p>
            <a:r>
              <a:rPr lang="en-US" altLang="en-US"/>
              <a:t>The life of Joseph is set in the reigns of Egyptian Middle Kingdom (12th Dynasty) rulers</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1F68421B-0430-4478-BCB7-1F2E02F58E38}"/>
              </a:ext>
            </a:extLst>
          </p:cNvPr>
          <p:cNvSpPr>
            <a:spLocks noGrp="1" noChangeArrowheads="1"/>
          </p:cNvSpPr>
          <p:nvPr>
            <p:ph type="title"/>
          </p:nvPr>
        </p:nvSpPr>
        <p:spPr/>
        <p:txBody>
          <a:bodyPr/>
          <a:lstStyle/>
          <a:p>
            <a:r>
              <a:rPr lang="en-US" altLang="en-US" sz="4000"/>
              <a:t>Egyptian Rulers in Joseph’s time</a:t>
            </a:r>
          </a:p>
        </p:txBody>
      </p:sp>
      <p:sp>
        <p:nvSpPr>
          <p:cNvPr id="189443" name="Rectangle 3">
            <a:extLst>
              <a:ext uri="{FF2B5EF4-FFF2-40B4-BE49-F238E27FC236}">
                <a16:creationId xmlns:a16="http://schemas.microsoft.com/office/drawing/2014/main" id="{C2ACBD80-21F7-4FB7-8D7B-B738C49F87A3}"/>
              </a:ext>
            </a:extLst>
          </p:cNvPr>
          <p:cNvSpPr>
            <a:spLocks noGrp="1" noChangeArrowheads="1"/>
          </p:cNvSpPr>
          <p:nvPr>
            <p:ph type="body" idx="1"/>
          </p:nvPr>
        </p:nvSpPr>
        <p:spPr/>
        <p:txBody>
          <a:bodyPr/>
          <a:lstStyle/>
          <a:p>
            <a:r>
              <a:rPr lang="en-US" altLang="en-US"/>
              <a:t>Amenemhet II (1927-1894 BC)</a:t>
            </a:r>
          </a:p>
          <a:p>
            <a:r>
              <a:rPr lang="en-US" altLang="en-US"/>
              <a:t>Sesostris II (1894-1878 BC)</a:t>
            </a:r>
          </a:p>
          <a:p>
            <a:r>
              <a:rPr lang="en-US" altLang="en-US"/>
              <a:t>Sesostris III (1878-1841 BC)</a:t>
            </a:r>
          </a:p>
          <a:p>
            <a:r>
              <a:rPr lang="en-US" altLang="en-US"/>
              <a:t>Amenemhet III (1841-1792 BC)</a:t>
            </a:r>
          </a:p>
          <a:p>
            <a:endParaRPr lang="en-US" altLang="en-US"/>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43693701-B514-409F-830D-A2E8A241BFF0}"/>
              </a:ext>
            </a:extLst>
          </p:cNvPr>
          <p:cNvSpPr>
            <a:spLocks noGrp="1" noChangeArrowheads="1"/>
          </p:cNvSpPr>
          <p:nvPr>
            <p:ph type="title"/>
          </p:nvPr>
        </p:nvSpPr>
        <p:spPr/>
        <p:txBody>
          <a:bodyPr/>
          <a:lstStyle/>
          <a:p>
            <a:r>
              <a:rPr lang="en-US" altLang="en-US" sz="4000"/>
              <a:t>Amenemhet II </a:t>
            </a:r>
            <a:br>
              <a:rPr lang="en-US" altLang="en-US" sz="4000"/>
            </a:br>
            <a:r>
              <a:rPr lang="en-US" altLang="en-US" sz="4000"/>
              <a:t>(1927-1894 BC)</a:t>
            </a:r>
            <a:br>
              <a:rPr lang="en-US" altLang="en-US" sz="4000"/>
            </a:br>
            <a:endParaRPr lang="en-US" altLang="en-US" sz="4000"/>
          </a:p>
        </p:txBody>
      </p:sp>
      <p:pic>
        <p:nvPicPr>
          <p:cNvPr id="193540" name="Picture 4">
            <a:extLst>
              <a:ext uri="{FF2B5EF4-FFF2-40B4-BE49-F238E27FC236}">
                <a16:creationId xmlns:a16="http://schemas.microsoft.com/office/drawing/2014/main" id="{3EB7C60A-462C-425E-8400-E3D45E7F5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43025"/>
            <a:ext cx="5715000" cy="5514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08441F0B-6284-4DB0-968F-2DCBDC959A45}"/>
              </a:ext>
            </a:extLst>
          </p:cNvPr>
          <p:cNvSpPr>
            <a:spLocks noGrp="1" noChangeArrowheads="1"/>
          </p:cNvSpPr>
          <p:nvPr>
            <p:ph type="title"/>
          </p:nvPr>
        </p:nvSpPr>
        <p:spPr/>
        <p:txBody>
          <a:bodyPr/>
          <a:lstStyle/>
          <a:p>
            <a:r>
              <a:rPr lang="en-US" altLang="en-US" sz="4000" b="1"/>
              <a:t>Slaves </a:t>
            </a:r>
            <a:br>
              <a:rPr lang="en-US" altLang="en-US" sz="4000" b="1"/>
            </a:br>
            <a:r>
              <a:rPr lang="en-US" altLang="en-US" sz="4000" b="1"/>
              <a:t>and Patriarchal Narratives</a:t>
            </a:r>
          </a:p>
        </p:txBody>
      </p:sp>
      <p:sp>
        <p:nvSpPr>
          <p:cNvPr id="89091" name="Rectangle 3">
            <a:extLst>
              <a:ext uri="{FF2B5EF4-FFF2-40B4-BE49-F238E27FC236}">
                <a16:creationId xmlns:a16="http://schemas.microsoft.com/office/drawing/2014/main" id="{CCD731EE-3B7F-42FD-AB08-4196225148D4}"/>
              </a:ext>
            </a:extLst>
          </p:cNvPr>
          <p:cNvSpPr>
            <a:spLocks noGrp="1" noChangeArrowheads="1"/>
          </p:cNvSpPr>
          <p:nvPr>
            <p:ph type="body" idx="1"/>
          </p:nvPr>
        </p:nvSpPr>
        <p:spPr>
          <a:xfrm>
            <a:off x="533400" y="1600200"/>
            <a:ext cx="8153400" cy="4530725"/>
          </a:xfrm>
        </p:spPr>
        <p:txBody>
          <a:bodyPr/>
          <a:lstStyle/>
          <a:p>
            <a:r>
              <a:rPr lang="en-US" altLang="en-US"/>
              <a:t>The price of slaves</a:t>
            </a:r>
          </a:p>
          <a:p>
            <a:r>
              <a:rPr lang="en-US" altLang="en-US"/>
              <a:t> Clues to their time of composition</a:t>
            </a:r>
          </a:p>
          <a:p>
            <a:r>
              <a:rPr lang="en-US" altLang="en-US"/>
              <a:t>Measure of historical accuracy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E8ED5060-FA19-4F29-B4DF-1A5CACABA170}"/>
              </a:ext>
            </a:extLst>
          </p:cNvPr>
          <p:cNvSpPr>
            <a:spLocks noGrp="1" noChangeArrowheads="1"/>
          </p:cNvSpPr>
          <p:nvPr>
            <p:ph type="title"/>
          </p:nvPr>
        </p:nvSpPr>
        <p:spPr/>
        <p:txBody>
          <a:bodyPr/>
          <a:lstStyle/>
          <a:p>
            <a:r>
              <a:rPr lang="en-US" altLang="en-US" sz="4000"/>
              <a:t>Sesostris II </a:t>
            </a:r>
            <a:br>
              <a:rPr lang="en-US" altLang="en-US" sz="4000"/>
            </a:br>
            <a:r>
              <a:rPr lang="en-US" altLang="en-US" sz="4000"/>
              <a:t>(1894-1878 BC)</a:t>
            </a:r>
          </a:p>
        </p:txBody>
      </p:sp>
      <p:pic>
        <p:nvPicPr>
          <p:cNvPr id="195588" name="Picture 4">
            <a:extLst>
              <a:ext uri="{FF2B5EF4-FFF2-40B4-BE49-F238E27FC236}">
                <a16:creationId xmlns:a16="http://schemas.microsoft.com/office/drawing/2014/main" id="{372E2829-ABBC-47F6-A231-0A714CE00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828800"/>
            <a:ext cx="6781800" cy="4157663"/>
          </a:xfrm>
          <a:prstGeom prst="rect">
            <a:avLst/>
          </a:prstGeom>
          <a:noFill/>
          <a:extLst>
            <a:ext uri="{909E8E84-426E-40DD-AFC4-6F175D3DCCD1}">
              <a14:hiddenFill xmlns:a14="http://schemas.microsoft.com/office/drawing/2010/main">
                <a:solidFill>
                  <a:srgbClr val="FFFFFF"/>
                </a:solidFill>
              </a14:hiddenFill>
            </a:ext>
          </a:extLst>
        </p:spPr>
      </p:pic>
      <p:sp>
        <p:nvSpPr>
          <p:cNvPr id="195589" name="Text Box 5">
            <a:extLst>
              <a:ext uri="{FF2B5EF4-FFF2-40B4-BE49-F238E27FC236}">
                <a16:creationId xmlns:a16="http://schemas.microsoft.com/office/drawing/2014/main" id="{54684E66-0ECF-4B69-ABA3-448628B3F3C6}"/>
              </a:ext>
            </a:extLst>
          </p:cNvPr>
          <p:cNvSpPr txBox="1">
            <a:spLocks noChangeArrowheads="1"/>
          </p:cNvSpPr>
          <p:nvPr/>
        </p:nvSpPr>
        <p:spPr bwMode="auto">
          <a:xfrm>
            <a:off x="2819400" y="6096000"/>
            <a:ext cx="3962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Pyramid at Lahun</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8AF01B97-D05F-4146-836F-68C85F979A57}"/>
              </a:ext>
            </a:extLst>
          </p:cNvPr>
          <p:cNvSpPr>
            <a:spLocks noGrp="1" noChangeArrowheads="1"/>
          </p:cNvSpPr>
          <p:nvPr>
            <p:ph type="title"/>
          </p:nvPr>
        </p:nvSpPr>
        <p:spPr/>
        <p:txBody>
          <a:bodyPr/>
          <a:lstStyle/>
          <a:p>
            <a:r>
              <a:rPr lang="en-US" altLang="en-US" sz="4000"/>
              <a:t>Sesostris III </a:t>
            </a:r>
            <a:br>
              <a:rPr lang="en-US" altLang="en-US" sz="4000"/>
            </a:br>
            <a:r>
              <a:rPr lang="en-US" altLang="en-US" sz="4000"/>
              <a:t>(1878-1841 BC)</a:t>
            </a:r>
            <a:br>
              <a:rPr lang="en-US" altLang="en-US" sz="4000"/>
            </a:br>
            <a:endParaRPr lang="en-US" altLang="en-US" sz="4000"/>
          </a:p>
        </p:txBody>
      </p:sp>
      <p:pic>
        <p:nvPicPr>
          <p:cNvPr id="197636" name="Picture 4">
            <a:extLst>
              <a:ext uri="{FF2B5EF4-FFF2-40B4-BE49-F238E27FC236}">
                <a16:creationId xmlns:a16="http://schemas.microsoft.com/office/drawing/2014/main" id="{2B6E8D9C-CACE-46B2-9947-F6105CCBF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447800"/>
            <a:ext cx="4587875" cy="5105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50A1566E-4910-443A-B3EE-AECF8328164B}"/>
              </a:ext>
            </a:extLst>
          </p:cNvPr>
          <p:cNvSpPr>
            <a:spLocks noGrp="1" noChangeArrowheads="1"/>
          </p:cNvSpPr>
          <p:nvPr>
            <p:ph type="title"/>
          </p:nvPr>
        </p:nvSpPr>
        <p:spPr/>
        <p:txBody>
          <a:bodyPr/>
          <a:lstStyle/>
          <a:p>
            <a:r>
              <a:rPr lang="en-US" altLang="en-US" sz="4000"/>
              <a:t>Amenemhet III </a:t>
            </a:r>
            <a:br>
              <a:rPr lang="en-US" altLang="en-US" sz="4000"/>
            </a:br>
            <a:r>
              <a:rPr lang="en-US" altLang="en-US" sz="4000"/>
              <a:t>(1841-1792 BC)</a:t>
            </a:r>
            <a:br>
              <a:rPr lang="en-US" altLang="en-US" sz="4000"/>
            </a:br>
            <a:endParaRPr lang="en-US" altLang="en-US" sz="4000"/>
          </a:p>
        </p:txBody>
      </p:sp>
      <p:pic>
        <p:nvPicPr>
          <p:cNvPr id="199684" name="Picture 4">
            <a:extLst>
              <a:ext uri="{FF2B5EF4-FFF2-40B4-BE49-F238E27FC236}">
                <a16:creationId xmlns:a16="http://schemas.microsoft.com/office/drawing/2014/main" id="{53F126E5-72D7-4363-8E43-FF96E2CD2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447800"/>
            <a:ext cx="4119563" cy="449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260BB878-5D98-4877-9992-4967528E4312}"/>
              </a:ext>
            </a:extLst>
          </p:cNvPr>
          <p:cNvSpPr>
            <a:spLocks noGrp="1" noChangeArrowheads="1"/>
          </p:cNvSpPr>
          <p:nvPr>
            <p:ph type="title"/>
          </p:nvPr>
        </p:nvSpPr>
        <p:spPr/>
        <p:txBody>
          <a:bodyPr/>
          <a:lstStyle/>
          <a:p>
            <a:r>
              <a:rPr lang="en-US" altLang="en-US"/>
              <a:t>Joseph</a:t>
            </a:r>
          </a:p>
        </p:txBody>
      </p:sp>
      <p:sp>
        <p:nvSpPr>
          <p:cNvPr id="201731" name="Rectangle 3">
            <a:extLst>
              <a:ext uri="{FF2B5EF4-FFF2-40B4-BE49-F238E27FC236}">
                <a16:creationId xmlns:a16="http://schemas.microsoft.com/office/drawing/2014/main" id="{BBCD7303-E15B-4F05-BBA8-FBCC2C34174E}"/>
              </a:ext>
            </a:extLst>
          </p:cNvPr>
          <p:cNvSpPr>
            <a:spLocks noGrp="1" noChangeArrowheads="1"/>
          </p:cNvSpPr>
          <p:nvPr>
            <p:ph type="body" idx="1"/>
          </p:nvPr>
        </p:nvSpPr>
        <p:spPr/>
        <p:txBody>
          <a:bodyPr/>
          <a:lstStyle/>
          <a:p>
            <a:r>
              <a:rPr lang="en-US" altLang="en-US" sz="2800"/>
              <a:t>Joseph was born in Paddan Aram in 1914 BC</a:t>
            </a:r>
          </a:p>
          <a:p>
            <a:r>
              <a:rPr lang="en-US" altLang="en-US" sz="2800"/>
              <a:t>Jacob his father was 90 years old</a:t>
            </a:r>
          </a:p>
          <a:p>
            <a:r>
              <a:rPr lang="en-US" altLang="en-US" sz="2800"/>
              <a:t>Father's favorite child because he was Rachel's child and the son of his old age.</a:t>
            </a:r>
          </a:p>
          <a:p>
            <a:r>
              <a:rPr lang="en-US" altLang="en-US" sz="2800"/>
              <a:t>The father's favoritism was shown in Joseph's coat of many colors, probably a token of rank indicating that it was his intention to make Joseph the head of the tribe.</a:t>
            </a:r>
          </a:p>
          <a:p>
            <a:r>
              <a:rPr lang="en-US" altLang="en-US" sz="2800"/>
              <a:t>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C9142743-6F8B-4A4D-8222-17409D363C20}"/>
              </a:ext>
            </a:extLst>
          </p:cNvPr>
          <p:cNvSpPr>
            <a:spLocks noGrp="1" noChangeArrowheads="1"/>
          </p:cNvSpPr>
          <p:nvPr>
            <p:ph type="title"/>
          </p:nvPr>
        </p:nvSpPr>
        <p:spPr/>
        <p:txBody>
          <a:bodyPr/>
          <a:lstStyle/>
          <a:p>
            <a:r>
              <a:rPr lang="en-US" altLang="en-US"/>
              <a:t>Joseph’s Dreams</a:t>
            </a:r>
          </a:p>
        </p:txBody>
      </p:sp>
      <p:sp>
        <p:nvSpPr>
          <p:cNvPr id="202755" name="Rectangle 3">
            <a:extLst>
              <a:ext uri="{FF2B5EF4-FFF2-40B4-BE49-F238E27FC236}">
                <a16:creationId xmlns:a16="http://schemas.microsoft.com/office/drawing/2014/main" id="{5F14CBCF-A882-40F5-9B61-4DB4F31D0178}"/>
              </a:ext>
            </a:extLst>
          </p:cNvPr>
          <p:cNvSpPr>
            <a:spLocks noGrp="1" noChangeArrowheads="1"/>
          </p:cNvSpPr>
          <p:nvPr>
            <p:ph type="body" idx="1"/>
          </p:nvPr>
        </p:nvSpPr>
        <p:spPr/>
        <p:txBody>
          <a:bodyPr/>
          <a:lstStyle/>
          <a:p>
            <a:r>
              <a:rPr lang="en-US" altLang="en-US"/>
              <a:t>This favoritism naturally aroused the envy of Joseph's older brothers. </a:t>
            </a:r>
          </a:p>
          <a:p>
            <a:r>
              <a:rPr lang="en-US" altLang="en-US"/>
              <a:t>Their ill will was increased when he somewhat imprudently told them two dreams he had that were suggestive of his future greatness and their subservience to him </a:t>
            </a:r>
          </a:p>
          <a:p>
            <a:endParaRPr lang="en-US" altLang="en-US"/>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1475568F-6665-4D03-A2B1-72A60A806CCF}"/>
              </a:ext>
            </a:extLst>
          </p:cNvPr>
          <p:cNvSpPr>
            <a:spLocks noGrp="1" noChangeArrowheads="1"/>
          </p:cNvSpPr>
          <p:nvPr>
            <p:ph type="title"/>
          </p:nvPr>
        </p:nvSpPr>
        <p:spPr/>
        <p:txBody>
          <a:bodyPr/>
          <a:lstStyle/>
          <a:p>
            <a:r>
              <a:rPr lang="en-US" altLang="en-US"/>
              <a:t>Joseph sold into slavery</a:t>
            </a:r>
          </a:p>
        </p:txBody>
      </p:sp>
      <p:sp>
        <p:nvSpPr>
          <p:cNvPr id="203779" name="Rectangle 3">
            <a:extLst>
              <a:ext uri="{FF2B5EF4-FFF2-40B4-BE49-F238E27FC236}">
                <a16:creationId xmlns:a16="http://schemas.microsoft.com/office/drawing/2014/main" id="{2FD9DD1E-1D91-4826-8E7F-2E087AC69088}"/>
              </a:ext>
            </a:extLst>
          </p:cNvPr>
          <p:cNvSpPr>
            <a:spLocks noGrp="1" noChangeArrowheads="1"/>
          </p:cNvSpPr>
          <p:nvPr>
            <p:ph type="body" idx="1"/>
          </p:nvPr>
        </p:nvSpPr>
        <p:spPr/>
        <p:txBody>
          <a:bodyPr/>
          <a:lstStyle/>
          <a:p>
            <a:pPr>
              <a:lnSpc>
                <a:spcPct val="80000"/>
              </a:lnSpc>
            </a:pPr>
            <a:r>
              <a:rPr lang="en-US" altLang="en-US" sz="2400"/>
              <a:t>When he was 17 years old, his father sent him to see how his brothers were doing. </a:t>
            </a:r>
          </a:p>
          <a:p>
            <a:pPr>
              <a:lnSpc>
                <a:spcPct val="80000"/>
              </a:lnSpc>
            </a:pPr>
            <a:r>
              <a:rPr lang="en-US" altLang="en-US" sz="2400"/>
              <a:t>In 1897 BC or 1902 BC the brothers sold Joseph to Ishmaelites for twenty shekels of silver (Gen. 37:28). </a:t>
            </a:r>
          </a:p>
          <a:p>
            <a:pPr>
              <a:lnSpc>
                <a:spcPct val="80000"/>
              </a:lnSpc>
            </a:pPr>
            <a:r>
              <a:rPr lang="en-US" altLang="en-US" sz="2400"/>
              <a:t>This amount was about eight ounces ($5.00 per ounce, or $40.00 US in 2002)</a:t>
            </a:r>
          </a:p>
          <a:p>
            <a:pPr>
              <a:lnSpc>
                <a:spcPct val="80000"/>
              </a:lnSpc>
            </a:pPr>
            <a:r>
              <a:rPr lang="en-US" altLang="en-US" sz="2400"/>
              <a:t>Standard price for a slave under 20 years old in Leviticus 27:5.</a:t>
            </a:r>
          </a:p>
          <a:p>
            <a:pPr>
              <a:lnSpc>
                <a:spcPct val="80000"/>
              </a:lnSpc>
            </a:pPr>
            <a:r>
              <a:rPr lang="en-US" altLang="en-US" sz="2400"/>
              <a:t>This rate is consistent with slave prices in the 18th centuries.</a:t>
            </a:r>
          </a:p>
          <a:p>
            <a:pPr>
              <a:lnSpc>
                <a:spcPct val="80000"/>
              </a:lnSpc>
            </a:pPr>
            <a:r>
              <a:rPr lang="en-US" altLang="en-US" sz="2400"/>
              <a:t> This occurred late in the reign of Pharaoh Amenemhet II (1929-1895 BC), a time when the slave trade with Syro-Palestine was growing.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ADC947A7-508E-4AA3-8036-547130B4F4EA}"/>
              </a:ext>
            </a:extLst>
          </p:cNvPr>
          <p:cNvSpPr>
            <a:spLocks noGrp="1" noChangeArrowheads="1"/>
          </p:cNvSpPr>
          <p:nvPr>
            <p:ph type="title"/>
          </p:nvPr>
        </p:nvSpPr>
        <p:spPr/>
        <p:txBody>
          <a:bodyPr/>
          <a:lstStyle/>
          <a:p>
            <a:r>
              <a:rPr lang="en-US" altLang="en-US"/>
              <a:t>Joseph sold into slavery</a:t>
            </a:r>
          </a:p>
        </p:txBody>
      </p:sp>
      <p:sp>
        <p:nvSpPr>
          <p:cNvPr id="204803" name="Rectangle 3">
            <a:extLst>
              <a:ext uri="{FF2B5EF4-FFF2-40B4-BE49-F238E27FC236}">
                <a16:creationId xmlns:a16="http://schemas.microsoft.com/office/drawing/2014/main" id="{1A89A7B5-90C0-45EF-961E-F739CAE3D316}"/>
              </a:ext>
            </a:extLst>
          </p:cNvPr>
          <p:cNvSpPr>
            <a:spLocks noGrp="1" noChangeArrowheads="1"/>
          </p:cNvSpPr>
          <p:nvPr>
            <p:ph type="body" idx="1"/>
          </p:nvPr>
        </p:nvSpPr>
        <p:spPr/>
        <p:txBody>
          <a:bodyPr/>
          <a:lstStyle/>
          <a:p>
            <a:pPr>
              <a:lnSpc>
                <a:spcPct val="90000"/>
              </a:lnSpc>
            </a:pPr>
            <a:r>
              <a:rPr lang="en-US" altLang="en-US"/>
              <a:t>After the sale of Joseph, the brothers took his coat of many colors, smeared it with the blood of a goat they had killed, and took it to Jacob with the story that they had found the coat and assumed that their brother was dead, torn to pieces by some wild beast. </a:t>
            </a:r>
          </a:p>
          <a:p>
            <a:pPr>
              <a:lnSpc>
                <a:spcPct val="90000"/>
              </a:lnSpc>
            </a:pPr>
            <a:r>
              <a:rPr lang="en-US" altLang="en-US"/>
              <a:t>Jacob vowed to mourn the loss of his son for the rest of his life (Gen. 37:35)</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E109F30F-9303-4B97-80DA-57C088D5329B}"/>
              </a:ext>
            </a:extLst>
          </p:cNvPr>
          <p:cNvSpPr>
            <a:spLocks noGrp="1" noChangeArrowheads="1"/>
          </p:cNvSpPr>
          <p:nvPr>
            <p:ph type="title"/>
          </p:nvPr>
        </p:nvSpPr>
        <p:spPr/>
        <p:txBody>
          <a:bodyPr/>
          <a:lstStyle/>
          <a:p>
            <a:r>
              <a:rPr lang="en-US" altLang="en-US"/>
              <a:t>Slavery and Trade in Egypt</a:t>
            </a:r>
          </a:p>
        </p:txBody>
      </p:sp>
      <p:sp>
        <p:nvSpPr>
          <p:cNvPr id="281603" name="Rectangle 3">
            <a:extLst>
              <a:ext uri="{FF2B5EF4-FFF2-40B4-BE49-F238E27FC236}">
                <a16:creationId xmlns:a16="http://schemas.microsoft.com/office/drawing/2014/main" id="{5FDF2914-86F5-4921-8687-BC2E0A6E8ED1}"/>
              </a:ext>
            </a:extLst>
          </p:cNvPr>
          <p:cNvSpPr>
            <a:spLocks noGrp="1" noChangeArrowheads="1"/>
          </p:cNvSpPr>
          <p:nvPr>
            <p:ph type="body" idx="1"/>
          </p:nvPr>
        </p:nvSpPr>
        <p:spPr/>
        <p:txBody>
          <a:bodyPr/>
          <a:lstStyle/>
          <a:p>
            <a:r>
              <a:rPr lang="en-US" altLang="en-US"/>
              <a:t>Activities of asiatic slaves and traders from the time of Jacob and Joseph are depicted on the Beni Hasan murals.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8" name="Picture 4">
            <a:extLst>
              <a:ext uri="{FF2B5EF4-FFF2-40B4-BE49-F238E27FC236}">
                <a16:creationId xmlns:a16="http://schemas.microsoft.com/office/drawing/2014/main" id="{5280C6E2-2016-40BF-AAD2-A8498CD56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4545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700" name="Picture 4">
            <a:extLst>
              <a:ext uri="{FF2B5EF4-FFF2-40B4-BE49-F238E27FC236}">
                <a16:creationId xmlns:a16="http://schemas.microsoft.com/office/drawing/2014/main" id="{9FF6D103-16BE-4BF8-9450-5211BA512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1682750"/>
            <a:ext cx="9180513" cy="349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6A553C2D-AB89-483E-A3B7-65C0541E9462}"/>
              </a:ext>
            </a:extLst>
          </p:cNvPr>
          <p:cNvSpPr>
            <a:spLocks noGrp="1" noChangeArrowheads="1"/>
          </p:cNvSpPr>
          <p:nvPr>
            <p:ph type="title"/>
          </p:nvPr>
        </p:nvSpPr>
        <p:spPr/>
        <p:txBody>
          <a:bodyPr/>
          <a:lstStyle/>
          <a:p>
            <a:r>
              <a:rPr lang="en-US" altLang="en-US"/>
              <a:t>Slave price changes</a:t>
            </a:r>
          </a:p>
        </p:txBody>
      </p:sp>
      <p:sp>
        <p:nvSpPr>
          <p:cNvPr id="90115" name="Rectangle 3">
            <a:extLst>
              <a:ext uri="{FF2B5EF4-FFF2-40B4-BE49-F238E27FC236}">
                <a16:creationId xmlns:a16="http://schemas.microsoft.com/office/drawing/2014/main" id="{4B7BAF93-BD48-4F77-9245-15FDE9C9A6B4}"/>
              </a:ext>
            </a:extLst>
          </p:cNvPr>
          <p:cNvSpPr>
            <a:spLocks noGrp="1" noChangeArrowheads="1"/>
          </p:cNvSpPr>
          <p:nvPr>
            <p:ph type="body" idx="1"/>
          </p:nvPr>
        </p:nvSpPr>
        <p:spPr>
          <a:xfrm>
            <a:off x="457200" y="1600200"/>
            <a:ext cx="3962400" cy="4530725"/>
          </a:xfrm>
        </p:spPr>
        <p:txBody>
          <a:bodyPr/>
          <a:lstStyle/>
          <a:p>
            <a:r>
              <a:rPr lang="en-US" altLang="en-US" sz="2800"/>
              <a:t>Economic cirumstances</a:t>
            </a:r>
          </a:p>
          <a:p>
            <a:r>
              <a:rPr lang="en-US" altLang="en-US" sz="2800"/>
              <a:t>Political circumstances</a:t>
            </a:r>
          </a:p>
          <a:p>
            <a:r>
              <a:rPr lang="en-US" altLang="en-US" sz="2800"/>
              <a:t>Inflation</a:t>
            </a:r>
          </a:p>
          <a:p>
            <a:r>
              <a:rPr lang="en-US" altLang="en-US" sz="2800"/>
              <a:t>Use of silver and gold “pieces” as currency</a:t>
            </a:r>
          </a:p>
          <a:p>
            <a:r>
              <a:rPr lang="en-US" altLang="en-US" sz="2800"/>
              <a:t>Then, standardized money “shekel” </a:t>
            </a:r>
          </a:p>
        </p:txBody>
      </p:sp>
      <p:pic>
        <p:nvPicPr>
          <p:cNvPr id="90116" name="Picture 4">
            <a:extLst>
              <a:ext uri="{FF2B5EF4-FFF2-40B4-BE49-F238E27FC236}">
                <a16:creationId xmlns:a16="http://schemas.microsoft.com/office/drawing/2014/main" id="{9FEF1F44-2FAE-433C-AA69-87A0A7E7C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828800"/>
            <a:ext cx="4051300"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2" name="Picture 4">
            <a:extLst>
              <a:ext uri="{FF2B5EF4-FFF2-40B4-BE49-F238E27FC236}">
                <a16:creationId xmlns:a16="http://schemas.microsoft.com/office/drawing/2014/main" id="{4FF6A743-D411-4505-90F3-29AC8BA3A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52400"/>
            <a:ext cx="3919538" cy="670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6" name="Picture 4">
            <a:extLst>
              <a:ext uri="{FF2B5EF4-FFF2-40B4-BE49-F238E27FC236}">
                <a16:creationId xmlns:a16="http://schemas.microsoft.com/office/drawing/2014/main" id="{AE0F5909-94D2-4385-8894-9C8146AFA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2897188"/>
          </a:xfrm>
          <a:prstGeom prst="rect">
            <a:avLst/>
          </a:prstGeom>
          <a:noFill/>
          <a:extLst>
            <a:ext uri="{909E8E84-426E-40DD-AFC4-6F175D3DCCD1}">
              <a14:hiddenFill xmlns:a14="http://schemas.microsoft.com/office/drawing/2010/main">
                <a:solidFill>
                  <a:srgbClr val="FFFFFF"/>
                </a:solidFill>
              </a14:hiddenFill>
            </a:ext>
          </a:extLst>
        </p:spPr>
      </p:pic>
      <p:pic>
        <p:nvPicPr>
          <p:cNvPr id="284678" name="Picture 6">
            <a:extLst>
              <a:ext uri="{FF2B5EF4-FFF2-40B4-BE49-F238E27FC236}">
                <a16:creationId xmlns:a16="http://schemas.microsoft.com/office/drawing/2014/main" id="{5AD7E083-61D9-4EB4-845D-C780B4064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24200"/>
            <a:ext cx="7848600" cy="3719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EFC18F61-9F3B-42ED-9668-662AAF6F9306}"/>
              </a:ext>
            </a:extLst>
          </p:cNvPr>
          <p:cNvSpPr>
            <a:spLocks noGrp="1" noChangeArrowheads="1"/>
          </p:cNvSpPr>
          <p:nvPr>
            <p:ph type="title"/>
          </p:nvPr>
        </p:nvSpPr>
        <p:spPr/>
        <p:txBody>
          <a:bodyPr/>
          <a:lstStyle/>
          <a:p>
            <a:r>
              <a:rPr lang="en-US" altLang="en-US"/>
              <a:t>Joseph in Egypt</a:t>
            </a:r>
          </a:p>
        </p:txBody>
      </p:sp>
      <p:sp>
        <p:nvSpPr>
          <p:cNvPr id="205827" name="Rectangle 3">
            <a:extLst>
              <a:ext uri="{FF2B5EF4-FFF2-40B4-BE49-F238E27FC236}">
                <a16:creationId xmlns:a16="http://schemas.microsoft.com/office/drawing/2014/main" id="{B41173A1-BB65-4F9E-BE25-E497AB96572B}"/>
              </a:ext>
            </a:extLst>
          </p:cNvPr>
          <p:cNvSpPr>
            <a:spLocks noGrp="1" noChangeArrowheads="1"/>
          </p:cNvSpPr>
          <p:nvPr>
            <p:ph type="body" idx="1"/>
          </p:nvPr>
        </p:nvSpPr>
        <p:spPr/>
        <p:txBody>
          <a:bodyPr/>
          <a:lstStyle/>
          <a:p>
            <a:pPr>
              <a:lnSpc>
                <a:spcPct val="80000"/>
              </a:lnSpc>
            </a:pPr>
            <a:r>
              <a:rPr lang="en-US" altLang="en-US" sz="2800"/>
              <a:t>Joseph was taken to Egypt by the Ishmaelites and sold in the slave market to an officer of Pharaoh, an Egyptian named Potiphar. </a:t>
            </a:r>
          </a:p>
          <a:p>
            <a:pPr>
              <a:lnSpc>
                <a:spcPct val="80000"/>
              </a:lnSpc>
            </a:pPr>
            <a:r>
              <a:rPr lang="en-US" altLang="en-US" sz="2800"/>
              <a:t>Slavery became a common constituent of Egyptian society during the 12th Dynasty (ca 1991-1786 BC)</a:t>
            </a:r>
          </a:p>
          <a:p>
            <a:pPr>
              <a:lnSpc>
                <a:spcPct val="80000"/>
              </a:lnSpc>
            </a:pPr>
            <a:r>
              <a:rPr lang="en-US" altLang="en-US" sz="2800"/>
              <a:t>The young slave proved himself to be so intelligent and trustworthy that his master soon entrusted to him all the affairs of his household </a:t>
            </a:r>
          </a:p>
          <a:p>
            <a:pPr>
              <a:lnSpc>
                <a:spcPct val="80000"/>
              </a:lnSpc>
            </a:pPr>
            <a:r>
              <a:rPr lang="en-US" altLang="en-US" sz="2800"/>
              <a:t>Potiphar's household prospered under Joseph's administration. </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00" name="Picture 4">
            <a:extLst>
              <a:ext uri="{FF2B5EF4-FFF2-40B4-BE49-F238E27FC236}">
                <a16:creationId xmlns:a16="http://schemas.microsoft.com/office/drawing/2014/main" id="{12CCC05B-6376-4867-AF4F-D4B7846AB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68103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CFC01248-B6EF-4F50-90A3-D65BBB2BF414}"/>
              </a:ext>
            </a:extLst>
          </p:cNvPr>
          <p:cNvSpPr>
            <a:spLocks noGrp="1" noChangeArrowheads="1"/>
          </p:cNvSpPr>
          <p:nvPr>
            <p:ph type="title"/>
          </p:nvPr>
        </p:nvSpPr>
        <p:spPr/>
        <p:txBody>
          <a:bodyPr/>
          <a:lstStyle/>
          <a:p>
            <a:r>
              <a:rPr lang="en-US" altLang="en-US"/>
              <a:t>Joseph and Potiphar’s wife</a:t>
            </a:r>
          </a:p>
        </p:txBody>
      </p:sp>
      <p:sp>
        <p:nvSpPr>
          <p:cNvPr id="206851" name="Rectangle 3">
            <a:extLst>
              <a:ext uri="{FF2B5EF4-FFF2-40B4-BE49-F238E27FC236}">
                <a16:creationId xmlns:a16="http://schemas.microsoft.com/office/drawing/2014/main" id="{43E77CA5-E277-44B3-BF1B-A2FD9FA00868}"/>
              </a:ext>
            </a:extLst>
          </p:cNvPr>
          <p:cNvSpPr>
            <a:spLocks noGrp="1" noChangeArrowheads="1"/>
          </p:cNvSpPr>
          <p:nvPr>
            <p:ph type="body" idx="1"/>
          </p:nvPr>
        </p:nvSpPr>
        <p:spPr/>
        <p:txBody>
          <a:bodyPr/>
          <a:lstStyle/>
          <a:p>
            <a:r>
              <a:rPr lang="en-US" altLang="en-US"/>
              <a:t>Because Joseph was "beautiful in form and beautiful in face" (Hoerth, 1998:147, footnote No. 5), he was pursued by Potiphar's wife. </a:t>
            </a:r>
          </a:p>
          <a:p>
            <a:r>
              <a:rPr lang="en-US" altLang="en-US"/>
              <a:t>Upon her rejection by Joseph, she made false accusations which lead to his imprisonment, where he remained for several  years. </a:t>
            </a:r>
          </a:p>
          <a:p>
            <a:endParaRPr lang="en-US" altLang="en-US"/>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54A164C7-7C95-4AC7-BD0A-BC06079EF414}"/>
              </a:ext>
            </a:extLst>
          </p:cNvPr>
          <p:cNvSpPr>
            <a:spLocks noGrp="1" noChangeArrowheads="1"/>
          </p:cNvSpPr>
          <p:nvPr>
            <p:ph type="title"/>
          </p:nvPr>
        </p:nvSpPr>
        <p:spPr/>
        <p:txBody>
          <a:bodyPr/>
          <a:lstStyle/>
          <a:p>
            <a:r>
              <a:rPr lang="en-US" altLang="en-US"/>
              <a:t>Joseph in Prison</a:t>
            </a:r>
          </a:p>
        </p:txBody>
      </p:sp>
      <p:sp>
        <p:nvSpPr>
          <p:cNvPr id="207875" name="Rectangle 3">
            <a:extLst>
              <a:ext uri="{FF2B5EF4-FFF2-40B4-BE49-F238E27FC236}">
                <a16:creationId xmlns:a16="http://schemas.microsoft.com/office/drawing/2014/main" id="{B7201E87-B8A5-47FC-AB35-DE89A8A8F9B0}"/>
              </a:ext>
            </a:extLst>
          </p:cNvPr>
          <p:cNvSpPr>
            <a:spLocks noGrp="1" noChangeArrowheads="1"/>
          </p:cNvSpPr>
          <p:nvPr>
            <p:ph type="body" idx="1"/>
          </p:nvPr>
        </p:nvSpPr>
        <p:spPr/>
        <p:txBody>
          <a:bodyPr/>
          <a:lstStyle/>
          <a:p>
            <a:r>
              <a:rPr lang="en-US" altLang="en-US"/>
              <a:t>Prisons were rare in the ancient world</a:t>
            </a:r>
          </a:p>
          <a:p>
            <a:r>
              <a:rPr lang="en-US" altLang="en-US"/>
              <a:t>Punishment usually consisted of a fine, mutilation, or execution.</a:t>
            </a:r>
          </a:p>
          <a:p>
            <a:r>
              <a:rPr lang="en-US" altLang="en-US"/>
              <a:t>But ancient Egypt had prisons, and the writer of Genesis knew about them.  </a:t>
            </a:r>
          </a:p>
          <a:p>
            <a:r>
              <a:rPr lang="en-US" altLang="en-US"/>
              <a:t>They were detention centers named the "Place of Confinement" for persons awaiting adjudication of their cases.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557C91B8-D95F-48AB-A07F-60835578D470}"/>
              </a:ext>
            </a:extLst>
          </p:cNvPr>
          <p:cNvSpPr>
            <a:spLocks noGrp="1" noChangeArrowheads="1"/>
          </p:cNvSpPr>
          <p:nvPr>
            <p:ph type="title"/>
          </p:nvPr>
        </p:nvSpPr>
        <p:spPr/>
        <p:txBody>
          <a:bodyPr/>
          <a:lstStyle/>
          <a:p>
            <a:r>
              <a:rPr lang="en-US" altLang="en-US"/>
              <a:t>Prisons in Egypt</a:t>
            </a:r>
          </a:p>
        </p:txBody>
      </p:sp>
      <p:sp>
        <p:nvSpPr>
          <p:cNvPr id="209923" name="Rectangle 3">
            <a:extLst>
              <a:ext uri="{FF2B5EF4-FFF2-40B4-BE49-F238E27FC236}">
                <a16:creationId xmlns:a16="http://schemas.microsoft.com/office/drawing/2014/main" id="{82C380E3-498E-4D17-A334-25095A057A62}"/>
              </a:ext>
            </a:extLst>
          </p:cNvPr>
          <p:cNvSpPr>
            <a:spLocks noGrp="1" noChangeArrowheads="1"/>
          </p:cNvSpPr>
          <p:nvPr>
            <p:ph type="body" idx="1"/>
          </p:nvPr>
        </p:nvSpPr>
        <p:spPr/>
        <p:txBody>
          <a:bodyPr/>
          <a:lstStyle/>
          <a:p>
            <a:r>
              <a:rPr lang="en-US" altLang="en-US"/>
              <a:t>Others prisoners were subjected to forced labor for the government, perhaps for life. These Egyptian prisons were divided into "cell blocks" and 'barracks" </a:t>
            </a:r>
          </a:p>
          <a:p>
            <a:r>
              <a:rPr lang="en-US" altLang="en-US"/>
              <a:t>The setting of prisons in the Joseph story is consistent with the introduction of prison usage into Egyptian society in the 12 Dynasty (i.e. pre-Hyksos era)</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E5CBCE37-1EBF-4AD9-928D-A21D8EFF6369}"/>
              </a:ext>
            </a:extLst>
          </p:cNvPr>
          <p:cNvSpPr>
            <a:spLocks noGrp="1" noChangeArrowheads="1"/>
          </p:cNvSpPr>
          <p:nvPr>
            <p:ph type="title"/>
          </p:nvPr>
        </p:nvSpPr>
        <p:spPr/>
        <p:txBody>
          <a:bodyPr/>
          <a:lstStyle/>
          <a:p>
            <a:r>
              <a:rPr lang="en-US" altLang="en-US"/>
              <a:t>Joseph as the Warden’s Scribe</a:t>
            </a:r>
          </a:p>
        </p:txBody>
      </p:sp>
      <p:sp>
        <p:nvSpPr>
          <p:cNvPr id="210947" name="Rectangle 3">
            <a:extLst>
              <a:ext uri="{FF2B5EF4-FFF2-40B4-BE49-F238E27FC236}">
                <a16:creationId xmlns:a16="http://schemas.microsoft.com/office/drawing/2014/main" id="{95C00B88-84A4-4D6A-941E-19F3A8D78376}"/>
              </a:ext>
            </a:extLst>
          </p:cNvPr>
          <p:cNvSpPr>
            <a:spLocks noGrp="1" noChangeArrowheads="1"/>
          </p:cNvSpPr>
          <p:nvPr>
            <p:ph type="body" idx="1"/>
          </p:nvPr>
        </p:nvSpPr>
        <p:spPr/>
        <p:txBody>
          <a:bodyPr/>
          <a:lstStyle/>
          <a:p>
            <a:r>
              <a:rPr lang="en-US" altLang="en-US"/>
              <a:t>God was with Jacob in the "Place of Confinement", and the providence that had previously saved his life now brought him to the favorable attention of the warden.</a:t>
            </a:r>
          </a:p>
          <a:p>
            <a:r>
              <a:rPr lang="en-US" altLang="en-US"/>
              <a:t>The prison keeper, finding he could put implicit confidence in Joseph, committed to his charge the other prisoners. </a:t>
            </a:r>
          </a:p>
          <a:p>
            <a:r>
              <a:rPr lang="en-US" altLang="en-US"/>
              <a:t>He became the Warden's scribe.</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3" name="Picture 5">
            <a:extLst>
              <a:ext uri="{FF2B5EF4-FFF2-40B4-BE49-F238E27FC236}">
                <a16:creationId xmlns:a16="http://schemas.microsoft.com/office/drawing/2014/main" id="{5B2986F8-1A31-4815-9A4B-30EFD3DB7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613" y="0"/>
            <a:ext cx="42433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1974" name="Picture 6">
            <a:extLst>
              <a:ext uri="{FF2B5EF4-FFF2-40B4-BE49-F238E27FC236}">
                <a16:creationId xmlns:a16="http://schemas.microsoft.com/office/drawing/2014/main" id="{8607573F-1FB4-4BE2-B7C3-AF3D6B834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46466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2E7C95D6-B31D-4693-9DA5-300279C85D03}"/>
              </a:ext>
            </a:extLst>
          </p:cNvPr>
          <p:cNvSpPr>
            <a:spLocks noGrp="1" noChangeArrowheads="1"/>
          </p:cNvSpPr>
          <p:nvPr>
            <p:ph type="title"/>
          </p:nvPr>
        </p:nvSpPr>
        <p:spPr/>
        <p:txBody>
          <a:bodyPr/>
          <a:lstStyle/>
          <a:p>
            <a:r>
              <a:rPr lang="en-US" altLang="en-US"/>
              <a:t>Dreams of Butler and Baker</a:t>
            </a:r>
          </a:p>
        </p:txBody>
      </p:sp>
      <p:sp>
        <p:nvSpPr>
          <p:cNvPr id="214019" name="Rectangle 3">
            <a:extLst>
              <a:ext uri="{FF2B5EF4-FFF2-40B4-BE49-F238E27FC236}">
                <a16:creationId xmlns:a16="http://schemas.microsoft.com/office/drawing/2014/main" id="{BA115F6E-4B69-4BFB-8985-39ABD7C50D1E}"/>
              </a:ext>
            </a:extLst>
          </p:cNvPr>
          <p:cNvSpPr>
            <a:spLocks noGrp="1" noChangeArrowheads="1"/>
          </p:cNvSpPr>
          <p:nvPr>
            <p:ph type="body" idx="1"/>
          </p:nvPr>
        </p:nvSpPr>
        <p:spPr/>
        <p:txBody>
          <a:bodyPr/>
          <a:lstStyle/>
          <a:p>
            <a:r>
              <a:rPr lang="en-US" altLang="en-US" sz="2800"/>
              <a:t>Among the prisoners who's internment Jacob witnessed were two of the pharaoh's officers, his chief butler and chief baker</a:t>
            </a:r>
          </a:p>
          <a:p>
            <a:r>
              <a:rPr lang="en-US" altLang="en-US" sz="2800"/>
              <a:t>Joseph interpreted for them two dreams they had had</a:t>
            </a:r>
          </a:p>
          <a:p>
            <a:r>
              <a:rPr lang="en-US" altLang="en-US" sz="2800"/>
              <a:t>Three days later, on the king's birthday, as Joseph had foretold, the chief baker was hanged and the chief butler restored to his office (Gen 40:5-23)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a:extLst>
              <a:ext uri="{FF2B5EF4-FFF2-40B4-BE49-F238E27FC236}">
                <a16:creationId xmlns:a16="http://schemas.microsoft.com/office/drawing/2014/main" id="{9E15EFD7-CEB7-4BCA-9DBF-089C3F60AD60}"/>
              </a:ext>
            </a:extLst>
          </p:cNvPr>
          <p:cNvSpPr>
            <a:spLocks noGrp="1" noChangeArrowheads="1"/>
          </p:cNvSpPr>
          <p:nvPr>
            <p:ph type="title"/>
          </p:nvPr>
        </p:nvSpPr>
        <p:spPr/>
        <p:txBody>
          <a:bodyPr/>
          <a:lstStyle/>
          <a:p>
            <a:r>
              <a:rPr lang="en-US" altLang="en-US"/>
              <a:t>Hebrew Shekel</a:t>
            </a:r>
          </a:p>
        </p:txBody>
      </p:sp>
      <p:pic>
        <p:nvPicPr>
          <p:cNvPr id="92165" name="Picture 5">
            <a:extLst>
              <a:ext uri="{FF2B5EF4-FFF2-40B4-BE49-F238E27FC236}">
                <a16:creationId xmlns:a16="http://schemas.microsoft.com/office/drawing/2014/main" id="{78AF6157-50E5-47C8-9E31-C85D69C0C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47800"/>
            <a:ext cx="6477000" cy="4870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8260A16A-BCE5-4057-B9D2-F9C9C5C582AF}"/>
              </a:ext>
            </a:extLst>
          </p:cNvPr>
          <p:cNvSpPr>
            <a:spLocks noGrp="1" noChangeArrowheads="1"/>
          </p:cNvSpPr>
          <p:nvPr>
            <p:ph type="title"/>
          </p:nvPr>
        </p:nvSpPr>
        <p:spPr/>
        <p:txBody>
          <a:bodyPr/>
          <a:lstStyle/>
          <a:p>
            <a:r>
              <a:rPr lang="en-US" altLang="en-US"/>
              <a:t>Dreams</a:t>
            </a:r>
          </a:p>
        </p:txBody>
      </p:sp>
      <p:sp>
        <p:nvSpPr>
          <p:cNvPr id="215043" name="Rectangle 3">
            <a:extLst>
              <a:ext uri="{FF2B5EF4-FFF2-40B4-BE49-F238E27FC236}">
                <a16:creationId xmlns:a16="http://schemas.microsoft.com/office/drawing/2014/main" id="{7356CEBD-EDCF-4929-8044-67443B1A3A45}"/>
              </a:ext>
            </a:extLst>
          </p:cNvPr>
          <p:cNvSpPr>
            <a:spLocks noGrp="1" noChangeArrowheads="1"/>
          </p:cNvSpPr>
          <p:nvPr>
            <p:ph type="body" idx="1"/>
          </p:nvPr>
        </p:nvSpPr>
        <p:spPr/>
        <p:txBody>
          <a:bodyPr/>
          <a:lstStyle/>
          <a:p>
            <a:r>
              <a:rPr lang="en-US" altLang="en-US"/>
              <a:t>Dreams were important in ancient times.</a:t>
            </a:r>
          </a:p>
          <a:p>
            <a:r>
              <a:rPr lang="en-US" altLang="en-US"/>
              <a:t>A way of communicating with the gods. </a:t>
            </a:r>
          </a:p>
          <a:p>
            <a:r>
              <a:rPr lang="en-US" altLang="en-US"/>
              <a:t>Became a profession in many societies, as the Book of Daniel illustrates.</a:t>
            </a:r>
          </a:p>
          <a:p>
            <a:r>
              <a:rPr lang="en-US" altLang="en-US"/>
              <a:t> As the story of Joseph's encounter with the chief butler and baker indicate, it was a matter of life an death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1425FDB5-857A-48DA-A3C0-87E2C69AD2F5}"/>
              </a:ext>
            </a:extLst>
          </p:cNvPr>
          <p:cNvSpPr>
            <a:spLocks noGrp="1" noChangeArrowheads="1"/>
          </p:cNvSpPr>
          <p:nvPr>
            <p:ph type="title"/>
          </p:nvPr>
        </p:nvSpPr>
        <p:spPr/>
        <p:txBody>
          <a:bodyPr/>
          <a:lstStyle/>
          <a:p>
            <a:r>
              <a:rPr lang="en-US" altLang="en-US"/>
              <a:t>Chief Baker</a:t>
            </a:r>
          </a:p>
        </p:txBody>
      </p:sp>
      <p:sp>
        <p:nvSpPr>
          <p:cNvPr id="216067" name="Rectangle 3">
            <a:extLst>
              <a:ext uri="{FF2B5EF4-FFF2-40B4-BE49-F238E27FC236}">
                <a16:creationId xmlns:a16="http://schemas.microsoft.com/office/drawing/2014/main" id="{D95CF573-B55F-48DD-A6FB-A85C2127592D}"/>
              </a:ext>
            </a:extLst>
          </p:cNvPr>
          <p:cNvSpPr>
            <a:spLocks noGrp="1" noChangeArrowheads="1"/>
          </p:cNvSpPr>
          <p:nvPr>
            <p:ph type="body" idx="1"/>
          </p:nvPr>
        </p:nvSpPr>
        <p:spPr/>
        <p:txBody>
          <a:bodyPr/>
          <a:lstStyle/>
          <a:p>
            <a:r>
              <a:rPr lang="en-US" altLang="en-US"/>
              <a:t>Knowledge about Egyptian "Chief Baker" and baking practices comes from:</a:t>
            </a:r>
          </a:p>
          <a:p>
            <a:r>
              <a:rPr lang="en-US" altLang="en-US"/>
              <a:t>an ostracon</a:t>
            </a:r>
          </a:p>
          <a:p>
            <a:r>
              <a:rPr lang="en-US" altLang="en-US"/>
              <a:t>tomb models</a:t>
            </a:r>
          </a:p>
          <a:p>
            <a:r>
              <a:rPr lang="en-US" altLang="en-US"/>
              <a:t>paintings.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3" name="Picture 5">
            <a:extLst>
              <a:ext uri="{FF2B5EF4-FFF2-40B4-BE49-F238E27FC236}">
                <a16:creationId xmlns:a16="http://schemas.microsoft.com/office/drawing/2014/main" id="{20C7198E-F134-49BA-AB1F-ABC57FE01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5705475" cy="655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6" name="Picture 4">
            <a:extLst>
              <a:ext uri="{FF2B5EF4-FFF2-40B4-BE49-F238E27FC236}">
                <a16:creationId xmlns:a16="http://schemas.microsoft.com/office/drawing/2014/main" id="{1C9BE992-AEB1-43D0-9175-9DBFA2967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1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0" name="Picture 4">
            <a:extLst>
              <a:ext uri="{FF2B5EF4-FFF2-40B4-BE49-F238E27FC236}">
                <a16:creationId xmlns:a16="http://schemas.microsoft.com/office/drawing/2014/main" id="{79A5F023-4182-4404-8C31-3545F296B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6570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3318BE1F-A970-430B-9B69-C646BFFCA878}"/>
              </a:ext>
            </a:extLst>
          </p:cNvPr>
          <p:cNvSpPr>
            <a:spLocks noGrp="1" noChangeArrowheads="1"/>
          </p:cNvSpPr>
          <p:nvPr>
            <p:ph type="title"/>
          </p:nvPr>
        </p:nvSpPr>
        <p:spPr/>
        <p:txBody>
          <a:bodyPr/>
          <a:lstStyle/>
          <a:p>
            <a:r>
              <a:rPr lang="en-US" altLang="en-US" sz="4000"/>
              <a:t>Joseph and the dreams of Pharaoh</a:t>
            </a:r>
          </a:p>
        </p:txBody>
      </p:sp>
      <p:sp>
        <p:nvSpPr>
          <p:cNvPr id="220163" name="Rectangle 3">
            <a:extLst>
              <a:ext uri="{FF2B5EF4-FFF2-40B4-BE49-F238E27FC236}">
                <a16:creationId xmlns:a16="http://schemas.microsoft.com/office/drawing/2014/main" id="{7E8E2186-C6B7-4975-BD0B-4DEC7076011A}"/>
              </a:ext>
            </a:extLst>
          </p:cNvPr>
          <p:cNvSpPr>
            <a:spLocks noGrp="1" noChangeArrowheads="1"/>
          </p:cNvSpPr>
          <p:nvPr>
            <p:ph type="body" idx="1"/>
          </p:nvPr>
        </p:nvSpPr>
        <p:spPr/>
        <p:txBody>
          <a:bodyPr/>
          <a:lstStyle/>
          <a:p>
            <a:r>
              <a:rPr lang="en-US" altLang="en-US"/>
              <a:t>After two years</a:t>
            </a:r>
          </a:p>
          <a:p>
            <a:r>
              <a:rPr lang="en-US" altLang="en-US"/>
              <a:t>Pharaoh (name unknown,  probably Sesostris II of Dynasty 12) had two dreams that no one could interpret.</a:t>
            </a:r>
          </a:p>
          <a:p>
            <a:r>
              <a:rPr lang="en-US" altLang="en-US"/>
              <a:t>The chief butler now remembered Joseph and told the king of Joseph's skill in interpreting dreams.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7B5E0E2C-5D87-4534-870A-F8816241F9A9}"/>
              </a:ext>
            </a:extLst>
          </p:cNvPr>
          <p:cNvSpPr>
            <a:spLocks noGrp="1" noChangeArrowheads="1"/>
          </p:cNvSpPr>
          <p:nvPr>
            <p:ph type="title"/>
          </p:nvPr>
        </p:nvSpPr>
        <p:spPr/>
        <p:txBody>
          <a:bodyPr/>
          <a:lstStyle/>
          <a:p>
            <a:r>
              <a:rPr lang="en-US" altLang="en-US" sz="4000"/>
              <a:t>Joseph and the dreams of Pharaoh</a:t>
            </a:r>
          </a:p>
        </p:txBody>
      </p:sp>
      <p:sp>
        <p:nvSpPr>
          <p:cNvPr id="221187" name="Rectangle 3">
            <a:extLst>
              <a:ext uri="{FF2B5EF4-FFF2-40B4-BE49-F238E27FC236}">
                <a16:creationId xmlns:a16="http://schemas.microsoft.com/office/drawing/2014/main" id="{1AB9A9EC-F1CF-4CCA-9A66-00AFCE2328AE}"/>
              </a:ext>
            </a:extLst>
          </p:cNvPr>
          <p:cNvSpPr>
            <a:spLocks noGrp="1" noChangeArrowheads="1"/>
          </p:cNvSpPr>
          <p:nvPr>
            <p:ph type="body" idx="1"/>
          </p:nvPr>
        </p:nvSpPr>
        <p:spPr/>
        <p:txBody>
          <a:bodyPr/>
          <a:lstStyle/>
          <a:p>
            <a:r>
              <a:rPr lang="en-US" altLang="en-US"/>
              <a:t>Joseph was shaved, cleaned and given new clothing for an audience with Pharaoh.  </a:t>
            </a:r>
          </a:p>
          <a:p>
            <a:r>
              <a:rPr lang="en-US" altLang="en-US"/>
              <a:t>The shaving is significant because it shows that the Joseph story is set in a time of Egyptian culture when shaving was important, prior to arrival of the Hyksos who did not shave.</a:t>
            </a:r>
          </a:p>
          <a:p>
            <a:endParaRPr lang="en-US" altLang="en-US"/>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2" name="Picture 4">
            <a:extLst>
              <a:ext uri="{FF2B5EF4-FFF2-40B4-BE49-F238E27FC236}">
                <a16:creationId xmlns:a16="http://schemas.microsoft.com/office/drawing/2014/main" id="{5F4C3803-AD83-4BC9-8F36-739AE0269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6611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6" name="Picture 4">
            <a:extLst>
              <a:ext uri="{FF2B5EF4-FFF2-40B4-BE49-F238E27FC236}">
                <a16:creationId xmlns:a16="http://schemas.microsoft.com/office/drawing/2014/main" id="{4F40D597-3784-4A31-825C-266087BFE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5700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5812DE16-87FA-4ADC-AA90-238EA3DFE0D2}"/>
              </a:ext>
            </a:extLst>
          </p:cNvPr>
          <p:cNvSpPr>
            <a:spLocks noGrp="1" noChangeArrowheads="1"/>
          </p:cNvSpPr>
          <p:nvPr>
            <p:ph type="title"/>
          </p:nvPr>
        </p:nvSpPr>
        <p:spPr/>
        <p:txBody>
          <a:bodyPr/>
          <a:lstStyle/>
          <a:p>
            <a:r>
              <a:rPr lang="en-US" altLang="en-US" sz="4000"/>
              <a:t>Joseph interprets Pharaoh’s dreams</a:t>
            </a:r>
          </a:p>
        </p:txBody>
      </p:sp>
      <p:sp>
        <p:nvSpPr>
          <p:cNvPr id="224259" name="Rectangle 3">
            <a:extLst>
              <a:ext uri="{FF2B5EF4-FFF2-40B4-BE49-F238E27FC236}">
                <a16:creationId xmlns:a16="http://schemas.microsoft.com/office/drawing/2014/main" id="{9B2FC5B3-D065-4460-9737-96D846EDA67B}"/>
              </a:ext>
            </a:extLst>
          </p:cNvPr>
          <p:cNvSpPr>
            <a:spLocks noGrp="1" noChangeArrowheads="1"/>
          </p:cNvSpPr>
          <p:nvPr>
            <p:ph type="body" idx="1"/>
          </p:nvPr>
        </p:nvSpPr>
        <p:spPr/>
        <p:txBody>
          <a:bodyPr/>
          <a:lstStyle/>
          <a:p>
            <a:r>
              <a:rPr lang="en-US" altLang="en-US"/>
              <a:t>Pharaoh saw seven fat cows and seven starving cows in his dreams. </a:t>
            </a:r>
          </a:p>
          <a:p>
            <a:r>
              <a:rPr lang="en-US" altLang="en-US"/>
              <a:t>Joseph told Pharaoh that each dream had the same meaning: </a:t>
            </a:r>
          </a:p>
          <a:p>
            <a:r>
              <a:rPr lang="en-US" altLang="en-US"/>
              <a:t>Seven years of plenty would be followed by seven years of famine.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EBE3F0BD-65FB-46E1-9DEB-73FBA29F5D95}"/>
              </a:ext>
            </a:extLst>
          </p:cNvPr>
          <p:cNvSpPr>
            <a:spLocks noGrp="1" noChangeArrowheads="1"/>
          </p:cNvSpPr>
          <p:nvPr>
            <p:ph type="title"/>
          </p:nvPr>
        </p:nvSpPr>
        <p:spPr/>
        <p:txBody>
          <a:bodyPr/>
          <a:lstStyle/>
          <a:p>
            <a:r>
              <a:rPr lang="en-US" altLang="en-US" sz="4000"/>
              <a:t>Price of Slaves in Patriarchal Era</a:t>
            </a:r>
          </a:p>
        </p:txBody>
      </p:sp>
      <p:sp>
        <p:nvSpPr>
          <p:cNvPr id="91139" name="Rectangle 3">
            <a:extLst>
              <a:ext uri="{FF2B5EF4-FFF2-40B4-BE49-F238E27FC236}">
                <a16:creationId xmlns:a16="http://schemas.microsoft.com/office/drawing/2014/main" id="{FC29E852-40A6-4F4A-8DA5-7D5FE7A44664}"/>
              </a:ext>
            </a:extLst>
          </p:cNvPr>
          <p:cNvSpPr>
            <a:spLocks noGrp="1" noChangeArrowheads="1"/>
          </p:cNvSpPr>
          <p:nvPr>
            <p:ph type="body" idx="1"/>
          </p:nvPr>
        </p:nvSpPr>
        <p:spPr>
          <a:xfrm>
            <a:off x="457200" y="1600200"/>
            <a:ext cx="4267200" cy="5105400"/>
          </a:xfrm>
        </p:spPr>
        <p:txBody>
          <a:bodyPr/>
          <a:lstStyle/>
          <a:p>
            <a:r>
              <a:rPr lang="en-US" altLang="en-US" sz="2800"/>
              <a:t>20 shekels (Genesis 37:28)</a:t>
            </a:r>
          </a:p>
          <a:p>
            <a:r>
              <a:rPr lang="en-US" altLang="en-US" sz="2800"/>
              <a:t>Like that mentioned in the law codes of Hammurabi</a:t>
            </a:r>
          </a:p>
          <a:p>
            <a:r>
              <a:rPr lang="en-US" altLang="en-US" sz="2800"/>
              <a:t>Hammurabi was  a contemporary of the Patriarchs </a:t>
            </a:r>
          </a:p>
          <a:p>
            <a:r>
              <a:rPr lang="en-US" altLang="en-US" sz="2800"/>
              <a:t>Mari tablets and other sources from the 19th and 18th centuries.</a:t>
            </a:r>
          </a:p>
        </p:txBody>
      </p:sp>
      <p:pic>
        <p:nvPicPr>
          <p:cNvPr id="91140" name="Picture 4">
            <a:extLst>
              <a:ext uri="{FF2B5EF4-FFF2-40B4-BE49-F238E27FC236}">
                <a16:creationId xmlns:a16="http://schemas.microsoft.com/office/drawing/2014/main" id="{0D142D54-CA66-4EDE-B6CE-6A9040069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0" y="1371600"/>
            <a:ext cx="4254500" cy="426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4" name="Picture 4">
            <a:extLst>
              <a:ext uri="{FF2B5EF4-FFF2-40B4-BE49-F238E27FC236}">
                <a16:creationId xmlns:a16="http://schemas.microsoft.com/office/drawing/2014/main" id="{FBAABA6B-C673-4FFB-8D94-C1E858AB5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4535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9" name="Rectangle 5">
            <a:extLst>
              <a:ext uri="{FF2B5EF4-FFF2-40B4-BE49-F238E27FC236}">
                <a16:creationId xmlns:a16="http://schemas.microsoft.com/office/drawing/2014/main" id="{8BF41C5A-92D5-455F-B1C7-98298B790C20}"/>
              </a:ext>
            </a:extLst>
          </p:cNvPr>
          <p:cNvSpPr>
            <a:spLocks noGrp="1" noChangeArrowheads="1"/>
          </p:cNvSpPr>
          <p:nvPr>
            <p:ph type="title"/>
          </p:nvPr>
        </p:nvSpPr>
        <p:spPr/>
        <p:txBody>
          <a:bodyPr/>
          <a:lstStyle/>
          <a:p>
            <a:r>
              <a:rPr lang="en-US" altLang="en-US"/>
              <a:t>Application of dreams</a:t>
            </a:r>
          </a:p>
        </p:txBody>
      </p:sp>
      <p:sp>
        <p:nvSpPr>
          <p:cNvPr id="226310" name="Rectangle 6">
            <a:extLst>
              <a:ext uri="{FF2B5EF4-FFF2-40B4-BE49-F238E27FC236}">
                <a16:creationId xmlns:a16="http://schemas.microsoft.com/office/drawing/2014/main" id="{D2E3BB62-B8BE-45B6-B593-2599D2554286}"/>
              </a:ext>
            </a:extLst>
          </p:cNvPr>
          <p:cNvSpPr>
            <a:spLocks noGrp="1" noChangeArrowheads="1"/>
          </p:cNvSpPr>
          <p:nvPr>
            <p:ph type="body" idx="1"/>
          </p:nvPr>
        </p:nvSpPr>
        <p:spPr/>
        <p:txBody>
          <a:bodyPr/>
          <a:lstStyle/>
          <a:p>
            <a:r>
              <a:rPr lang="en-US" altLang="en-US"/>
              <a:t>Joseph then suggested that preparation be made for the years of famine by storing up the surplus produce during the seven years of plenty. </a:t>
            </a:r>
          </a:p>
          <a:p>
            <a:r>
              <a:rPr lang="en-US" altLang="en-US"/>
              <a:t>Pharaoh immediately made Joseph head of the royal granaries and invested him with the authority necessary to carry out his proposals. </a:t>
            </a:r>
          </a:p>
          <a:p>
            <a:endParaRPr lang="en-US" altLang="en-US"/>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a:extLst>
              <a:ext uri="{FF2B5EF4-FFF2-40B4-BE49-F238E27FC236}">
                <a16:creationId xmlns:a16="http://schemas.microsoft.com/office/drawing/2014/main" id="{96806947-9738-4F1D-8EA8-D426E833C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3675"/>
            <a:ext cx="8839200" cy="6664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a:extLst>
              <a:ext uri="{FF2B5EF4-FFF2-40B4-BE49-F238E27FC236}">
                <a16:creationId xmlns:a16="http://schemas.microsoft.com/office/drawing/2014/main" id="{0573BD9B-F299-44B1-91A2-9E2C40226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6688"/>
            <a:ext cx="8534400" cy="6691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2" name="Picture 4">
            <a:extLst>
              <a:ext uri="{FF2B5EF4-FFF2-40B4-BE49-F238E27FC236}">
                <a16:creationId xmlns:a16="http://schemas.microsoft.com/office/drawing/2014/main" id="{2B62C76C-CA84-4FB9-809E-C3CAA898F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4198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44E62781-694D-4730-AE9F-34B18F4B1843}"/>
              </a:ext>
            </a:extLst>
          </p:cNvPr>
          <p:cNvSpPr>
            <a:spLocks noGrp="1" noChangeArrowheads="1"/>
          </p:cNvSpPr>
          <p:nvPr>
            <p:ph type="title"/>
          </p:nvPr>
        </p:nvSpPr>
        <p:spPr/>
        <p:txBody>
          <a:bodyPr/>
          <a:lstStyle/>
          <a:p>
            <a:r>
              <a:rPr lang="en-US" altLang="en-US"/>
              <a:t>Joseph’s Chariot</a:t>
            </a:r>
          </a:p>
        </p:txBody>
      </p:sp>
      <p:sp>
        <p:nvSpPr>
          <p:cNvPr id="229379" name="Rectangle 3">
            <a:extLst>
              <a:ext uri="{FF2B5EF4-FFF2-40B4-BE49-F238E27FC236}">
                <a16:creationId xmlns:a16="http://schemas.microsoft.com/office/drawing/2014/main" id="{D58EC58A-8BB1-4DAD-B6EF-95A7BB940535}"/>
              </a:ext>
            </a:extLst>
          </p:cNvPr>
          <p:cNvSpPr>
            <a:spLocks noGrp="1" noChangeArrowheads="1"/>
          </p:cNvSpPr>
          <p:nvPr>
            <p:ph type="body" idx="1"/>
          </p:nvPr>
        </p:nvSpPr>
        <p:spPr/>
        <p:txBody>
          <a:bodyPr/>
          <a:lstStyle/>
          <a:p>
            <a:pPr>
              <a:lnSpc>
                <a:spcPct val="90000"/>
              </a:lnSpc>
            </a:pPr>
            <a:r>
              <a:rPr lang="en-US" altLang="en-US" sz="2800"/>
              <a:t>Joseph was rewarded with a ring, linen robes and a gold chain and a chariot. </a:t>
            </a:r>
          </a:p>
          <a:p>
            <a:pPr>
              <a:lnSpc>
                <a:spcPct val="90000"/>
              </a:lnSpc>
            </a:pPr>
            <a:r>
              <a:rPr lang="en-US" altLang="en-US" sz="2800"/>
              <a:t>Chariots were not used for combat in Egyptian until the Hyksos introduced the tactic during their domination of lower Egypt (1786-1570 BC).</a:t>
            </a:r>
          </a:p>
          <a:p>
            <a:pPr>
              <a:lnSpc>
                <a:spcPct val="90000"/>
              </a:lnSpc>
            </a:pPr>
            <a:r>
              <a:rPr lang="en-US" altLang="en-US" sz="2800"/>
              <a:t>Ceremonial chariots may have been used by the Egyptian aristocracy during the Middle Kingdom.</a:t>
            </a:r>
          </a:p>
          <a:p>
            <a:pPr>
              <a:lnSpc>
                <a:spcPct val="90000"/>
              </a:lnSpc>
            </a:pPr>
            <a:r>
              <a:rPr lang="en-US" altLang="en-US" sz="2800"/>
              <a:t>Joseph was commanded by Pharaoh to "ride in a chariot as his second-in-command" (Gen. 41:43).</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4" name="Picture 4">
            <a:extLst>
              <a:ext uri="{FF2B5EF4-FFF2-40B4-BE49-F238E27FC236}">
                <a16:creationId xmlns:a16="http://schemas.microsoft.com/office/drawing/2014/main" id="{8CC744C2-0D83-48A6-93C5-AF05C674E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17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43F9339C-C782-4BCA-9735-B767B69CA3C9}"/>
              </a:ext>
            </a:extLst>
          </p:cNvPr>
          <p:cNvSpPr>
            <a:spLocks noGrp="1" noChangeArrowheads="1"/>
          </p:cNvSpPr>
          <p:nvPr>
            <p:ph type="title"/>
          </p:nvPr>
        </p:nvSpPr>
        <p:spPr/>
        <p:txBody>
          <a:bodyPr/>
          <a:lstStyle/>
          <a:p>
            <a:r>
              <a:rPr lang="en-US" altLang="en-US"/>
              <a:t>Joseph the Administrator</a:t>
            </a:r>
          </a:p>
        </p:txBody>
      </p:sp>
      <p:sp>
        <p:nvSpPr>
          <p:cNvPr id="231427" name="Rectangle 3">
            <a:extLst>
              <a:ext uri="{FF2B5EF4-FFF2-40B4-BE49-F238E27FC236}">
                <a16:creationId xmlns:a16="http://schemas.microsoft.com/office/drawing/2014/main" id="{736750B8-8416-4024-84EF-543E12C0C1FB}"/>
              </a:ext>
            </a:extLst>
          </p:cNvPr>
          <p:cNvSpPr>
            <a:spLocks noGrp="1" noChangeArrowheads="1"/>
          </p:cNvSpPr>
          <p:nvPr>
            <p:ph type="body" idx="1"/>
          </p:nvPr>
        </p:nvSpPr>
        <p:spPr/>
        <p:txBody>
          <a:bodyPr/>
          <a:lstStyle/>
          <a:p>
            <a:r>
              <a:rPr lang="en-US" altLang="en-US"/>
              <a:t>As the head of the department of state, Joseph became one of the officials next in rank to the pharaoh (Gen 41:39-44)</a:t>
            </a:r>
          </a:p>
          <a:p>
            <a:r>
              <a:rPr lang="en-US" altLang="en-US"/>
              <a:t>Given an Egyptian name </a:t>
            </a:r>
          </a:p>
          <a:p>
            <a:r>
              <a:rPr lang="en-US" altLang="en-US"/>
              <a:t>Married to the daughter of the priest of the great national temple of Re at On. </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2" name="Picture 4">
            <a:extLst>
              <a:ext uri="{FF2B5EF4-FFF2-40B4-BE49-F238E27FC236}">
                <a16:creationId xmlns:a16="http://schemas.microsoft.com/office/drawing/2014/main" id="{815DA5F0-3EF7-4F9F-A6A2-E51DD783C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27400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2453" name="Picture 5">
            <a:extLst>
              <a:ext uri="{FF2B5EF4-FFF2-40B4-BE49-F238E27FC236}">
                <a16:creationId xmlns:a16="http://schemas.microsoft.com/office/drawing/2014/main" id="{998F130E-F054-4B78-A544-9F4EA9318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0"/>
            <a:ext cx="49593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0BF8CCEE-D81A-4804-BD1C-60AD7ECA0CB6}"/>
              </a:ext>
            </a:extLst>
          </p:cNvPr>
          <p:cNvSpPr>
            <a:spLocks noGrp="1" noChangeArrowheads="1"/>
          </p:cNvSpPr>
          <p:nvPr>
            <p:ph type="title"/>
          </p:nvPr>
        </p:nvSpPr>
        <p:spPr/>
        <p:txBody>
          <a:bodyPr/>
          <a:lstStyle/>
          <a:p>
            <a:r>
              <a:rPr lang="en-US" altLang="en-US"/>
              <a:t>Joseph and Temple of Re at On</a:t>
            </a:r>
          </a:p>
        </p:txBody>
      </p:sp>
      <p:sp>
        <p:nvSpPr>
          <p:cNvPr id="233475" name="Rectangle 3">
            <a:extLst>
              <a:ext uri="{FF2B5EF4-FFF2-40B4-BE49-F238E27FC236}">
                <a16:creationId xmlns:a16="http://schemas.microsoft.com/office/drawing/2014/main" id="{F21AD660-169A-49AB-A42B-484883A6687B}"/>
              </a:ext>
            </a:extLst>
          </p:cNvPr>
          <p:cNvSpPr>
            <a:spLocks noGrp="1" noChangeArrowheads="1"/>
          </p:cNvSpPr>
          <p:nvPr>
            <p:ph type="body" idx="1"/>
          </p:nvPr>
        </p:nvSpPr>
        <p:spPr/>
        <p:txBody>
          <a:bodyPr/>
          <a:lstStyle/>
          <a:p>
            <a:r>
              <a:rPr lang="en-US" altLang="en-US"/>
              <a:t>The association of Joseph with the priestly family of Re indicates a Middle Kingdom date for the marriage.</a:t>
            </a:r>
          </a:p>
          <a:p>
            <a:r>
              <a:rPr lang="en-US" altLang="en-US"/>
              <a:t>During the Hyksos period, the national god became Set, a Nile delta diety often equated with Canaanite Baal, and Re was marginalized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527915E7-E2EB-4DA9-9E28-EDBE6280D907}"/>
              </a:ext>
            </a:extLst>
          </p:cNvPr>
          <p:cNvSpPr>
            <a:spLocks noGrp="1" noChangeArrowheads="1"/>
          </p:cNvSpPr>
          <p:nvPr>
            <p:ph type="title"/>
          </p:nvPr>
        </p:nvSpPr>
        <p:spPr/>
        <p:txBody>
          <a:bodyPr/>
          <a:lstStyle/>
          <a:p>
            <a:r>
              <a:rPr lang="en-US" altLang="en-US"/>
              <a:t>Price of Slaves in Mosaic Era</a:t>
            </a:r>
          </a:p>
        </p:txBody>
      </p:sp>
      <p:sp>
        <p:nvSpPr>
          <p:cNvPr id="96259" name="Rectangle 3">
            <a:extLst>
              <a:ext uri="{FF2B5EF4-FFF2-40B4-BE49-F238E27FC236}">
                <a16:creationId xmlns:a16="http://schemas.microsoft.com/office/drawing/2014/main" id="{857156D8-DD98-43FC-8C79-2F3291D75F80}"/>
              </a:ext>
            </a:extLst>
          </p:cNvPr>
          <p:cNvSpPr>
            <a:spLocks noGrp="1" noChangeArrowheads="1"/>
          </p:cNvSpPr>
          <p:nvPr>
            <p:ph type="body" idx="1"/>
          </p:nvPr>
        </p:nvSpPr>
        <p:spPr>
          <a:xfrm>
            <a:off x="457200" y="1600200"/>
            <a:ext cx="8305800" cy="4530725"/>
          </a:xfrm>
        </p:spPr>
        <p:txBody>
          <a:bodyPr/>
          <a:lstStyle/>
          <a:p>
            <a:r>
              <a:rPr lang="en-US" altLang="en-US"/>
              <a:t>30 shekels of silver (Exodus 21:32)</a:t>
            </a:r>
          </a:p>
          <a:p>
            <a:r>
              <a:rPr lang="en-US" altLang="en-US"/>
              <a:t>Reimbursement for a slave killed by an ox</a:t>
            </a:r>
          </a:p>
          <a:p>
            <a:r>
              <a:rPr lang="en-US" altLang="en-US"/>
              <a:t>Price of slaves in 14th and 13th century BC Egypt</a:t>
            </a:r>
          </a:p>
          <a:p>
            <a:r>
              <a:rPr lang="en-US" altLang="en-US"/>
              <a:t>Price of slaves in contemporaneous Nuzi and Ugarit tablets </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5B66A451-7037-4D4F-9BCB-81F291B43487}"/>
              </a:ext>
            </a:extLst>
          </p:cNvPr>
          <p:cNvSpPr>
            <a:spLocks noGrp="1" noChangeArrowheads="1"/>
          </p:cNvSpPr>
          <p:nvPr>
            <p:ph type="title"/>
          </p:nvPr>
        </p:nvSpPr>
        <p:spPr/>
        <p:txBody>
          <a:bodyPr/>
          <a:lstStyle/>
          <a:p>
            <a:r>
              <a:rPr lang="en-US" altLang="en-US"/>
              <a:t>Pharaohs who Joseph Served</a:t>
            </a:r>
          </a:p>
        </p:txBody>
      </p:sp>
      <p:sp>
        <p:nvSpPr>
          <p:cNvPr id="234499" name="Rectangle 3">
            <a:extLst>
              <a:ext uri="{FF2B5EF4-FFF2-40B4-BE49-F238E27FC236}">
                <a16:creationId xmlns:a16="http://schemas.microsoft.com/office/drawing/2014/main" id="{137A6D20-9DB8-4453-BD79-581AA66CFCB1}"/>
              </a:ext>
            </a:extLst>
          </p:cNvPr>
          <p:cNvSpPr>
            <a:spLocks noGrp="1" noChangeArrowheads="1"/>
          </p:cNvSpPr>
          <p:nvPr>
            <p:ph type="body" idx="1"/>
          </p:nvPr>
        </p:nvSpPr>
        <p:spPr/>
        <p:txBody>
          <a:bodyPr/>
          <a:lstStyle/>
          <a:p>
            <a:r>
              <a:rPr lang="en-US" altLang="en-US"/>
              <a:t>Sesostris II (Senusret II)</a:t>
            </a:r>
          </a:p>
          <a:p>
            <a:r>
              <a:rPr lang="en-US" altLang="en-US"/>
              <a:t>Sesostris III (Senusret III, ca 1878-1843 BC) during the years of famine. </a:t>
            </a:r>
          </a:p>
          <a:p>
            <a:r>
              <a:rPr lang="en-US" altLang="en-US"/>
              <a:t>If so, Joseph would have supervised construction of Sesostris III’s pyramid at Dahshur in northern Egypt.</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8" name="Picture 4">
            <a:extLst>
              <a:ext uri="{FF2B5EF4-FFF2-40B4-BE49-F238E27FC236}">
                <a16:creationId xmlns:a16="http://schemas.microsoft.com/office/drawing/2014/main" id="{B75300FE-5CB9-46D7-9E68-2128BBB3A0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32781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6551" name="Picture 7">
            <a:extLst>
              <a:ext uri="{FF2B5EF4-FFF2-40B4-BE49-F238E27FC236}">
                <a16:creationId xmlns:a16="http://schemas.microsoft.com/office/drawing/2014/main" id="{4F933DB2-C6C3-4EFA-B583-684894B68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31464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2" name="Picture 4">
            <a:extLst>
              <a:ext uri="{FF2B5EF4-FFF2-40B4-BE49-F238E27FC236}">
                <a16:creationId xmlns:a16="http://schemas.microsoft.com/office/drawing/2014/main" id="{6283676F-0E5E-4BBF-AAFF-BDC234F17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533400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37573" name="Picture 5">
            <a:extLst>
              <a:ext uri="{FF2B5EF4-FFF2-40B4-BE49-F238E27FC236}">
                <a16:creationId xmlns:a16="http://schemas.microsoft.com/office/drawing/2014/main" id="{C69A27A7-E66F-4204-BA30-BFA64157D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050" y="533400"/>
            <a:ext cx="3663950" cy="5334000"/>
          </a:xfrm>
          <a:prstGeom prst="rect">
            <a:avLst/>
          </a:prstGeom>
          <a:noFill/>
          <a:extLst>
            <a:ext uri="{909E8E84-426E-40DD-AFC4-6F175D3DCCD1}">
              <a14:hiddenFill xmlns:a14="http://schemas.microsoft.com/office/drawing/2010/main">
                <a:solidFill>
                  <a:srgbClr val="FFFFFF"/>
                </a:solidFill>
              </a14:hiddenFill>
            </a:ext>
          </a:extLst>
        </p:spPr>
      </p:pic>
      <p:sp>
        <p:nvSpPr>
          <p:cNvPr id="237574" name="Text Box 6">
            <a:extLst>
              <a:ext uri="{FF2B5EF4-FFF2-40B4-BE49-F238E27FC236}">
                <a16:creationId xmlns:a16="http://schemas.microsoft.com/office/drawing/2014/main" id="{5B591DFD-71F5-45C4-B2C3-78256A019C64}"/>
              </a:ext>
            </a:extLst>
          </p:cNvPr>
          <p:cNvSpPr txBox="1">
            <a:spLocks noChangeArrowheads="1"/>
          </p:cNvSpPr>
          <p:nvPr/>
        </p:nvSpPr>
        <p:spPr bwMode="auto">
          <a:xfrm>
            <a:off x="838200" y="4876800"/>
            <a:ext cx="274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Pyramid of Sesostris III</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D7BB9502-92D1-44BE-82E3-4DA13E799B48}"/>
              </a:ext>
            </a:extLst>
          </p:cNvPr>
          <p:cNvSpPr>
            <a:spLocks noGrp="1" noChangeArrowheads="1"/>
          </p:cNvSpPr>
          <p:nvPr>
            <p:ph type="title"/>
          </p:nvPr>
        </p:nvSpPr>
        <p:spPr/>
        <p:txBody>
          <a:bodyPr/>
          <a:lstStyle/>
          <a:p>
            <a:r>
              <a:rPr lang="en-US" altLang="en-US" sz="4000"/>
              <a:t>Joseph and the Sesostris III Administration</a:t>
            </a:r>
          </a:p>
        </p:txBody>
      </p:sp>
      <p:sp>
        <p:nvSpPr>
          <p:cNvPr id="240643" name="Rectangle 3">
            <a:extLst>
              <a:ext uri="{FF2B5EF4-FFF2-40B4-BE49-F238E27FC236}">
                <a16:creationId xmlns:a16="http://schemas.microsoft.com/office/drawing/2014/main" id="{115C9F33-3148-46BE-96FB-24476FFF7969}"/>
              </a:ext>
            </a:extLst>
          </p:cNvPr>
          <p:cNvSpPr>
            <a:spLocks noGrp="1" noChangeArrowheads="1"/>
          </p:cNvSpPr>
          <p:nvPr>
            <p:ph type="body" idx="1"/>
          </p:nvPr>
        </p:nvSpPr>
        <p:spPr/>
        <p:txBody>
          <a:bodyPr/>
          <a:lstStyle/>
          <a:p>
            <a:r>
              <a:rPr lang="en-US" altLang="en-US"/>
              <a:t>“Nomarcs”, decentralization under Sesostris II</a:t>
            </a:r>
          </a:p>
          <a:p>
            <a:r>
              <a:rPr lang="en-US" altLang="en-US"/>
              <a:t>Centralized bureaucracy under Sesostris III</a:t>
            </a:r>
          </a:p>
          <a:p>
            <a:r>
              <a:rPr lang="en-US" altLang="en-US"/>
              <a:t>Due to famine conditions</a:t>
            </a:r>
          </a:p>
          <a:p>
            <a:r>
              <a:rPr lang="en-US" altLang="en-US"/>
              <a:t>People turn to central government for relief</a:t>
            </a:r>
          </a:p>
          <a:p>
            <a:r>
              <a:rPr lang="en-US" altLang="en-US"/>
              <a:t>Sesostris III was prepared, due to Joseph’s storing of grain under Sesostris II</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451954A8-774A-4E7A-AFBF-7F9114412E3C}"/>
              </a:ext>
            </a:extLst>
          </p:cNvPr>
          <p:cNvSpPr>
            <a:spLocks noGrp="1" noChangeArrowheads="1"/>
          </p:cNvSpPr>
          <p:nvPr>
            <p:ph type="title"/>
          </p:nvPr>
        </p:nvSpPr>
        <p:spPr/>
        <p:txBody>
          <a:bodyPr/>
          <a:lstStyle/>
          <a:p>
            <a:r>
              <a:rPr lang="en-US" altLang="en-US"/>
              <a:t>Famines in Egypt</a:t>
            </a:r>
          </a:p>
        </p:txBody>
      </p:sp>
      <p:sp>
        <p:nvSpPr>
          <p:cNvPr id="269315" name="Rectangle 3">
            <a:extLst>
              <a:ext uri="{FF2B5EF4-FFF2-40B4-BE49-F238E27FC236}">
                <a16:creationId xmlns:a16="http://schemas.microsoft.com/office/drawing/2014/main" id="{B7D675FE-19FD-4CA7-AABF-09E5FECC67B8}"/>
              </a:ext>
            </a:extLst>
          </p:cNvPr>
          <p:cNvSpPr>
            <a:spLocks noGrp="1" noChangeArrowheads="1"/>
          </p:cNvSpPr>
          <p:nvPr>
            <p:ph type="body" idx="1"/>
          </p:nvPr>
        </p:nvSpPr>
        <p:spPr/>
        <p:txBody>
          <a:bodyPr/>
          <a:lstStyle/>
          <a:p>
            <a:r>
              <a:rPr lang="en-US" altLang="en-US"/>
              <a:t>The tradition of seven year drought episodes extended back in time to the Third Dynasty.</a:t>
            </a:r>
          </a:p>
          <a:p>
            <a:r>
              <a:rPr lang="en-US" altLang="en-US"/>
              <a:t>A stela at Sehel Island, at the First Cateract on the Nile, tells of a seven-year famine during the reign of Third Dynasty King Djoser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06B66237-9101-4D0F-ACD2-A1F8B5727EE9}"/>
              </a:ext>
            </a:extLst>
          </p:cNvPr>
          <p:cNvSpPr>
            <a:spLocks noGrp="1" noChangeArrowheads="1"/>
          </p:cNvSpPr>
          <p:nvPr>
            <p:ph type="title"/>
          </p:nvPr>
        </p:nvSpPr>
        <p:spPr/>
        <p:txBody>
          <a:bodyPr/>
          <a:lstStyle/>
          <a:p>
            <a:r>
              <a:rPr lang="en-US" altLang="en-US"/>
              <a:t>Famines in Egypt</a:t>
            </a:r>
          </a:p>
        </p:txBody>
      </p:sp>
      <p:pic>
        <p:nvPicPr>
          <p:cNvPr id="271364" name="Picture 4">
            <a:extLst>
              <a:ext uri="{FF2B5EF4-FFF2-40B4-BE49-F238E27FC236}">
                <a16:creationId xmlns:a16="http://schemas.microsoft.com/office/drawing/2014/main" id="{EAF03912-2BC3-497E-8A31-BDDB2D941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95400"/>
            <a:ext cx="7620000" cy="556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2" name="Picture 4">
            <a:extLst>
              <a:ext uri="{FF2B5EF4-FFF2-40B4-BE49-F238E27FC236}">
                <a16:creationId xmlns:a16="http://schemas.microsoft.com/office/drawing/2014/main" id="{143FCEF4-D7DB-4DAE-9BB3-CA98062E4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8991600" cy="5597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BF64CBB6-39E8-4C6F-A9A7-782E01BFB51F}"/>
              </a:ext>
            </a:extLst>
          </p:cNvPr>
          <p:cNvSpPr>
            <a:spLocks noGrp="1" noChangeArrowheads="1"/>
          </p:cNvSpPr>
          <p:nvPr>
            <p:ph type="title"/>
          </p:nvPr>
        </p:nvSpPr>
        <p:spPr/>
        <p:txBody>
          <a:bodyPr/>
          <a:lstStyle/>
          <a:p>
            <a:r>
              <a:rPr lang="en-US" altLang="en-US"/>
              <a:t>Joseph as Vizer</a:t>
            </a:r>
          </a:p>
        </p:txBody>
      </p:sp>
      <p:sp>
        <p:nvSpPr>
          <p:cNvPr id="241667" name="Rectangle 3">
            <a:extLst>
              <a:ext uri="{FF2B5EF4-FFF2-40B4-BE49-F238E27FC236}">
                <a16:creationId xmlns:a16="http://schemas.microsoft.com/office/drawing/2014/main" id="{85553C21-460C-4736-8D53-A55AC844DFB9}"/>
              </a:ext>
            </a:extLst>
          </p:cNvPr>
          <p:cNvSpPr>
            <a:spLocks noGrp="1" noChangeArrowheads="1"/>
          </p:cNvSpPr>
          <p:nvPr>
            <p:ph type="body" idx="1"/>
          </p:nvPr>
        </p:nvSpPr>
        <p:spPr/>
        <p:txBody>
          <a:bodyPr/>
          <a:lstStyle/>
          <a:p>
            <a:pPr>
              <a:lnSpc>
                <a:spcPct val="90000"/>
              </a:lnSpc>
            </a:pPr>
            <a:r>
              <a:rPr lang="en-US" altLang="en-US" sz="2800"/>
              <a:t>Joseph was now 30 years old.</a:t>
            </a:r>
          </a:p>
          <a:p>
            <a:pPr>
              <a:lnSpc>
                <a:spcPct val="90000"/>
              </a:lnSpc>
            </a:pPr>
            <a:r>
              <a:rPr lang="en-US" altLang="en-US" sz="2800"/>
              <a:t>His wife bore him two sons, Manasseh and Ephraim.</a:t>
            </a:r>
          </a:p>
          <a:p>
            <a:pPr>
              <a:lnSpc>
                <a:spcPct val="90000"/>
              </a:lnSpc>
            </a:pPr>
            <a:r>
              <a:rPr lang="en-US" altLang="en-US" sz="2800"/>
              <a:t>During the famine, all the known world came to Egypt to buy corn, including Joseph's brothers.</a:t>
            </a:r>
          </a:p>
          <a:p>
            <a:pPr>
              <a:lnSpc>
                <a:spcPct val="90000"/>
              </a:lnSpc>
            </a:pPr>
            <a:r>
              <a:rPr lang="en-US" altLang="en-US" sz="2800"/>
              <a:t>They did not recognize him, but he knew them; and when they prostrated themselves before him, he saw the fulfillment of the dreams that had aroused their intense jealousy years before.</a:t>
            </a:r>
          </a:p>
          <a:p>
            <a:pPr>
              <a:lnSpc>
                <a:spcPct val="90000"/>
              </a:lnSpc>
            </a:pPr>
            <a:r>
              <a:rPr lang="en-US" altLang="en-US" sz="2800"/>
              <a:t>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1A669B02-E582-4A27-A694-C6DE47672895}"/>
              </a:ext>
            </a:extLst>
          </p:cNvPr>
          <p:cNvSpPr>
            <a:spLocks noGrp="1" noChangeArrowheads="1"/>
          </p:cNvSpPr>
          <p:nvPr>
            <p:ph type="title"/>
          </p:nvPr>
        </p:nvSpPr>
        <p:spPr/>
        <p:txBody>
          <a:bodyPr/>
          <a:lstStyle/>
          <a:p>
            <a:r>
              <a:rPr lang="en-US" altLang="en-US"/>
              <a:t>Joseph as Vizer</a:t>
            </a:r>
          </a:p>
        </p:txBody>
      </p:sp>
      <p:sp>
        <p:nvSpPr>
          <p:cNvPr id="242691" name="Rectangle 3">
            <a:extLst>
              <a:ext uri="{FF2B5EF4-FFF2-40B4-BE49-F238E27FC236}">
                <a16:creationId xmlns:a16="http://schemas.microsoft.com/office/drawing/2014/main" id="{0A3E41A0-64D2-4B3C-8587-95D2B0B710D3}"/>
              </a:ext>
            </a:extLst>
          </p:cNvPr>
          <p:cNvSpPr>
            <a:spLocks noGrp="1" noChangeArrowheads="1"/>
          </p:cNvSpPr>
          <p:nvPr>
            <p:ph type="body" idx="1"/>
          </p:nvPr>
        </p:nvSpPr>
        <p:spPr/>
        <p:txBody>
          <a:bodyPr/>
          <a:lstStyle/>
          <a:p>
            <a:r>
              <a:rPr lang="en-US" altLang="en-US"/>
              <a:t>Joseph, after testing their character in various ways, made himself known to them, told them that he bore no ill will for the wrong they had done him, and persuaded them and their father to settle in Egypt.</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815B4D22-CA18-450A-8C7F-0B5E7FC35985}"/>
              </a:ext>
            </a:extLst>
          </p:cNvPr>
          <p:cNvSpPr>
            <a:spLocks noGrp="1" noChangeArrowheads="1"/>
          </p:cNvSpPr>
          <p:nvPr>
            <p:ph type="title"/>
          </p:nvPr>
        </p:nvSpPr>
        <p:spPr/>
        <p:txBody>
          <a:bodyPr/>
          <a:lstStyle/>
          <a:p>
            <a:r>
              <a:rPr lang="en-US" altLang="en-US"/>
              <a:t>Joseph as Vizer</a:t>
            </a:r>
          </a:p>
        </p:txBody>
      </p:sp>
      <p:sp>
        <p:nvSpPr>
          <p:cNvPr id="243715" name="Rectangle 3">
            <a:extLst>
              <a:ext uri="{FF2B5EF4-FFF2-40B4-BE49-F238E27FC236}">
                <a16:creationId xmlns:a16="http://schemas.microsoft.com/office/drawing/2014/main" id="{35DC3D8B-9C85-4FB6-9AA5-45DB95DE8340}"/>
              </a:ext>
            </a:extLst>
          </p:cNvPr>
          <p:cNvSpPr>
            <a:spLocks noGrp="1" noChangeArrowheads="1"/>
          </p:cNvSpPr>
          <p:nvPr>
            <p:ph type="body" idx="1"/>
          </p:nvPr>
        </p:nvSpPr>
        <p:spPr/>
        <p:txBody>
          <a:bodyPr/>
          <a:lstStyle/>
          <a:p>
            <a:r>
              <a:rPr lang="en-US" altLang="en-US"/>
              <a:t>In the years that followed, Joseph brought about a </a:t>
            </a:r>
            <a:r>
              <a:rPr lang="en-US" altLang="en-US">
                <a:solidFill>
                  <a:srgbClr val="FF0066"/>
                </a:solidFill>
              </a:rPr>
              <a:t>permanent change in the Egyptian system of land tenure</a:t>
            </a:r>
            <a:r>
              <a:rPr lang="en-US" altLang="en-US"/>
              <a:t> because of the famine and the consequent poverty of the people, so that almost all the land became the property of the pharaoh, and the previous owners became his tenants.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a:extLst>
              <a:ext uri="{FF2B5EF4-FFF2-40B4-BE49-F238E27FC236}">
                <a16:creationId xmlns:a16="http://schemas.microsoft.com/office/drawing/2014/main" id="{2C2FC2E6-4053-4217-B564-D29112295E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064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812AD71C-40B0-40C7-84F4-6EA2C3D1DF66}"/>
              </a:ext>
            </a:extLst>
          </p:cNvPr>
          <p:cNvSpPr>
            <a:spLocks noGrp="1" noChangeArrowheads="1"/>
          </p:cNvSpPr>
          <p:nvPr>
            <p:ph type="title"/>
          </p:nvPr>
        </p:nvSpPr>
        <p:spPr/>
        <p:txBody>
          <a:bodyPr/>
          <a:lstStyle/>
          <a:p>
            <a:r>
              <a:rPr lang="en-US" altLang="en-US" sz="4000"/>
              <a:t>Asiatics in Egypt </a:t>
            </a:r>
            <a:br>
              <a:rPr lang="en-US" altLang="en-US" sz="4000"/>
            </a:br>
            <a:r>
              <a:rPr lang="en-US" altLang="en-US" sz="4000"/>
              <a:t>during the time of Joseph</a:t>
            </a:r>
          </a:p>
        </p:txBody>
      </p:sp>
      <p:sp>
        <p:nvSpPr>
          <p:cNvPr id="286723" name="Rectangle 3">
            <a:extLst>
              <a:ext uri="{FF2B5EF4-FFF2-40B4-BE49-F238E27FC236}">
                <a16:creationId xmlns:a16="http://schemas.microsoft.com/office/drawing/2014/main" id="{BA75F917-A0FF-48F9-97EB-07F3B304810C}"/>
              </a:ext>
            </a:extLst>
          </p:cNvPr>
          <p:cNvSpPr>
            <a:spLocks noGrp="1" noChangeArrowheads="1"/>
          </p:cNvSpPr>
          <p:nvPr>
            <p:ph type="body" idx="1"/>
          </p:nvPr>
        </p:nvSpPr>
        <p:spPr/>
        <p:txBody>
          <a:bodyPr/>
          <a:lstStyle/>
          <a:p>
            <a:pPr>
              <a:lnSpc>
                <a:spcPct val="90000"/>
              </a:lnSpc>
            </a:pPr>
            <a:r>
              <a:rPr lang="en-US" altLang="en-US" sz="2800"/>
              <a:t>During the 12th and 13th Dynasties of Middle Kingdom Egypt (c. 1963-1600 BC), there was an influx to Egypt of West-Semitic speaking people whom the Egyptians called "Asiatics. “</a:t>
            </a:r>
          </a:p>
          <a:p>
            <a:pPr>
              <a:lnSpc>
                <a:spcPct val="90000"/>
              </a:lnSpc>
            </a:pPr>
            <a:r>
              <a:rPr lang="en-US" altLang="en-US" sz="2800"/>
              <a:t> They held several different positions within Egyptian society. </a:t>
            </a:r>
          </a:p>
          <a:p>
            <a:pPr>
              <a:lnSpc>
                <a:spcPct val="90000"/>
              </a:lnSpc>
            </a:pPr>
            <a:r>
              <a:rPr lang="en-US" altLang="en-US" sz="2800"/>
              <a:t>Many were slaves</a:t>
            </a:r>
          </a:p>
          <a:p>
            <a:pPr>
              <a:lnSpc>
                <a:spcPct val="90000"/>
              </a:lnSpc>
            </a:pPr>
            <a:r>
              <a:rPr lang="en-US" altLang="en-US" sz="2800"/>
              <a:t>Some became leaders in their communities serving cup bearers, personal confidants and attendants for libating to the dead.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8" name="Picture 4">
            <a:extLst>
              <a:ext uri="{FF2B5EF4-FFF2-40B4-BE49-F238E27FC236}">
                <a16:creationId xmlns:a16="http://schemas.microsoft.com/office/drawing/2014/main" id="{19BA3F8F-D515-4CFC-B70B-A260FABAD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064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2" name="Picture 4">
            <a:extLst>
              <a:ext uri="{FF2B5EF4-FFF2-40B4-BE49-F238E27FC236}">
                <a16:creationId xmlns:a16="http://schemas.microsoft.com/office/drawing/2014/main" id="{C3E0F9BE-74F9-4A9A-8450-462BF9F65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057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1CD27036-3430-4482-A788-5E1AF4FD7BFA}"/>
              </a:ext>
            </a:extLst>
          </p:cNvPr>
          <p:cNvSpPr>
            <a:spLocks noGrp="1" noChangeArrowheads="1"/>
          </p:cNvSpPr>
          <p:nvPr>
            <p:ph type="title"/>
          </p:nvPr>
        </p:nvSpPr>
        <p:spPr/>
        <p:txBody>
          <a:bodyPr/>
          <a:lstStyle/>
          <a:p>
            <a:r>
              <a:rPr lang="en-US" altLang="en-US"/>
              <a:t>Asiatic Leaders in Egypt</a:t>
            </a:r>
          </a:p>
        </p:txBody>
      </p:sp>
      <p:sp>
        <p:nvSpPr>
          <p:cNvPr id="289796" name="Rectangle 4">
            <a:extLst>
              <a:ext uri="{FF2B5EF4-FFF2-40B4-BE49-F238E27FC236}">
                <a16:creationId xmlns:a16="http://schemas.microsoft.com/office/drawing/2014/main" id="{CC3E241D-B4DD-43C3-A81E-BED4B379559B}"/>
              </a:ext>
            </a:extLst>
          </p:cNvPr>
          <p:cNvSpPr>
            <a:spLocks noGrp="1" noChangeArrowheads="1"/>
          </p:cNvSpPr>
          <p:nvPr>
            <p:ph type="body" sz="half" idx="1"/>
          </p:nvPr>
        </p:nvSpPr>
        <p:spPr/>
        <p:txBody>
          <a:bodyPr/>
          <a:lstStyle/>
          <a:p>
            <a:r>
              <a:rPr lang="en-US" altLang="en-US" sz="2800">
                <a:solidFill>
                  <a:srgbClr val="FF0066"/>
                </a:solidFill>
              </a:rPr>
              <a:t>Egyptian	Name</a:t>
            </a:r>
            <a:r>
              <a:rPr lang="en-US" altLang="en-US" sz="2800"/>
              <a:t>	</a:t>
            </a:r>
          </a:p>
          <a:p>
            <a:r>
              <a:rPr lang="en-US" altLang="en-US" sz="2800"/>
              <a:t>Asiatic and Chief Craftsman, Tawti</a:t>
            </a:r>
          </a:p>
          <a:p>
            <a:r>
              <a:rPr lang="en-US" altLang="en-US" sz="2800"/>
              <a:t>The Chief Craftsman Epir </a:t>
            </a:r>
          </a:p>
          <a:p>
            <a:r>
              <a:rPr lang="en-US" altLang="en-US" sz="2800"/>
              <a:t>Chief Draughtsman of the Temple of Amun (seven generations), founder Padi-Baal </a:t>
            </a:r>
          </a:p>
        </p:txBody>
      </p:sp>
      <p:sp>
        <p:nvSpPr>
          <p:cNvPr id="289797" name="Rectangle 5">
            <a:extLst>
              <a:ext uri="{FF2B5EF4-FFF2-40B4-BE49-F238E27FC236}">
                <a16:creationId xmlns:a16="http://schemas.microsoft.com/office/drawing/2014/main" id="{C541E686-335F-442D-BAA5-E3B20C801F52}"/>
              </a:ext>
            </a:extLst>
          </p:cNvPr>
          <p:cNvSpPr>
            <a:spLocks noGrp="1" noChangeArrowheads="1"/>
          </p:cNvSpPr>
          <p:nvPr>
            <p:ph type="body" sz="half" idx="2"/>
          </p:nvPr>
        </p:nvSpPr>
        <p:spPr/>
        <p:txBody>
          <a:bodyPr/>
          <a:lstStyle/>
          <a:p>
            <a:r>
              <a:rPr lang="en-US" altLang="en-US" sz="2800">
                <a:solidFill>
                  <a:srgbClr val="FF0066"/>
                </a:solidFill>
              </a:rPr>
              <a:t>Asiatic Name/date</a:t>
            </a:r>
          </a:p>
          <a:p>
            <a:r>
              <a:rPr lang="en-US" altLang="en-US" sz="2800"/>
              <a:t>David, 19</a:t>
            </a:r>
            <a:r>
              <a:rPr lang="en-US" altLang="en-US" sz="2800" baseline="30000"/>
              <a:t>th</a:t>
            </a:r>
            <a:r>
              <a:rPr lang="en-US" altLang="en-US" sz="2800"/>
              <a:t>-18</a:t>
            </a:r>
            <a:r>
              <a:rPr lang="en-US" altLang="en-US" sz="2800" baseline="30000"/>
              <a:t>th</a:t>
            </a:r>
            <a:r>
              <a:rPr lang="en-US" altLang="en-US" sz="2800"/>
              <a:t> centuries BC</a:t>
            </a:r>
          </a:p>
          <a:p>
            <a:r>
              <a:rPr lang="en-US" altLang="en-US" sz="2800"/>
              <a:t>Ephron, 19</a:t>
            </a:r>
            <a:r>
              <a:rPr lang="en-US" altLang="en-US" sz="2800" baseline="30000"/>
              <a:t>th</a:t>
            </a:r>
            <a:r>
              <a:rPr lang="en-US" altLang="en-US" sz="2800"/>
              <a:t>-18</a:t>
            </a:r>
            <a:r>
              <a:rPr lang="en-US" altLang="en-US" sz="2800" baseline="30000"/>
              <a:t>th</a:t>
            </a:r>
            <a:r>
              <a:rPr lang="en-US" altLang="en-US" sz="2800"/>
              <a:t> centuries BC</a:t>
            </a:r>
          </a:p>
          <a:p>
            <a:r>
              <a:rPr lang="en-US" altLang="en-US" sz="2800"/>
              <a:t>“Baal has Redeemed”,1450-1280 BC</a:t>
            </a:r>
          </a:p>
          <a:p>
            <a:endParaRPr lang="en-US" altLang="en-US" sz="2800"/>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a:extLst>
              <a:ext uri="{FF2B5EF4-FFF2-40B4-BE49-F238E27FC236}">
                <a16:creationId xmlns:a16="http://schemas.microsoft.com/office/drawing/2014/main" id="{A12EC1B7-8280-4083-A211-C01865CA4BB2}"/>
              </a:ext>
            </a:extLst>
          </p:cNvPr>
          <p:cNvSpPr>
            <a:spLocks noGrp="1" noChangeArrowheads="1"/>
          </p:cNvSpPr>
          <p:nvPr>
            <p:ph type="title"/>
          </p:nvPr>
        </p:nvSpPr>
        <p:spPr/>
        <p:txBody>
          <a:bodyPr/>
          <a:lstStyle/>
          <a:p>
            <a:r>
              <a:rPr lang="en-US" altLang="en-US"/>
              <a:t>Asiatic Leaders in Egypt</a:t>
            </a:r>
          </a:p>
        </p:txBody>
      </p:sp>
      <p:sp>
        <p:nvSpPr>
          <p:cNvPr id="292867" name="Rectangle 3">
            <a:extLst>
              <a:ext uri="{FF2B5EF4-FFF2-40B4-BE49-F238E27FC236}">
                <a16:creationId xmlns:a16="http://schemas.microsoft.com/office/drawing/2014/main" id="{2376E4DE-F108-4725-BE26-C6B2456A71BE}"/>
              </a:ext>
            </a:extLst>
          </p:cNvPr>
          <p:cNvSpPr>
            <a:spLocks noGrp="1" noChangeArrowheads="1"/>
          </p:cNvSpPr>
          <p:nvPr>
            <p:ph type="body" sz="half" idx="1"/>
          </p:nvPr>
        </p:nvSpPr>
        <p:spPr/>
        <p:txBody>
          <a:bodyPr/>
          <a:lstStyle/>
          <a:p>
            <a:pPr>
              <a:lnSpc>
                <a:spcPct val="90000"/>
              </a:lnSpc>
            </a:pPr>
            <a:r>
              <a:rPr lang="en-US" altLang="en-US" sz="2800">
                <a:solidFill>
                  <a:srgbClr val="FF0066"/>
                </a:solidFill>
              </a:rPr>
              <a:t>Egyptian	Name</a:t>
            </a:r>
          </a:p>
          <a:p>
            <a:pPr>
              <a:lnSpc>
                <a:spcPct val="90000"/>
              </a:lnSpc>
            </a:pPr>
            <a:r>
              <a:rPr lang="en-US" altLang="en-US" sz="2800"/>
              <a:t>Padi-Baal's wife Ibri-kul 	</a:t>
            </a:r>
          </a:p>
          <a:p>
            <a:pPr>
              <a:lnSpc>
                <a:spcPct val="90000"/>
              </a:lnSpc>
            </a:pPr>
            <a:r>
              <a:rPr lang="en-US" altLang="en-US" sz="2800"/>
              <a:t>Didia, grand daughter and great-great grand daughter of woman named Tal </a:t>
            </a:r>
          </a:p>
          <a:p>
            <a:pPr>
              <a:lnSpc>
                <a:spcPct val="90000"/>
              </a:lnSpc>
            </a:pPr>
            <a:r>
              <a:rPr lang="en-US" altLang="en-US" sz="2800"/>
              <a:t>Urhiya </a:t>
            </a:r>
          </a:p>
        </p:txBody>
      </p:sp>
      <p:sp>
        <p:nvSpPr>
          <p:cNvPr id="292868" name="Rectangle 4">
            <a:extLst>
              <a:ext uri="{FF2B5EF4-FFF2-40B4-BE49-F238E27FC236}">
                <a16:creationId xmlns:a16="http://schemas.microsoft.com/office/drawing/2014/main" id="{842D8C9E-5206-4388-82B5-8B22EC81844E}"/>
              </a:ext>
            </a:extLst>
          </p:cNvPr>
          <p:cNvSpPr>
            <a:spLocks noGrp="1" noChangeArrowheads="1"/>
          </p:cNvSpPr>
          <p:nvPr>
            <p:ph type="body" sz="half" idx="2"/>
          </p:nvPr>
        </p:nvSpPr>
        <p:spPr/>
        <p:txBody>
          <a:bodyPr/>
          <a:lstStyle/>
          <a:p>
            <a:pPr>
              <a:lnSpc>
                <a:spcPct val="90000"/>
              </a:lnSpc>
            </a:pPr>
            <a:r>
              <a:rPr lang="en-US" altLang="en-US" sz="2800">
                <a:solidFill>
                  <a:srgbClr val="FF0066"/>
                </a:solidFill>
              </a:rPr>
              <a:t>Asiatic Name/date</a:t>
            </a:r>
          </a:p>
          <a:p>
            <a:pPr>
              <a:lnSpc>
                <a:spcPct val="90000"/>
              </a:lnSpc>
            </a:pPr>
            <a:r>
              <a:rPr lang="en-US" altLang="en-US" sz="2800"/>
              <a:t>Hurrian names</a:t>
            </a:r>
          </a:p>
          <a:p>
            <a:pPr>
              <a:lnSpc>
                <a:spcPct val="90000"/>
              </a:lnSpc>
            </a:pPr>
            <a:endParaRPr lang="en-US" altLang="en-US" sz="2800"/>
          </a:p>
          <a:p>
            <a:pPr>
              <a:lnSpc>
                <a:spcPct val="90000"/>
              </a:lnSpc>
            </a:pPr>
            <a:r>
              <a:rPr lang="en-US" altLang="en-US" sz="2800"/>
              <a:t>Tal = Dewdrop (a west semitic name), c 1280 BC </a:t>
            </a:r>
          </a:p>
          <a:p>
            <a:pPr>
              <a:lnSpc>
                <a:spcPct val="90000"/>
              </a:lnSpc>
            </a:pPr>
            <a:endParaRPr lang="en-US" altLang="en-US" sz="2800"/>
          </a:p>
          <a:p>
            <a:pPr>
              <a:lnSpc>
                <a:spcPct val="90000"/>
              </a:lnSpc>
            </a:pPr>
            <a:r>
              <a:rPr lang="en-US" altLang="en-US" sz="2800"/>
              <a:t>Hurrian "True One“, New Kingdom, Sethos I</a:t>
            </a:r>
          </a:p>
          <a:p>
            <a:pPr>
              <a:lnSpc>
                <a:spcPct val="90000"/>
              </a:lnSpc>
            </a:pPr>
            <a:endParaRPr lang="en-US" altLang="en-US" sz="2800"/>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D381E4AA-4DAD-424B-94B9-03BB11EAF78C}"/>
              </a:ext>
            </a:extLst>
          </p:cNvPr>
          <p:cNvSpPr>
            <a:spLocks noGrp="1" noChangeArrowheads="1"/>
          </p:cNvSpPr>
          <p:nvPr>
            <p:ph type="title"/>
          </p:nvPr>
        </p:nvSpPr>
        <p:spPr/>
        <p:txBody>
          <a:bodyPr/>
          <a:lstStyle/>
          <a:p>
            <a:r>
              <a:rPr lang="en-US" altLang="en-US"/>
              <a:t>Jacob and Joseph</a:t>
            </a:r>
          </a:p>
        </p:txBody>
      </p:sp>
      <p:sp>
        <p:nvSpPr>
          <p:cNvPr id="244739" name="Rectangle 3">
            <a:extLst>
              <a:ext uri="{FF2B5EF4-FFF2-40B4-BE49-F238E27FC236}">
                <a16:creationId xmlns:a16="http://schemas.microsoft.com/office/drawing/2014/main" id="{A7888228-5BBB-4277-940C-2AC743B470A3}"/>
              </a:ext>
            </a:extLst>
          </p:cNvPr>
          <p:cNvSpPr>
            <a:spLocks noGrp="1" noChangeArrowheads="1"/>
          </p:cNvSpPr>
          <p:nvPr>
            <p:ph type="body" idx="1"/>
          </p:nvPr>
        </p:nvSpPr>
        <p:spPr/>
        <p:txBody>
          <a:bodyPr/>
          <a:lstStyle/>
          <a:p>
            <a:r>
              <a:rPr lang="en-US" altLang="en-US"/>
              <a:t>Jacob lived with Joseph in Egypt for 17 years.</a:t>
            </a:r>
          </a:p>
          <a:p>
            <a:r>
              <a:rPr lang="en-US" altLang="en-US"/>
              <a:t>Before he died, Jacob adopted Joseph's two sons, Manasseh and Ephriam.</a:t>
            </a:r>
          </a:p>
          <a:p>
            <a:r>
              <a:rPr lang="en-US" altLang="en-US"/>
              <a:t>Put them on the same level as his own sons in the division of the inheritance.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8AB77549-BD9D-4FC0-B537-914A276C8695}"/>
              </a:ext>
            </a:extLst>
          </p:cNvPr>
          <p:cNvSpPr>
            <a:spLocks noGrp="1" noChangeArrowheads="1"/>
          </p:cNvSpPr>
          <p:nvPr>
            <p:ph type="title"/>
          </p:nvPr>
        </p:nvSpPr>
        <p:spPr/>
        <p:txBody>
          <a:bodyPr/>
          <a:lstStyle/>
          <a:p>
            <a:r>
              <a:rPr lang="en-US" altLang="en-US" sz="4000"/>
              <a:t>Burial of Jacob</a:t>
            </a:r>
            <a:br>
              <a:rPr lang="en-US" altLang="en-US" sz="4000"/>
            </a:br>
            <a:r>
              <a:rPr lang="en-US" altLang="en-US" sz="4000"/>
              <a:t>c. 1858 BC</a:t>
            </a:r>
          </a:p>
        </p:txBody>
      </p:sp>
      <p:sp>
        <p:nvSpPr>
          <p:cNvPr id="245763" name="Rectangle 3">
            <a:extLst>
              <a:ext uri="{FF2B5EF4-FFF2-40B4-BE49-F238E27FC236}">
                <a16:creationId xmlns:a16="http://schemas.microsoft.com/office/drawing/2014/main" id="{8346915B-3E5C-4E54-9149-E8D21E3FE87E}"/>
              </a:ext>
            </a:extLst>
          </p:cNvPr>
          <p:cNvSpPr>
            <a:spLocks noGrp="1" noChangeArrowheads="1"/>
          </p:cNvSpPr>
          <p:nvPr>
            <p:ph type="body" idx="1"/>
          </p:nvPr>
        </p:nvSpPr>
        <p:spPr/>
        <p:txBody>
          <a:bodyPr/>
          <a:lstStyle/>
          <a:p>
            <a:pPr>
              <a:lnSpc>
                <a:spcPct val="90000"/>
              </a:lnSpc>
            </a:pPr>
            <a:r>
              <a:rPr lang="en-US" altLang="en-US" sz="2800"/>
              <a:t>The burial of Jacob is described in Genesis 50:1-14.</a:t>
            </a:r>
          </a:p>
          <a:p>
            <a:pPr>
              <a:lnSpc>
                <a:spcPct val="90000"/>
              </a:lnSpc>
            </a:pPr>
            <a:r>
              <a:rPr lang="en-US" altLang="en-US" sz="2800"/>
              <a:t>Jacob was embalmed in Egyptian fashion.</a:t>
            </a:r>
          </a:p>
          <a:p>
            <a:pPr>
              <a:lnSpc>
                <a:spcPct val="90000"/>
              </a:lnSpc>
            </a:pPr>
            <a:r>
              <a:rPr lang="en-US" altLang="en-US" sz="2800"/>
              <a:t>Joseph was given permission by  Pharaoh Sesostris III to return Jacob's body to the Cave of Machpelah, near Hebron to be buried in the ancestral plot.  </a:t>
            </a:r>
          </a:p>
          <a:p>
            <a:pPr>
              <a:lnSpc>
                <a:spcPct val="90000"/>
              </a:lnSpc>
            </a:pPr>
            <a:r>
              <a:rPr lang="en-US" altLang="en-US" sz="2800"/>
              <a:t>The funeral procession included soldiers, charioteers, and high-ranking government officials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a:extLst>
              <a:ext uri="{FF2B5EF4-FFF2-40B4-BE49-F238E27FC236}">
                <a16:creationId xmlns:a16="http://schemas.microsoft.com/office/drawing/2014/main" id="{5785D457-799E-42B8-ACA4-5CB7037F3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8421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AD76F4CD-EE1D-4694-A228-99BD7D916503}"/>
              </a:ext>
            </a:extLst>
          </p:cNvPr>
          <p:cNvSpPr>
            <a:spLocks noGrp="1" noChangeArrowheads="1"/>
          </p:cNvSpPr>
          <p:nvPr>
            <p:ph type="title"/>
          </p:nvPr>
        </p:nvSpPr>
        <p:spPr/>
        <p:txBody>
          <a:bodyPr/>
          <a:lstStyle/>
          <a:p>
            <a:r>
              <a:rPr lang="en-US" altLang="en-US"/>
              <a:t>Burial Precession for Jacob</a:t>
            </a:r>
          </a:p>
        </p:txBody>
      </p:sp>
      <p:sp>
        <p:nvSpPr>
          <p:cNvPr id="247811" name="Rectangle 3">
            <a:extLst>
              <a:ext uri="{FF2B5EF4-FFF2-40B4-BE49-F238E27FC236}">
                <a16:creationId xmlns:a16="http://schemas.microsoft.com/office/drawing/2014/main" id="{DBA689D1-A782-45FE-8DE0-337D5D5B3806}"/>
              </a:ext>
            </a:extLst>
          </p:cNvPr>
          <p:cNvSpPr>
            <a:spLocks noGrp="1" noChangeArrowheads="1"/>
          </p:cNvSpPr>
          <p:nvPr>
            <p:ph type="body" idx="1"/>
          </p:nvPr>
        </p:nvSpPr>
        <p:spPr/>
        <p:txBody>
          <a:bodyPr/>
          <a:lstStyle/>
          <a:p>
            <a:r>
              <a:rPr lang="en-US" altLang="en-US"/>
              <a:t>Goshen (eastern Nile Delta)</a:t>
            </a:r>
          </a:p>
          <a:p>
            <a:r>
              <a:rPr lang="en-US" altLang="en-US"/>
              <a:t>Isthmus of Suez near Ismaliya, </a:t>
            </a:r>
          </a:p>
          <a:p>
            <a:r>
              <a:rPr lang="en-US" altLang="en-US"/>
              <a:t>Eastern end of Wadi Tumilat</a:t>
            </a:r>
          </a:p>
          <a:p>
            <a:r>
              <a:rPr lang="en-US" altLang="en-US"/>
              <a:t>Kadesh-Barnea</a:t>
            </a:r>
          </a:p>
          <a:p>
            <a:r>
              <a:rPr lang="en-US" altLang="en-US"/>
              <a:t>Edom (land of Esau's descendants)</a:t>
            </a:r>
          </a:p>
          <a:p>
            <a:r>
              <a:rPr lang="en-US" altLang="en-US"/>
              <a:t>Threshing floor of Atad (or Abel-Mizraim, near the Jabbok River) where Jacob had wrestled with the angel (Genesis 32-33)</a:t>
            </a:r>
          </a:p>
          <a:p>
            <a:endParaRPr lang="en-US" altLang="en-US"/>
          </a:p>
          <a:p>
            <a:endParaRPr lang="en-US" altLang="en-US"/>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6FF7B1B7-CB17-4AD1-89EC-F8F63CBB1B85}"/>
              </a:ext>
            </a:extLst>
          </p:cNvPr>
          <p:cNvSpPr>
            <a:spLocks noGrp="1" noChangeArrowheads="1"/>
          </p:cNvSpPr>
          <p:nvPr>
            <p:ph type="title"/>
          </p:nvPr>
        </p:nvSpPr>
        <p:spPr/>
        <p:txBody>
          <a:bodyPr/>
          <a:lstStyle/>
          <a:p>
            <a:r>
              <a:rPr lang="en-US" altLang="en-US"/>
              <a:t>Burial Precession for Jacob</a:t>
            </a:r>
          </a:p>
        </p:txBody>
      </p:sp>
      <p:sp>
        <p:nvSpPr>
          <p:cNvPr id="248835" name="Rectangle 3">
            <a:extLst>
              <a:ext uri="{FF2B5EF4-FFF2-40B4-BE49-F238E27FC236}">
                <a16:creationId xmlns:a16="http://schemas.microsoft.com/office/drawing/2014/main" id="{3BDADA39-6DF8-4A84-AD48-FA5EB7893C1E}"/>
              </a:ext>
            </a:extLst>
          </p:cNvPr>
          <p:cNvSpPr>
            <a:spLocks noGrp="1" noChangeArrowheads="1"/>
          </p:cNvSpPr>
          <p:nvPr>
            <p:ph type="body" idx="1"/>
          </p:nvPr>
        </p:nvSpPr>
        <p:spPr/>
        <p:txBody>
          <a:bodyPr/>
          <a:lstStyle/>
          <a:p>
            <a:r>
              <a:rPr lang="en-US" altLang="en-US"/>
              <a:t>Cross the fords at Adam (modern Damiyeh)</a:t>
            </a:r>
          </a:p>
          <a:p>
            <a:r>
              <a:rPr lang="en-US" altLang="en-US"/>
              <a:t>Shechem</a:t>
            </a:r>
          </a:p>
          <a:p>
            <a:r>
              <a:rPr lang="en-US" altLang="en-US"/>
              <a:t>Bethlehem</a:t>
            </a:r>
          </a:p>
          <a:p>
            <a:r>
              <a:rPr lang="en-US" altLang="en-US"/>
              <a:t>This route took the party to the threshing floor of Atad (Genesis 50:10) near Jabbok River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D3C0A2A-FA6C-4B25-8CAE-1629342DFE6F}"/>
              </a:ext>
            </a:extLst>
          </p:cNvPr>
          <p:cNvSpPr>
            <a:spLocks noGrp="1" noChangeArrowheads="1"/>
          </p:cNvSpPr>
          <p:nvPr>
            <p:ph type="title"/>
          </p:nvPr>
        </p:nvSpPr>
        <p:spPr/>
        <p:txBody>
          <a:bodyPr/>
          <a:lstStyle/>
          <a:p>
            <a:r>
              <a:rPr lang="en-US" altLang="en-US"/>
              <a:t>DATA SOURCES</a:t>
            </a:r>
          </a:p>
        </p:txBody>
      </p:sp>
      <p:sp>
        <p:nvSpPr>
          <p:cNvPr id="35843" name="Rectangle 3">
            <a:extLst>
              <a:ext uri="{FF2B5EF4-FFF2-40B4-BE49-F238E27FC236}">
                <a16:creationId xmlns:a16="http://schemas.microsoft.com/office/drawing/2014/main" id="{FCA73280-4011-4A22-A138-FA5E77D0C0D2}"/>
              </a:ext>
            </a:extLst>
          </p:cNvPr>
          <p:cNvSpPr>
            <a:spLocks noGrp="1" noChangeArrowheads="1"/>
          </p:cNvSpPr>
          <p:nvPr>
            <p:ph type="body" idx="1"/>
          </p:nvPr>
        </p:nvSpPr>
        <p:spPr>
          <a:xfrm>
            <a:off x="457200" y="1600200"/>
            <a:ext cx="7620000" cy="4530725"/>
          </a:xfrm>
        </p:spPr>
        <p:txBody>
          <a:bodyPr/>
          <a:lstStyle/>
          <a:p>
            <a:r>
              <a:rPr lang="en-US" altLang="en-US"/>
              <a:t>Oatna Tablets </a:t>
            </a:r>
          </a:p>
          <a:p>
            <a:r>
              <a:rPr lang="en-US" altLang="en-US"/>
              <a:t>Alalakh Tablets </a:t>
            </a:r>
          </a:p>
          <a:p>
            <a:r>
              <a:rPr lang="en-US" altLang="en-US"/>
              <a:t>Boghazkoy Tablets </a:t>
            </a:r>
          </a:p>
          <a:p>
            <a:r>
              <a:rPr lang="en-US" altLang="en-US"/>
              <a:t>Library of Ashurbanipal: Assyrian Tablets </a:t>
            </a:r>
          </a:p>
          <a:p>
            <a:r>
              <a:rPr lang="en-US" altLang="en-US"/>
              <a:t>Nippur Tablets </a:t>
            </a:r>
            <a:endParaRPr lang="en-US" altLang="en-US" b="1"/>
          </a:p>
          <a:p>
            <a:endParaRPr lang="en-US"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BCAAB03A-0C0B-4B35-B142-8CA2EE663F24}"/>
              </a:ext>
            </a:extLst>
          </p:cNvPr>
          <p:cNvSpPr>
            <a:spLocks noGrp="1" noChangeArrowheads="1"/>
          </p:cNvSpPr>
          <p:nvPr>
            <p:ph type="title"/>
          </p:nvPr>
        </p:nvSpPr>
        <p:spPr/>
        <p:txBody>
          <a:bodyPr/>
          <a:lstStyle/>
          <a:p>
            <a:r>
              <a:rPr lang="en-US" altLang="en-US" sz="4000"/>
              <a:t>Price of Slaves </a:t>
            </a:r>
            <a:br>
              <a:rPr lang="en-US" altLang="en-US" sz="4000"/>
            </a:br>
            <a:r>
              <a:rPr lang="en-US" altLang="en-US" sz="4000"/>
              <a:t>during the Divided Kingdom</a:t>
            </a:r>
          </a:p>
        </p:txBody>
      </p:sp>
      <p:sp>
        <p:nvSpPr>
          <p:cNvPr id="97283" name="Rectangle 3">
            <a:extLst>
              <a:ext uri="{FF2B5EF4-FFF2-40B4-BE49-F238E27FC236}">
                <a16:creationId xmlns:a16="http://schemas.microsoft.com/office/drawing/2014/main" id="{581BD68F-2629-4800-A181-FBC382069753}"/>
              </a:ext>
            </a:extLst>
          </p:cNvPr>
          <p:cNvSpPr>
            <a:spLocks noGrp="1" noChangeArrowheads="1"/>
          </p:cNvSpPr>
          <p:nvPr>
            <p:ph type="body" idx="1"/>
          </p:nvPr>
        </p:nvSpPr>
        <p:spPr/>
        <p:txBody>
          <a:bodyPr/>
          <a:lstStyle/>
          <a:p>
            <a:r>
              <a:rPr lang="en-US" altLang="en-US"/>
              <a:t>50 shekels of silver (2 Kings 15:20)</a:t>
            </a:r>
          </a:p>
          <a:p>
            <a:r>
              <a:rPr lang="en-US" altLang="en-US"/>
              <a:t>In the late 8th century BC</a:t>
            </a:r>
          </a:p>
          <a:p>
            <a:r>
              <a:rPr lang="en-US" altLang="en-US"/>
              <a:t>Menahem, king of Israel ransomed Israelites captured by the Assyrian king Pul (Tiglath Pileser)</a:t>
            </a:r>
          </a:p>
          <a:p>
            <a:r>
              <a:rPr lang="en-US" altLang="en-US"/>
              <a:t>Assyrian records for this time period also put the price of slaves at 50 to 60 shekels </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19A33983-8487-4729-8900-C6A5E355290D}"/>
              </a:ext>
            </a:extLst>
          </p:cNvPr>
          <p:cNvSpPr>
            <a:spLocks noGrp="1" noChangeArrowheads="1"/>
          </p:cNvSpPr>
          <p:nvPr>
            <p:ph type="title"/>
          </p:nvPr>
        </p:nvSpPr>
        <p:spPr/>
        <p:txBody>
          <a:bodyPr/>
          <a:lstStyle/>
          <a:p>
            <a:r>
              <a:rPr lang="en-US" altLang="en-US"/>
              <a:t>Burial Precession for Jacob</a:t>
            </a:r>
          </a:p>
        </p:txBody>
      </p:sp>
      <p:sp>
        <p:nvSpPr>
          <p:cNvPr id="249859" name="Rectangle 3">
            <a:extLst>
              <a:ext uri="{FF2B5EF4-FFF2-40B4-BE49-F238E27FC236}">
                <a16:creationId xmlns:a16="http://schemas.microsoft.com/office/drawing/2014/main" id="{77E15C54-997F-4359-9D6F-2A4224232315}"/>
              </a:ext>
            </a:extLst>
          </p:cNvPr>
          <p:cNvSpPr>
            <a:spLocks noGrp="1" noChangeArrowheads="1"/>
          </p:cNvSpPr>
          <p:nvPr>
            <p:ph type="body" idx="1"/>
          </p:nvPr>
        </p:nvSpPr>
        <p:spPr/>
        <p:txBody>
          <a:bodyPr/>
          <a:lstStyle/>
          <a:p>
            <a:r>
              <a:rPr lang="en-US" altLang="en-US" sz="2800"/>
              <a:t>The route from Shechem (Genesis 33:18) to Bethel (Genesis 35:1) to Bethlehem (Genesis 35:19) to Hebron (Genesis 35:27) follows the route Jacob followed when he came back from Haran with his family. </a:t>
            </a:r>
          </a:p>
          <a:p>
            <a:r>
              <a:rPr lang="en-US" altLang="en-US" sz="2800"/>
              <a:t>It also follows the route used by Abraham. This route enabled Joseph to claim his property in Shechem and visit his mother's grave at Bethlehem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a:extLst>
              <a:ext uri="{FF2B5EF4-FFF2-40B4-BE49-F238E27FC236}">
                <a16:creationId xmlns:a16="http://schemas.microsoft.com/office/drawing/2014/main" id="{A12BAEE3-FCFF-4AFD-BC9C-FB654DEF1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068888"/>
          </a:xfrm>
          <a:prstGeom prst="rect">
            <a:avLst/>
          </a:prstGeom>
          <a:noFill/>
          <a:extLst>
            <a:ext uri="{909E8E84-426E-40DD-AFC4-6F175D3DCCD1}">
              <a14:hiddenFill xmlns:a14="http://schemas.microsoft.com/office/drawing/2010/main">
                <a:solidFill>
                  <a:srgbClr val="FFFFFF"/>
                </a:solidFill>
              </a14:hiddenFill>
            </a:ext>
          </a:extLst>
        </p:spPr>
      </p:pic>
      <p:sp>
        <p:nvSpPr>
          <p:cNvPr id="250883" name="Text Box 3">
            <a:extLst>
              <a:ext uri="{FF2B5EF4-FFF2-40B4-BE49-F238E27FC236}">
                <a16:creationId xmlns:a16="http://schemas.microsoft.com/office/drawing/2014/main" id="{C3FE22B6-F065-4E3D-A905-42F54FFB02B4}"/>
              </a:ext>
            </a:extLst>
          </p:cNvPr>
          <p:cNvSpPr txBox="1">
            <a:spLocks noChangeArrowheads="1"/>
          </p:cNvSpPr>
          <p:nvPr/>
        </p:nvSpPr>
        <p:spPr bwMode="auto">
          <a:xfrm>
            <a:off x="3200400" y="58674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JACOB’S SHECHEM</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A1CE6569-A1B6-448A-9612-1A5E5E4E5AF7}"/>
              </a:ext>
            </a:extLst>
          </p:cNvPr>
          <p:cNvSpPr>
            <a:spLocks noGrp="1" noChangeArrowheads="1"/>
          </p:cNvSpPr>
          <p:nvPr>
            <p:ph type="title"/>
          </p:nvPr>
        </p:nvSpPr>
        <p:spPr/>
        <p:txBody>
          <a:bodyPr/>
          <a:lstStyle/>
          <a:p>
            <a:r>
              <a:rPr lang="en-US" altLang="en-US" sz="4000"/>
              <a:t>Khu-Sebec and Jacob’s funeral procession</a:t>
            </a:r>
          </a:p>
        </p:txBody>
      </p:sp>
      <p:sp>
        <p:nvSpPr>
          <p:cNvPr id="251907" name="Rectangle 3">
            <a:extLst>
              <a:ext uri="{FF2B5EF4-FFF2-40B4-BE49-F238E27FC236}">
                <a16:creationId xmlns:a16="http://schemas.microsoft.com/office/drawing/2014/main" id="{1586A255-575B-4E90-BD26-1BE1B97AFA7D}"/>
              </a:ext>
            </a:extLst>
          </p:cNvPr>
          <p:cNvSpPr>
            <a:spLocks noGrp="1" noChangeArrowheads="1"/>
          </p:cNvSpPr>
          <p:nvPr>
            <p:ph type="body" idx="1"/>
          </p:nvPr>
        </p:nvSpPr>
        <p:spPr/>
        <p:txBody>
          <a:bodyPr/>
          <a:lstStyle/>
          <a:p>
            <a:r>
              <a:rPr lang="en-US" altLang="en-US" sz="2800"/>
              <a:t>Archaeological findings shed some light on this burial procession.</a:t>
            </a:r>
          </a:p>
          <a:p>
            <a:r>
              <a:rPr lang="en-US" altLang="en-US" sz="2800"/>
              <a:t>The Mortuary stela of Khu-Sebec, an official of Sesostris III, has five lines added above the original vertical columns, probably taking the place of a pictorial design.</a:t>
            </a:r>
          </a:p>
          <a:p>
            <a:r>
              <a:rPr lang="en-US" altLang="en-US" sz="2800"/>
              <a:t>These lines describe a campaign into Canaan, the ONLY one that occurred in the 200 years of the 12th Dynasty.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a:extLst>
              <a:ext uri="{FF2B5EF4-FFF2-40B4-BE49-F238E27FC236}">
                <a16:creationId xmlns:a16="http://schemas.microsoft.com/office/drawing/2014/main" id="{A665170D-29AF-40BC-A833-229BFC8BA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3679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52931" name="Text Box 3">
            <a:extLst>
              <a:ext uri="{FF2B5EF4-FFF2-40B4-BE49-F238E27FC236}">
                <a16:creationId xmlns:a16="http://schemas.microsoft.com/office/drawing/2014/main" id="{75FC67F9-64D4-44CB-ACC7-9F458D00B046}"/>
              </a:ext>
            </a:extLst>
          </p:cNvPr>
          <p:cNvSpPr txBox="1">
            <a:spLocks noChangeArrowheads="1"/>
          </p:cNvSpPr>
          <p:nvPr/>
        </p:nvSpPr>
        <p:spPr bwMode="auto">
          <a:xfrm>
            <a:off x="4648200" y="1447800"/>
            <a:ext cx="35814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Stele of Khu-Sebek stela telling of a campaign by Pharaoh Sesostris III in a foreign country named Sekmem (Shechem)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a:extLst>
              <a:ext uri="{FF2B5EF4-FFF2-40B4-BE49-F238E27FC236}">
                <a16:creationId xmlns:a16="http://schemas.microsoft.com/office/drawing/2014/main" id="{A2976481-375C-49AC-B645-8FC3CC150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32781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53955" name="Text Box 3">
            <a:extLst>
              <a:ext uri="{FF2B5EF4-FFF2-40B4-BE49-F238E27FC236}">
                <a16:creationId xmlns:a16="http://schemas.microsoft.com/office/drawing/2014/main" id="{6146C553-6B63-41B9-91C1-86D4D0DB6544}"/>
              </a:ext>
            </a:extLst>
          </p:cNvPr>
          <p:cNvSpPr txBox="1">
            <a:spLocks noChangeArrowheads="1"/>
          </p:cNvSpPr>
          <p:nvPr/>
        </p:nvSpPr>
        <p:spPr bwMode="auto">
          <a:xfrm>
            <a:off x="4572000" y="914400"/>
            <a:ext cx="2286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Khu-Sebek was a noble in the court of Pharaoh Sesostris III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24366EC1-FC60-4F38-B088-56354476C9DB}"/>
              </a:ext>
            </a:extLst>
          </p:cNvPr>
          <p:cNvSpPr>
            <a:spLocks noGrp="1" noChangeArrowheads="1"/>
          </p:cNvSpPr>
          <p:nvPr>
            <p:ph type="title"/>
          </p:nvPr>
        </p:nvSpPr>
        <p:spPr/>
        <p:txBody>
          <a:bodyPr/>
          <a:lstStyle/>
          <a:p>
            <a:r>
              <a:rPr lang="en-US" altLang="en-US" sz="4000"/>
              <a:t>Khu-Sebec and Jacob’s funeral procession</a:t>
            </a:r>
          </a:p>
        </p:txBody>
      </p:sp>
      <p:sp>
        <p:nvSpPr>
          <p:cNvPr id="254979" name="Rectangle 3">
            <a:extLst>
              <a:ext uri="{FF2B5EF4-FFF2-40B4-BE49-F238E27FC236}">
                <a16:creationId xmlns:a16="http://schemas.microsoft.com/office/drawing/2014/main" id="{BFE4C25C-BE41-4980-A6FC-1D358DD088A5}"/>
              </a:ext>
            </a:extLst>
          </p:cNvPr>
          <p:cNvSpPr>
            <a:spLocks noGrp="1" noChangeArrowheads="1"/>
          </p:cNvSpPr>
          <p:nvPr>
            <p:ph type="body" idx="1"/>
          </p:nvPr>
        </p:nvSpPr>
        <p:spPr/>
        <p:txBody>
          <a:bodyPr/>
          <a:lstStyle/>
          <a:p>
            <a:r>
              <a:rPr lang="en-US" altLang="en-US"/>
              <a:t>No towns were destroyed in this campaign.</a:t>
            </a:r>
          </a:p>
          <a:p>
            <a:r>
              <a:rPr lang="en-US" altLang="en-US"/>
              <a:t>This stela embellishes an unpleasant assignment</a:t>
            </a:r>
          </a:p>
          <a:p>
            <a:r>
              <a:rPr lang="en-US" altLang="en-US"/>
              <a:t>Khu-Sebec may have been a rival to Joseph in the Egyptian court. </a:t>
            </a:r>
          </a:p>
          <a:p>
            <a:r>
              <a:rPr lang="en-US" altLang="en-US"/>
              <a:t>So acting as rear-guard for Jacob's funeral procession may have been a disgrace </a:t>
            </a:r>
          </a:p>
          <a:p>
            <a:endParaRPr lang="en-US" altLang="en-US"/>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3BFC8799-BF7F-4612-B09B-C5AA3EDCB099}"/>
              </a:ext>
            </a:extLst>
          </p:cNvPr>
          <p:cNvSpPr>
            <a:spLocks noGrp="1" noChangeArrowheads="1"/>
          </p:cNvSpPr>
          <p:nvPr>
            <p:ph type="title"/>
          </p:nvPr>
        </p:nvSpPr>
        <p:spPr/>
        <p:txBody>
          <a:bodyPr/>
          <a:lstStyle/>
          <a:p>
            <a:r>
              <a:rPr lang="en-US" altLang="en-US"/>
              <a:t>Joseph’s retirement</a:t>
            </a:r>
          </a:p>
        </p:txBody>
      </p:sp>
      <p:sp>
        <p:nvSpPr>
          <p:cNvPr id="235523" name="Rectangle 3">
            <a:extLst>
              <a:ext uri="{FF2B5EF4-FFF2-40B4-BE49-F238E27FC236}">
                <a16:creationId xmlns:a16="http://schemas.microsoft.com/office/drawing/2014/main" id="{0E7A558D-ED0E-425C-89E9-D714710077D9}"/>
              </a:ext>
            </a:extLst>
          </p:cNvPr>
          <p:cNvSpPr>
            <a:spLocks noGrp="1" noChangeArrowheads="1"/>
          </p:cNvSpPr>
          <p:nvPr>
            <p:ph type="body" idx="1"/>
          </p:nvPr>
        </p:nvSpPr>
        <p:spPr/>
        <p:txBody>
          <a:bodyPr/>
          <a:lstStyle/>
          <a:p>
            <a:r>
              <a:rPr lang="en-US" altLang="en-US"/>
              <a:t>Joseph retired from public service sometime in the reign of Sesostris III because other viziers are known from the end of that pharaoh’s life </a:t>
            </a:r>
          </a:p>
          <a:p>
            <a:endParaRPr lang="en-US" altLang="en-US"/>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8F09E68E-E379-4F1B-9B45-AFE512C1042B}"/>
              </a:ext>
            </a:extLst>
          </p:cNvPr>
          <p:cNvSpPr>
            <a:spLocks noGrp="1" noChangeArrowheads="1"/>
          </p:cNvSpPr>
          <p:nvPr>
            <p:ph type="title"/>
          </p:nvPr>
        </p:nvSpPr>
        <p:spPr/>
        <p:txBody>
          <a:bodyPr/>
          <a:lstStyle/>
          <a:p>
            <a:r>
              <a:rPr lang="en-US" altLang="en-US"/>
              <a:t>Joseph’s Retirement</a:t>
            </a:r>
          </a:p>
        </p:txBody>
      </p:sp>
      <p:sp>
        <p:nvSpPr>
          <p:cNvPr id="259075" name="Rectangle 3">
            <a:extLst>
              <a:ext uri="{FF2B5EF4-FFF2-40B4-BE49-F238E27FC236}">
                <a16:creationId xmlns:a16="http://schemas.microsoft.com/office/drawing/2014/main" id="{C8912079-19E6-4591-B9C8-68BC9EA9BAF5}"/>
              </a:ext>
            </a:extLst>
          </p:cNvPr>
          <p:cNvSpPr>
            <a:spLocks noGrp="1" noChangeArrowheads="1"/>
          </p:cNvSpPr>
          <p:nvPr>
            <p:ph type="body" idx="1"/>
          </p:nvPr>
        </p:nvSpPr>
        <p:spPr/>
        <p:txBody>
          <a:bodyPr/>
          <a:lstStyle/>
          <a:p>
            <a:r>
              <a:rPr lang="en-US" altLang="en-US"/>
              <a:t>The site of Joseph’s retirement residence and his tomb have been identified at Tell el-Dabca (Tell el-Daba).</a:t>
            </a:r>
          </a:p>
          <a:p>
            <a:r>
              <a:rPr lang="en-US" altLang="en-US"/>
              <a:t>This site is called Rameses in the Old Testament. </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D3B96DBB-EC1F-4F02-A418-0CDFBB7F891F}"/>
              </a:ext>
            </a:extLst>
          </p:cNvPr>
          <p:cNvSpPr>
            <a:spLocks noGrp="1" noChangeArrowheads="1"/>
          </p:cNvSpPr>
          <p:nvPr>
            <p:ph type="title"/>
          </p:nvPr>
        </p:nvSpPr>
        <p:spPr/>
        <p:txBody>
          <a:bodyPr/>
          <a:lstStyle/>
          <a:p>
            <a:r>
              <a:rPr lang="en-US" altLang="en-US"/>
              <a:t>Joseph’s Retirement</a:t>
            </a:r>
          </a:p>
        </p:txBody>
      </p:sp>
      <p:sp>
        <p:nvSpPr>
          <p:cNvPr id="260099" name="Rectangle 3">
            <a:extLst>
              <a:ext uri="{FF2B5EF4-FFF2-40B4-BE49-F238E27FC236}">
                <a16:creationId xmlns:a16="http://schemas.microsoft.com/office/drawing/2014/main" id="{E9977D8D-820F-4DA3-BA12-FD686B6B856C}"/>
              </a:ext>
            </a:extLst>
          </p:cNvPr>
          <p:cNvSpPr>
            <a:spLocks noGrp="1" noChangeArrowheads="1"/>
          </p:cNvSpPr>
          <p:nvPr>
            <p:ph type="body" idx="1"/>
          </p:nvPr>
        </p:nvSpPr>
        <p:spPr/>
        <p:txBody>
          <a:bodyPr/>
          <a:lstStyle/>
          <a:p>
            <a:pPr>
              <a:lnSpc>
                <a:spcPct val="80000"/>
              </a:lnSpc>
            </a:pPr>
            <a:r>
              <a:rPr lang="en-US" altLang="en-US" sz="2800"/>
              <a:t>Tell el-Dabca has evidence for the existence there of Asiatics as early as the mid-12th Dynasty (mid 19th-century BC). </a:t>
            </a:r>
          </a:p>
          <a:p>
            <a:pPr>
              <a:lnSpc>
                <a:spcPct val="80000"/>
              </a:lnSpc>
            </a:pPr>
            <a:r>
              <a:rPr lang="en-US" altLang="en-US" sz="2800"/>
              <a:t>The contemporary name for this village was Rowaty. Meaning “the door of the two roads”. </a:t>
            </a:r>
          </a:p>
          <a:p>
            <a:pPr>
              <a:lnSpc>
                <a:spcPct val="80000"/>
              </a:lnSpc>
            </a:pPr>
            <a:r>
              <a:rPr lang="en-US" altLang="en-US" sz="2800"/>
              <a:t>In Joseph’s time, Tell el-Dabca was an unfortified rural settlement with rectangular huts build of sand bricks.</a:t>
            </a:r>
          </a:p>
          <a:p>
            <a:pPr>
              <a:lnSpc>
                <a:spcPct val="80000"/>
              </a:lnSpc>
            </a:pPr>
            <a:r>
              <a:rPr lang="en-US" altLang="en-US" sz="2800"/>
              <a:t>The most substantial structure there was a four-room house which may have belonged to Joseph.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4" name="Picture 4">
            <a:extLst>
              <a:ext uri="{FF2B5EF4-FFF2-40B4-BE49-F238E27FC236}">
                <a16:creationId xmlns:a16="http://schemas.microsoft.com/office/drawing/2014/main" id="{21419DA1-5465-46E1-BE5A-BF11DDE72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58547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0" name="Picture 4">
            <a:extLst>
              <a:ext uri="{FF2B5EF4-FFF2-40B4-BE49-F238E27FC236}">
                <a16:creationId xmlns:a16="http://schemas.microsoft.com/office/drawing/2014/main" id="{BBBE2E8A-3CB4-4BCE-A6CA-F6A04110A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6477000" cy="6440488"/>
          </a:xfrm>
          <a:prstGeom prst="rect">
            <a:avLst/>
          </a:prstGeom>
          <a:noFill/>
          <a:extLst>
            <a:ext uri="{909E8E84-426E-40DD-AFC4-6F175D3DCCD1}">
              <a14:hiddenFill xmlns:a14="http://schemas.microsoft.com/office/drawing/2010/main">
                <a:solidFill>
                  <a:srgbClr val="FFFFFF"/>
                </a:solidFill>
              </a14:hiddenFill>
            </a:ext>
          </a:extLst>
        </p:spPr>
      </p:pic>
      <p:sp>
        <p:nvSpPr>
          <p:cNvPr id="101381" name="Text Box 5">
            <a:extLst>
              <a:ext uri="{FF2B5EF4-FFF2-40B4-BE49-F238E27FC236}">
                <a16:creationId xmlns:a16="http://schemas.microsoft.com/office/drawing/2014/main" id="{D1480D21-167F-46D5-8915-2D7382E45286}"/>
              </a:ext>
            </a:extLst>
          </p:cNvPr>
          <p:cNvSpPr txBox="1">
            <a:spLocks noChangeArrowheads="1"/>
          </p:cNvSpPr>
          <p:nvPr/>
        </p:nvSpPr>
        <p:spPr bwMode="auto">
          <a:xfrm>
            <a:off x="7086600" y="1981200"/>
            <a:ext cx="1752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Assyrian slaves</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61B17EAE-E911-4EE1-B840-5C35DEBCD757}"/>
              </a:ext>
            </a:extLst>
          </p:cNvPr>
          <p:cNvSpPr>
            <a:spLocks noGrp="1" noChangeArrowheads="1"/>
          </p:cNvSpPr>
          <p:nvPr>
            <p:ph type="title"/>
          </p:nvPr>
        </p:nvSpPr>
        <p:spPr/>
        <p:txBody>
          <a:bodyPr/>
          <a:lstStyle/>
          <a:p>
            <a:r>
              <a:rPr lang="en-US" altLang="en-US" sz="4000"/>
              <a:t>Burial of Joseph</a:t>
            </a:r>
            <a:br>
              <a:rPr lang="en-US" altLang="en-US" sz="4000"/>
            </a:br>
            <a:r>
              <a:rPr lang="en-US" altLang="en-US" sz="4000"/>
              <a:t>(c. 1804 BC)</a:t>
            </a:r>
          </a:p>
        </p:txBody>
      </p:sp>
      <p:sp>
        <p:nvSpPr>
          <p:cNvPr id="256003" name="Rectangle 3">
            <a:extLst>
              <a:ext uri="{FF2B5EF4-FFF2-40B4-BE49-F238E27FC236}">
                <a16:creationId xmlns:a16="http://schemas.microsoft.com/office/drawing/2014/main" id="{0D1020E4-7F74-4562-9763-CD3256630034}"/>
              </a:ext>
            </a:extLst>
          </p:cNvPr>
          <p:cNvSpPr>
            <a:spLocks noGrp="1" noChangeArrowheads="1"/>
          </p:cNvSpPr>
          <p:nvPr>
            <p:ph type="body" idx="1"/>
          </p:nvPr>
        </p:nvSpPr>
        <p:spPr/>
        <p:txBody>
          <a:bodyPr/>
          <a:lstStyle/>
          <a:p>
            <a:r>
              <a:rPr lang="en-US" altLang="en-US"/>
              <a:t>Joseph lived to the age of 110.</a:t>
            </a:r>
          </a:p>
          <a:p>
            <a:r>
              <a:rPr lang="en-US" altLang="en-US"/>
              <a:t>Directed that his bones be buried in Canaan.</a:t>
            </a:r>
          </a:p>
          <a:p>
            <a:r>
              <a:rPr lang="en-US" altLang="en-US"/>
              <a:t>Had first burial in Egypt at Tell el Dabca.</a:t>
            </a:r>
          </a:p>
          <a:p>
            <a:r>
              <a:rPr lang="en-US" altLang="en-US"/>
              <a:t>Had second burial in Canaan</a:t>
            </a:r>
          </a:p>
          <a:p>
            <a:endParaRPr lang="en-US" altLang="en-US"/>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8" name="Rectangle 4">
            <a:extLst>
              <a:ext uri="{FF2B5EF4-FFF2-40B4-BE49-F238E27FC236}">
                <a16:creationId xmlns:a16="http://schemas.microsoft.com/office/drawing/2014/main" id="{D7B549AC-47E0-4443-9B28-7036CC9FA268}"/>
              </a:ext>
            </a:extLst>
          </p:cNvPr>
          <p:cNvSpPr>
            <a:spLocks noGrp="1" noChangeArrowheads="1"/>
          </p:cNvSpPr>
          <p:nvPr>
            <p:ph type="title"/>
          </p:nvPr>
        </p:nvSpPr>
        <p:spPr/>
        <p:txBody>
          <a:bodyPr/>
          <a:lstStyle/>
          <a:p>
            <a:r>
              <a:rPr lang="en-US" altLang="en-US"/>
              <a:t>Burial of Joseph</a:t>
            </a:r>
          </a:p>
        </p:txBody>
      </p:sp>
      <p:sp>
        <p:nvSpPr>
          <p:cNvPr id="262149" name="Rectangle 5">
            <a:extLst>
              <a:ext uri="{FF2B5EF4-FFF2-40B4-BE49-F238E27FC236}">
                <a16:creationId xmlns:a16="http://schemas.microsoft.com/office/drawing/2014/main" id="{6317B347-5525-46EA-92C1-6B43FD7AF9EC}"/>
              </a:ext>
            </a:extLst>
          </p:cNvPr>
          <p:cNvSpPr>
            <a:spLocks noGrp="1" noChangeArrowheads="1"/>
          </p:cNvSpPr>
          <p:nvPr>
            <p:ph type="body" idx="1"/>
          </p:nvPr>
        </p:nvSpPr>
        <p:spPr/>
        <p:txBody>
          <a:bodyPr/>
          <a:lstStyle/>
          <a:p>
            <a:r>
              <a:rPr lang="en-US" altLang="en-US"/>
              <a:t>Monumental tomb at Tell el Dabca</a:t>
            </a:r>
          </a:p>
          <a:p>
            <a:r>
              <a:rPr lang="en-US" altLang="en-US"/>
              <a:t>Stone fragments of a colossal statue of an Asiatic man with yellow-painted skin and red-painted mushroom-shaped hairstyle.</a:t>
            </a:r>
          </a:p>
          <a:p>
            <a:r>
              <a:rPr lang="en-US" altLang="en-US"/>
              <a:t>Statue has a throw-stick on his right shoulder.</a:t>
            </a:r>
          </a:p>
          <a:p>
            <a:r>
              <a:rPr lang="en-US" altLang="en-US"/>
              <a:t>That stance is the hieroglyphic sign for foreigner. </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20" name="Picture 4">
            <a:extLst>
              <a:ext uri="{FF2B5EF4-FFF2-40B4-BE49-F238E27FC236}">
                <a16:creationId xmlns:a16="http://schemas.microsoft.com/office/drawing/2014/main" id="{59A99360-5810-46BA-A37C-B9196DF4C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3725" y="762000"/>
            <a:ext cx="4957763" cy="5486400"/>
          </a:xfrm>
          <a:prstGeom prst="rect">
            <a:avLst/>
          </a:prstGeom>
          <a:noFill/>
          <a:extLst>
            <a:ext uri="{909E8E84-426E-40DD-AFC4-6F175D3DCCD1}">
              <a14:hiddenFill xmlns:a14="http://schemas.microsoft.com/office/drawing/2010/main">
                <a:solidFill>
                  <a:srgbClr val="FFFFFF"/>
                </a:solidFill>
              </a14:hiddenFill>
            </a:ext>
          </a:extLst>
        </p:spPr>
      </p:pic>
      <p:pic>
        <p:nvPicPr>
          <p:cNvPr id="265221" name="Picture 5">
            <a:extLst>
              <a:ext uri="{FF2B5EF4-FFF2-40B4-BE49-F238E27FC236}">
                <a16:creationId xmlns:a16="http://schemas.microsoft.com/office/drawing/2014/main" id="{D1B45F30-BB86-4AA2-9338-DDD257A60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4368800" cy="472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2F7EAE97-CDD4-45E4-8D94-4758C4C9EB59}"/>
              </a:ext>
            </a:extLst>
          </p:cNvPr>
          <p:cNvSpPr>
            <a:spLocks noGrp="1" noChangeArrowheads="1"/>
          </p:cNvSpPr>
          <p:nvPr>
            <p:ph type="title"/>
          </p:nvPr>
        </p:nvSpPr>
        <p:spPr/>
        <p:txBody>
          <a:bodyPr/>
          <a:lstStyle/>
          <a:p>
            <a:r>
              <a:rPr lang="en-US" altLang="en-US" sz="4000"/>
              <a:t>Burial of Joseph at Tell el-Dabca</a:t>
            </a:r>
          </a:p>
        </p:txBody>
      </p:sp>
      <p:sp>
        <p:nvSpPr>
          <p:cNvPr id="264195" name="Rectangle 3">
            <a:extLst>
              <a:ext uri="{FF2B5EF4-FFF2-40B4-BE49-F238E27FC236}">
                <a16:creationId xmlns:a16="http://schemas.microsoft.com/office/drawing/2014/main" id="{E58FB03D-2920-4DA5-9C91-A5205F23AD5C}"/>
              </a:ext>
            </a:extLst>
          </p:cNvPr>
          <p:cNvSpPr>
            <a:spLocks noGrp="1" noChangeArrowheads="1"/>
          </p:cNvSpPr>
          <p:nvPr>
            <p:ph type="body" idx="1"/>
          </p:nvPr>
        </p:nvSpPr>
        <p:spPr/>
        <p:txBody>
          <a:bodyPr/>
          <a:lstStyle/>
          <a:p>
            <a:r>
              <a:rPr lang="en-US" altLang="en-US"/>
              <a:t>The tomb was empty.</a:t>
            </a:r>
          </a:p>
          <a:p>
            <a:r>
              <a:rPr lang="en-US" altLang="en-US"/>
              <a:t>But skeletons (or parts of them) were found in other looted tombs.</a:t>
            </a:r>
          </a:p>
          <a:p>
            <a:r>
              <a:rPr lang="en-US" altLang="en-US"/>
              <a:t>The missing body suggests that the mummy was intentionally removed.</a:t>
            </a:r>
          </a:p>
          <a:p>
            <a:r>
              <a:rPr lang="en-US" altLang="en-US"/>
              <a:t>Indicates Joseph’s exhumation and burial in Canaan as described in Genesis 50:25, Exodus 12:19, and Joshua 24:32 </a:t>
            </a:r>
          </a:p>
          <a:p>
            <a:endParaRPr lang="en-US" altLang="en-US"/>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936F66FA-34CD-43ED-870A-BDD22966AB1E}"/>
              </a:ext>
            </a:extLst>
          </p:cNvPr>
          <p:cNvSpPr>
            <a:spLocks noGrp="1" noChangeArrowheads="1"/>
          </p:cNvSpPr>
          <p:nvPr>
            <p:ph type="title"/>
          </p:nvPr>
        </p:nvSpPr>
        <p:spPr/>
        <p:txBody>
          <a:bodyPr/>
          <a:lstStyle/>
          <a:p>
            <a:r>
              <a:rPr lang="en-US" altLang="en-US"/>
              <a:t>Joseph’s Legacy</a:t>
            </a:r>
          </a:p>
        </p:txBody>
      </p:sp>
      <p:sp>
        <p:nvSpPr>
          <p:cNvPr id="267267" name="Rectangle 3">
            <a:extLst>
              <a:ext uri="{FF2B5EF4-FFF2-40B4-BE49-F238E27FC236}">
                <a16:creationId xmlns:a16="http://schemas.microsoft.com/office/drawing/2014/main" id="{F60B1A51-1177-4100-A32C-8DE9EBA13E43}"/>
              </a:ext>
            </a:extLst>
          </p:cNvPr>
          <p:cNvSpPr>
            <a:spLocks noGrp="1" noChangeArrowheads="1"/>
          </p:cNvSpPr>
          <p:nvPr>
            <p:ph type="body" idx="1"/>
          </p:nvPr>
        </p:nvSpPr>
        <p:spPr/>
        <p:txBody>
          <a:bodyPr/>
          <a:lstStyle/>
          <a:p>
            <a:r>
              <a:rPr lang="en-US" altLang="en-US"/>
              <a:t>Joseph became the ancestor of the two tribes Manasseh and Ephraim</a:t>
            </a:r>
          </a:p>
          <a:p>
            <a:r>
              <a:rPr lang="en-US" altLang="en-US"/>
              <a:t>Ephriam later became the most powerful and important in northern Israel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2AFE83FC-2176-4AF8-92DB-B8CB6D2A4806}"/>
              </a:ext>
            </a:extLst>
          </p:cNvPr>
          <p:cNvSpPr>
            <a:spLocks noGrp="1" noChangeArrowheads="1"/>
          </p:cNvSpPr>
          <p:nvPr>
            <p:ph type="title"/>
          </p:nvPr>
        </p:nvSpPr>
        <p:spPr/>
        <p:txBody>
          <a:bodyPr/>
          <a:lstStyle/>
          <a:p>
            <a:r>
              <a:rPr lang="en-US" altLang="en-US"/>
              <a:t>The Historicity of Joseph</a:t>
            </a:r>
          </a:p>
        </p:txBody>
      </p:sp>
      <p:sp>
        <p:nvSpPr>
          <p:cNvPr id="268291" name="Rectangle 3">
            <a:extLst>
              <a:ext uri="{FF2B5EF4-FFF2-40B4-BE49-F238E27FC236}">
                <a16:creationId xmlns:a16="http://schemas.microsoft.com/office/drawing/2014/main" id="{CA6827C8-07F7-48EF-8956-B35DAC4BB3C7}"/>
              </a:ext>
            </a:extLst>
          </p:cNvPr>
          <p:cNvSpPr>
            <a:spLocks noGrp="1" noChangeArrowheads="1"/>
          </p:cNvSpPr>
          <p:nvPr>
            <p:ph type="body" idx="1"/>
          </p:nvPr>
        </p:nvSpPr>
        <p:spPr/>
        <p:txBody>
          <a:bodyPr/>
          <a:lstStyle/>
          <a:p>
            <a:r>
              <a:rPr lang="en-US" altLang="en-US"/>
              <a:t>mythical figure</a:t>
            </a:r>
          </a:p>
          <a:p>
            <a:r>
              <a:rPr lang="en-US" altLang="en-US"/>
              <a:t>real historical person </a:t>
            </a:r>
          </a:p>
          <a:p>
            <a:r>
              <a:rPr lang="en-US" altLang="en-US"/>
              <a:t>Composite: real person mythologized</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519326EE-6BEA-4A4B-B480-CBD72F2719F0}"/>
              </a:ext>
            </a:extLst>
          </p:cNvPr>
          <p:cNvSpPr>
            <a:spLocks noGrp="1" noChangeArrowheads="1"/>
          </p:cNvSpPr>
          <p:nvPr>
            <p:ph type="title"/>
          </p:nvPr>
        </p:nvSpPr>
        <p:spPr/>
        <p:txBody>
          <a:bodyPr/>
          <a:lstStyle/>
          <a:p>
            <a:r>
              <a:rPr lang="en-US" altLang="en-US"/>
              <a:t>Date of the Joseph Narrative</a:t>
            </a:r>
          </a:p>
        </p:txBody>
      </p:sp>
      <p:sp>
        <p:nvSpPr>
          <p:cNvPr id="279556" name="Rectangle 4">
            <a:extLst>
              <a:ext uri="{FF2B5EF4-FFF2-40B4-BE49-F238E27FC236}">
                <a16:creationId xmlns:a16="http://schemas.microsoft.com/office/drawing/2014/main" id="{BC349A8E-AE98-47F8-BE61-6C1E97648A4A}"/>
              </a:ext>
            </a:extLst>
          </p:cNvPr>
          <p:cNvSpPr>
            <a:spLocks noGrp="1" noChangeArrowheads="1"/>
          </p:cNvSpPr>
          <p:nvPr>
            <p:ph type="body" sz="half" idx="1"/>
          </p:nvPr>
        </p:nvSpPr>
        <p:spPr/>
        <p:txBody>
          <a:bodyPr/>
          <a:lstStyle/>
          <a:p>
            <a:r>
              <a:rPr lang="en-US" altLang="en-US" sz="2800">
                <a:solidFill>
                  <a:srgbClr val="FF0066"/>
                </a:solidFill>
              </a:rPr>
              <a:t>Early</a:t>
            </a:r>
          </a:p>
          <a:p>
            <a:r>
              <a:rPr lang="en-US" altLang="en-US" sz="2800"/>
              <a:t>Middle Kingdom</a:t>
            </a:r>
          </a:p>
          <a:p>
            <a:r>
              <a:rPr lang="en-US" altLang="en-US" sz="2800"/>
              <a:t>12th Dynasty</a:t>
            </a:r>
          </a:p>
          <a:p>
            <a:r>
              <a:rPr lang="en-US" altLang="en-US" sz="2800"/>
              <a:t>Sesostris II (1897-1878 BC) </a:t>
            </a:r>
          </a:p>
          <a:p>
            <a:r>
              <a:rPr lang="en-US" altLang="en-US" sz="2800"/>
              <a:t>Sesostris III (1878-1843 BC)</a:t>
            </a:r>
          </a:p>
          <a:p>
            <a:r>
              <a:rPr lang="en-US" altLang="en-US" sz="2800"/>
              <a:t>Early date for Exodus (c. 1450 BC)</a:t>
            </a:r>
          </a:p>
        </p:txBody>
      </p:sp>
      <p:sp>
        <p:nvSpPr>
          <p:cNvPr id="279557" name="Rectangle 5">
            <a:extLst>
              <a:ext uri="{FF2B5EF4-FFF2-40B4-BE49-F238E27FC236}">
                <a16:creationId xmlns:a16="http://schemas.microsoft.com/office/drawing/2014/main" id="{4F7DC976-E9AE-447D-8767-3F8C87D2E2B5}"/>
              </a:ext>
            </a:extLst>
          </p:cNvPr>
          <p:cNvSpPr>
            <a:spLocks noGrp="1" noChangeArrowheads="1"/>
          </p:cNvSpPr>
          <p:nvPr>
            <p:ph type="body" sz="half" idx="2"/>
          </p:nvPr>
        </p:nvSpPr>
        <p:spPr/>
        <p:txBody>
          <a:bodyPr/>
          <a:lstStyle/>
          <a:p>
            <a:r>
              <a:rPr lang="en-US" altLang="en-US" sz="2800">
                <a:solidFill>
                  <a:srgbClr val="FF0066"/>
                </a:solidFill>
              </a:rPr>
              <a:t>Late</a:t>
            </a:r>
          </a:p>
          <a:p>
            <a:r>
              <a:rPr lang="en-US" altLang="en-US" sz="2800"/>
              <a:t>Second Intermediate Period ("Hyksos" rulers)</a:t>
            </a:r>
          </a:p>
          <a:p>
            <a:r>
              <a:rPr lang="en-US" altLang="en-US" sz="2800"/>
              <a:t>ca. 1786-1580 BC</a:t>
            </a:r>
          </a:p>
          <a:p>
            <a:r>
              <a:rPr lang="en-US" altLang="en-US" sz="2800"/>
              <a:t>Late date for Exodus (c. 1250 BC)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a:extLst>
              <a:ext uri="{FF2B5EF4-FFF2-40B4-BE49-F238E27FC236}">
                <a16:creationId xmlns:a16="http://schemas.microsoft.com/office/drawing/2014/main" id="{3D891282-ADE2-4396-8940-FD946F39C3AE}"/>
              </a:ext>
            </a:extLst>
          </p:cNvPr>
          <p:cNvSpPr>
            <a:spLocks noGrp="1" noChangeArrowheads="1"/>
          </p:cNvSpPr>
          <p:nvPr>
            <p:ph type="title"/>
          </p:nvPr>
        </p:nvSpPr>
        <p:spPr/>
        <p:txBody>
          <a:bodyPr/>
          <a:lstStyle/>
          <a:p>
            <a:r>
              <a:rPr lang="en-US" altLang="en-US"/>
              <a:t>The Historicity of Joseph</a:t>
            </a:r>
          </a:p>
        </p:txBody>
      </p:sp>
      <p:sp>
        <p:nvSpPr>
          <p:cNvPr id="293891" name="Rectangle 3">
            <a:extLst>
              <a:ext uri="{FF2B5EF4-FFF2-40B4-BE49-F238E27FC236}">
                <a16:creationId xmlns:a16="http://schemas.microsoft.com/office/drawing/2014/main" id="{56601D36-5A10-47B2-82EF-2D0AAE9443E5}"/>
              </a:ext>
            </a:extLst>
          </p:cNvPr>
          <p:cNvSpPr>
            <a:spLocks noGrp="1" noChangeArrowheads="1"/>
          </p:cNvSpPr>
          <p:nvPr>
            <p:ph type="body" idx="1"/>
          </p:nvPr>
        </p:nvSpPr>
        <p:spPr/>
        <p:txBody>
          <a:bodyPr/>
          <a:lstStyle/>
          <a:p>
            <a:r>
              <a:rPr lang="en-US" altLang="en-US"/>
              <a:t>1). Potiphar, the official who first brought Joseph to Egypt, was an Egyptian commander of the king's body guard (Genesis. 39:1), an unlikely job for an Egyptian national, if a Hyskos was king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CD9D4D92-5185-44DC-BD0F-4A697AB7F145}"/>
              </a:ext>
            </a:extLst>
          </p:cNvPr>
          <p:cNvSpPr>
            <a:spLocks noGrp="1" noChangeArrowheads="1"/>
          </p:cNvSpPr>
          <p:nvPr>
            <p:ph type="title"/>
          </p:nvPr>
        </p:nvSpPr>
        <p:spPr/>
        <p:txBody>
          <a:bodyPr/>
          <a:lstStyle/>
          <a:p>
            <a:r>
              <a:rPr lang="en-US" altLang="en-US"/>
              <a:t>The Historicity of Joseph</a:t>
            </a:r>
          </a:p>
        </p:txBody>
      </p:sp>
      <p:sp>
        <p:nvSpPr>
          <p:cNvPr id="294915" name="Rectangle 3">
            <a:extLst>
              <a:ext uri="{FF2B5EF4-FFF2-40B4-BE49-F238E27FC236}">
                <a16:creationId xmlns:a16="http://schemas.microsoft.com/office/drawing/2014/main" id="{166A1626-AE2F-41DA-966F-C87807B34C04}"/>
              </a:ext>
            </a:extLst>
          </p:cNvPr>
          <p:cNvSpPr>
            <a:spLocks noGrp="1" noChangeArrowheads="1"/>
          </p:cNvSpPr>
          <p:nvPr>
            <p:ph type="body" idx="1"/>
          </p:nvPr>
        </p:nvSpPr>
        <p:spPr>
          <a:xfrm>
            <a:off x="457200" y="1600200"/>
            <a:ext cx="8153400" cy="4530725"/>
          </a:xfrm>
        </p:spPr>
        <p:txBody>
          <a:bodyPr/>
          <a:lstStyle/>
          <a:p>
            <a:r>
              <a:rPr lang="en-US" altLang="en-US"/>
              <a:t>2) When asked to come before Pharaoh in Genesis 41:14, Joseph is shaved, a practice reflecting Egyptian, not Hyksos, customs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a:extLst>
              <a:ext uri="{FF2B5EF4-FFF2-40B4-BE49-F238E27FC236}">
                <a16:creationId xmlns:a16="http://schemas.microsoft.com/office/drawing/2014/main" id="{C3867168-EB43-4CDE-95DE-410A15C33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5700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4B5A614F-E9B1-4932-84EC-43D88DC0B13C}"/>
              </a:ext>
            </a:extLst>
          </p:cNvPr>
          <p:cNvSpPr>
            <a:spLocks noGrp="1" noChangeArrowheads="1"/>
          </p:cNvSpPr>
          <p:nvPr>
            <p:ph type="title"/>
          </p:nvPr>
        </p:nvSpPr>
        <p:spPr/>
        <p:txBody>
          <a:bodyPr/>
          <a:lstStyle/>
          <a:p>
            <a:r>
              <a:rPr lang="en-US" altLang="en-US" sz="4000"/>
              <a:t>Price of Slaves </a:t>
            </a:r>
            <a:br>
              <a:rPr lang="en-US" altLang="en-US" sz="4000"/>
            </a:br>
            <a:r>
              <a:rPr lang="en-US" altLang="en-US" sz="4000"/>
              <a:t>in the Persian Period</a:t>
            </a:r>
          </a:p>
        </p:txBody>
      </p:sp>
      <p:sp>
        <p:nvSpPr>
          <p:cNvPr id="98307" name="Rectangle 3">
            <a:extLst>
              <a:ext uri="{FF2B5EF4-FFF2-40B4-BE49-F238E27FC236}">
                <a16:creationId xmlns:a16="http://schemas.microsoft.com/office/drawing/2014/main" id="{8635129E-E5D0-4C74-9230-8C1CE809B7CA}"/>
              </a:ext>
            </a:extLst>
          </p:cNvPr>
          <p:cNvSpPr>
            <a:spLocks noGrp="1" noChangeArrowheads="1"/>
          </p:cNvSpPr>
          <p:nvPr>
            <p:ph type="body" idx="1"/>
          </p:nvPr>
        </p:nvSpPr>
        <p:spPr/>
        <p:txBody>
          <a:bodyPr/>
          <a:lstStyle/>
          <a:p>
            <a:r>
              <a:rPr lang="en-US" altLang="en-US"/>
              <a:t>90 and 120 shekels</a:t>
            </a:r>
          </a:p>
          <a:p>
            <a:r>
              <a:rPr lang="en-US" altLang="en-US"/>
              <a:t>Fourth and ifth centuries BC</a:t>
            </a:r>
          </a:p>
          <a:p>
            <a:r>
              <a:rPr lang="en-US" altLang="en-US"/>
              <a:t>After  the Exile</a:t>
            </a:r>
          </a:p>
          <a:p>
            <a:r>
              <a:rPr lang="en-US" altLang="en-US"/>
              <a:t> </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D98CB4F9-65C1-4A08-A305-A38468328B34}"/>
              </a:ext>
            </a:extLst>
          </p:cNvPr>
          <p:cNvSpPr>
            <a:spLocks noGrp="1" noChangeArrowheads="1"/>
          </p:cNvSpPr>
          <p:nvPr>
            <p:ph type="title"/>
          </p:nvPr>
        </p:nvSpPr>
        <p:spPr/>
        <p:txBody>
          <a:bodyPr/>
          <a:lstStyle/>
          <a:p>
            <a:r>
              <a:rPr lang="en-US" altLang="en-US"/>
              <a:t>Joseph and Shaving</a:t>
            </a:r>
          </a:p>
        </p:txBody>
      </p:sp>
      <p:sp>
        <p:nvSpPr>
          <p:cNvPr id="367619" name="Rectangle 3">
            <a:extLst>
              <a:ext uri="{FF2B5EF4-FFF2-40B4-BE49-F238E27FC236}">
                <a16:creationId xmlns:a16="http://schemas.microsoft.com/office/drawing/2014/main" id="{2098865A-BE63-4A24-9C9A-6CD4E367CA11}"/>
              </a:ext>
            </a:extLst>
          </p:cNvPr>
          <p:cNvSpPr>
            <a:spLocks noGrp="1" noChangeArrowheads="1"/>
          </p:cNvSpPr>
          <p:nvPr>
            <p:ph type="body" idx="1"/>
          </p:nvPr>
        </p:nvSpPr>
        <p:spPr/>
        <p:txBody>
          <a:bodyPr/>
          <a:lstStyle/>
          <a:p>
            <a:pPr>
              <a:lnSpc>
                <a:spcPct val="90000"/>
              </a:lnSpc>
            </a:pPr>
            <a:r>
              <a:rPr lang="en-US" altLang="en-US" sz="2800"/>
              <a:t>Gen. 41:14</a:t>
            </a:r>
          </a:p>
          <a:p>
            <a:pPr>
              <a:lnSpc>
                <a:spcPct val="90000"/>
              </a:lnSpc>
            </a:pPr>
            <a:r>
              <a:rPr lang="en-US" altLang="en-US" sz="2800"/>
              <a:t>Shaving involved the entire body, not just the face. </a:t>
            </a:r>
          </a:p>
          <a:p>
            <a:pPr>
              <a:lnSpc>
                <a:spcPct val="90000"/>
              </a:lnSpc>
            </a:pPr>
            <a:r>
              <a:rPr lang="en-US" altLang="en-US" sz="2800"/>
              <a:t>Joseph need to be ritually pure before entering the palace.</a:t>
            </a:r>
          </a:p>
          <a:p>
            <a:pPr>
              <a:lnSpc>
                <a:spcPct val="90000"/>
              </a:lnSpc>
            </a:pPr>
            <a:r>
              <a:rPr lang="en-US" altLang="en-US" sz="2800"/>
              <a:t>In Egyptian society, the palace was a holy place. It was the residence of the god-on-earth, Pharaoh. </a:t>
            </a:r>
          </a:p>
          <a:p>
            <a:pPr>
              <a:lnSpc>
                <a:spcPct val="90000"/>
              </a:lnSpc>
            </a:pPr>
            <a:r>
              <a:rPr lang="en-US" altLang="en-US" sz="2800"/>
              <a:t>Egyptian priests, from earliest times shaved their bodies, were circumcised, and eat no fish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5" name="Picture 5">
            <a:extLst>
              <a:ext uri="{FF2B5EF4-FFF2-40B4-BE49-F238E27FC236}">
                <a16:creationId xmlns:a16="http://schemas.microsoft.com/office/drawing/2014/main" id="{7DA1B842-53B5-4860-B434-44738396D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763000" cy="6729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40" name="Picture 4">
            <a:extLst>
              <a:ext uri="{FF2B5EF4-FFF2-40B4-BE49-F238E27FC236}">
                <a16:creationId xmlns:a16="http://schemas.microsoft.com/office/drawing/2014/main" id="{AEB407E4-0E5D-424E-B14E-1E3599DFE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610600" cy="5919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6" name="Picture 4">
            <a:extLst>
              <a:ext uri="{FF2B5EF4-FFF2-40B4-BE49-F238E27FC236}">
                <a16:creationId xmlns:a16="http://schemas.microsoft.com/office/drawing/2014/main" id="{8A6033AC-4774-4909-85A5-E81BFAA40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4946650" cy="6324600"/>
          </a:xfrm>
          <a:prstGeom prst="rect">
            <a:avLst/>
          </a:prstGeom>
          <a:noFill/>
          <a:extLst>
            <a:ext uri="{909E8E84-426E-40DD-AFC4-6F175D3DCCD1}">
              <a14:hiddenFill xmlns:a14="http://schemas.microsoft.com/office/drawing/2010/main">
                <a:solidFill>
                  <a:srgbClr val="FFFFFF"/>
                </a:solidFill>
              </a14:hiddenFill>
            </a:ext>
          </a:extLst>
        </p:spPr>
      </p:pic>
      <p:sp>
        <p:nvSpPr>
          <p:cNvPr id="371720" name="Text Box 8">
            <a:extLst>
              <a:ext uri="{FF2B5EF4-FFF2-40B4-BE49-F238E27FC236}">
                <a16:creationId xmlns:a16="http://schemas.microsoft.com/office/drawing/2014/main" id="{6AF5F9B2-1809-42EF-A0C0-B716F18B6FC3}"/>
              </a:ext>
            </a:extLst>
          </p:cNvPr>
          <p:cNvSpPr txBox="1">
            <a:spLocks noChangeArrowheads="1"/>
          </p:cNvSpPr>
          <p:nvPr/>
        </p:nvSpPr>
        <p:spPr bwMode="auto">
          <a:xfrm>
            <a:off x="5943600" y="1295400"/>
            <a:ext cx="25908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Victory Stele of Nubian King Piye</a:t>
            </a:r>
          </a:p>
        </p:txBody>
      </p:sp>
      <p:sp>
        <p:nvSpPr>
          <p:cNvPr id="371721" name="Text Box 9">
            <a:extLst>
              <a:ext uri="{FF2B5EF4-FFF2-40B4-BE49-F238E27FC236}">
                <a16:creationId xmlns:a16="http://schemas.microsoft.com/office/drawing/2014/main" id="{E1D36632-28ED-4437-B7DD-B0F6587C88F2}"/>
              </a:ext>
            </a:extLst>
          </p:cNvPr>
          <p:cNvSpPr txBox="1">
            <a:spLocks noChangeArrowheads="1"/>
          </p:cNvSpPr>
          <p:nvPr/>
        </p:nvSpPr>
        <p:spPr bwMode="auto">
          <a:xfrm>
            <a:off x="5867400" y="3657600"/>
            <a:ext cx="28194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Supplicants must be circumcised, completely shaven, and not eat fish</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a:extLst>
              <a:ext uri="{FF2B5EF4-FFF2-40B4-BE49-F238E27FC236}">
                <a16:creationId xmlns:a16="http://schemas.microsoft.com/office/drawing/2014/main" id="{1425BD4B-6112-4A03-B687-3934CE0637AA}"/>
              </a:ext>
            </a:extLst>
          </p:cNvPr>
          <p:cNvSpPr>
            <a:spLocks noGrp="1" noChangeArrowheads="1"/>
          </p:cNvSpPr>
          <p:nvPr>
            <p:ph type="title"/>
          </p:nvPr>
        </p:nvSpPr>
        <p:spPr/>
        <p:txBody>
          <a:bodyPr/>
          <a:lstStyle/>
          <a:p>
            <a:r>
              <a:rPr lang="en-US" altLang="en-US"/>
              <a:t>Non-Egyptians did not shave</a:t>
            </a:r>
          </a:p>
        </p:txBody>
      </p:sp>
      <p:sp>
        <p:nvSpPr>
          <p:cNvPr id="368643" name="Rectangle 3">
            <a:extLst>
              <a:ext uri="{FF2B5EF4-FFF2-40B4-BE49-F238E27FC236}">
                <a16:creationId xmlns:a16="http://schemas.microsoft.com/office/drawing/2014/main" id="{643F0AE0-37B9-4DF3-910C-C8CD9B6452DB}"/>
              </a:ext>
            </a:extLst>
          </p:cNvPr>
          <p:cNvSpPr>
            <a:spLocks noGrp="1" noChangeArrowheads="1"/>
          </p:cNvSpPr>
          <p:nvPr>
            <p:ph type="body" idx="1"/>
          </p:nvPr>
        </p:nvSpPr>
        <p:spPr/>
        <p:txBody>
          <a:bodyPr/>
          <a:lstStyle/>
          <a:p>
            <a:r>
              <a:rPr lang="en-US" altLang="en-US"/>
              <a:t>Assyrians</a:t>
            </a:r>
          </a:p>
          <a:p>
            <a:r>
              <a:rPr lang="en-US" altLang="en-US"/>
              <a:t>Long </a:t>
            </a:r>
          </a:p>
          <a:p>
            <a:pPr>
              <a:buFont typeface="Wingdings" panose="05000000000000000000" pitchFamily="2" charset="2"/>
              <a:buNone/>
            </a:pPr>
            <a:r>
              <a:rPr lang="en-US" altLang="en-US"/>
              <a:t>beards</a:t>
            </a:r>
          </a:p>
        </p:txBody>
      </p:sp>
      <p:pic>
        <p:nvPicPr>
          <p:cNvPr id="368644" name="Picture 4">
            <a:extLst>
              <a:ext uri="{FF2B5EF4-FFF2-40B4-BE49-F238E27FC236}">
                <a16:creationId xmlns:a16="http://schemas.microsoft.com/office/drawing/2014/main" id="{3B67622E-E8D7-4458-B3A9-D43802E78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175" y="1828800"/>
            <a:ext cx="5965825" cy="4664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9" name="Picture 5">
            <a:extLst>
              <a:ext uri="{FF2B5EF4-FFF2-40B4-BE49-F238E27FC236}">
                <a16:creationId xmlns:a16="http://schemas.microsoft.com/office/drawing/2014/main" id="{531AADCF-E98D-4AB3-A3CB-7CC9B059A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4930775" cy="6553200"/>
          </a:xfrm>
          <a:prstGeom prst="rect">
            <a:avLst/>
          </a:prstGeom>
          <a:noFill/>
          <a:extLst>
            <a:ext uri="{909E8E84-426E-40DD-AFC4-6F175D3DCCD1}">
              <a14:hiddenFill xmlns:a14="http://schemas.microsoft.com/office/drawing/2010/main">
                <a:solidFill>
                  <a:srgbClr val="FFFFFF"/>
                </a:solidFill>
              </a14:hiddenFill>
            </a:ext>
          </a:extLst>
        </p:spPr>
      </p:pic>
      <p:sp>
        <p:nvSpPr>
          <p:cNvPr id="369670" name="Text Box 6">
            <a:extLst>
              <a:ext uri="{FF2B5EF4-FFF2-40B4-BE49-F238E27FC236}">
                <a16:creationId xmlns:a16="http://schemas.microsoft.com/office/drawing/2014/main" id="{2D1CC975-7DE4-4869-9A83-F55E24579238}"/>
              </a:ext>
            </a:extLst>
          </p:cNvPr>
          <p:cNvSpPr txBox="1">
            <a:spLocks noChangeArrowheads="1"/>
          </p:cNvSpPr>
          <p:nvPr/>
        </p:nvSpPr>
        <p:spPr bwMode="auto">
          <a:xfrm>
            <a:off x="6248400" y="1143000"/>
            <a:ext cx="2895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Circumcision in Egypt</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a:extLst>
              <a:ext uri="{FF2B5EF4-FFF2-40B4-BE49-F238E27FC236}">
                <a16:creationId xmlns:a16="http://schemas.microsoft.com/office/drawing/2014/main" id="{E0A73C4E-5030-4651-A62D-765419867E80}"/>
              </a:ext>
            </a:extLst>
          </p:cNvPr>
          <p:cNvSpPr>
            <a:spLocks noGrp="1" noChangeArrowheads="1"/>
          </p:cNvSpPr>
          <p:nvPr>
            <p:ph type="title"/>
          </p:nvPr>
        </p:nvSpPr>
        <p:spPr/>
        <p:txBody>
          <a:bodyPr/>
          <a:lstStyle/>
          <a:p>
            <a:r>
              <a:rPr lang="en-US" altLang="en-US"/>
              <a:t>The Historicity of Joseph</a:t>
            </a:r>
          </a:p>
        </p:txBody>
      </p:sp>
      <p:sp>
        <p:nvSpPr>
          <p:cNvPr id="302083" name="Rectangle 3">
            <a:extLst>
              <a:ext uri="{FF2B5EF4-FFF2-40B4-BE49-F238E27FC236}">
                <a16:creationId xmlns:a16="http://schemas.microsoft.com/office/drawing/2014/main" id="{47E51C32-2B38-44F3-A71E-A800046B9B3D}"/>
              </a:ext>
            </a:extLst>
          </p:cNvPr>
          <p:cNvSpPr>
            <a:spLocks noGrp="1" noChangeArrowheads="1"/>
          </p:cNvSpPr>
          <p:nvPr>
            <p:ph type="body" idx="1"/>
          </p:nvPr>
        </p:nvSpPr>
        <p:spPr/>
        <p:txBody>
          <a:bodyPr/>
          <a:lstStyle/>
          <a:p>
            <a:pPr>
              <a:lnSpc>
                <a:spcPct val="90000"/>
              </a:lnSpc>
            </a:pPr>
            <a:r>
              <a:rPr lang="en-US" altLang="en-US" sz="2800"/>
              <a:t>3)  Chariots mentioned in Joseph's promotion in Genesis 41:43 is cited as evidence of a Hyksos Pharaoh, since war chariots were unknown in Egypt prior to the Hyksos invasion</a:t>
            </a:r>
          </a:p>
          <a:p>
            <a:pPr>
              <a:lnSpc>
                <a:spcPct val="90000"/>
              </a:lnSpc>
            </a:pPr>
            <a:r>
              <a:rPr lang="en-US" altLang="en-US" sz="2800"/>
              <a:t>But pre-Hyksos pharaohs may have used chariots for royal transportation prior to their use by the military.</a:t>
            </a:r>
          </a:p>
          <a:p>
            <a:pPr>
              <a:lnSpc>
                <a:spcPct val="90000"/>
              </a:lnSpc>
            </a:pPr>
            <a:r>
              <a:rPr lang="en-US" altLang="en-US" sz="2800"/>
              <a:t>A horse burial from Buhen in Nubia dating to c. 1875 BC indicates that the horse was not unknown in Egyptian controlled territories at this time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8" name="Picture 4">
            <a:extLst>
              <a:ext uri="{FF2B5EF4-FFF2-40B4-BE49-F238E27FC236}">
                <a16:creationId xmlns:a16="http://schemas.microsoft.com/office/drawing/2014/main" id="{7C33652A-DDDD-4907-A9AC-573F5301F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83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F2687AC4-D2F9-4096-A1D1-DB1001D449FA}"/>
              </a:ext>
            </a:extLst>
          </p:cNvPr>
          <p:cNvSpPr>
            <a:spLocks noGrp="1" noChangeArrowheads="1"/>
          </p:cNvSpPr>
          <p:nvPr>
            <p:ph type="title"/>
          </p:nvPr>
        </p:nvSpPr>
        <p:spPr/>
        <p:txBody>
          <a:bodyPr/>
          <a:lstStyle/>
          <a:p>
            <a:r>
              <a:rPr lang="en-US" altLang="en-US"/>
              <a:t>The Historicity of Joseph</a:t>
            </a:r>
          </a:p>
        </p:txBody>
      </p:sp>
      <p:sp>
        <p:nvSpPr>
          <p:cNvPr id="301059" name="Rectangle 3">
            <a:extLst>
              <a:ext uri="{FF2B5EF4-FFF2-40B4-BE49-F238E27FC236}">
                <a16:creationId xmlns:a16="http://schemas.microsoft.com/office/drawing/2014/main" id="{CAFD2008-6710-409E-8C22-6D958A31C8BE}"/>
              </a:ext>
            </a:extLst>
          </p:cNvPr>
          <p:cNvSpPr>
            <a:spLocks noGrp="1" noChangeArrowheads="1"/>
          </p:cNvSpPr>
          <p:nvPr>
            <p:ph type="body" idx="1"/>
          </p:nvPr>
        </p:nvSpPr>
        <p:spPr/>
        <p:txBody>
          <a:bodyPr/>
          <a:lstStyle/>
          <a:p>
            <a:r>
              <a:rPr lang="en-US" altLang="en-US"/>
              <a:t>4) Asiatic slaves are shown having domestic jobs (like Joseph had) in a papyrus from the late Middle Kingdom </a:t>
            </a:r>
          </a:p>
          <a:p>
            <a:r>
              <a:rPr lang="en-US" altLang="en-US"/>
              <a:t>Their activities from the time of Jacob and Joseph are be depicted on the Beni Hasan murals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2" name="Picture 4">
            <a:extLst>
              <a:ext uri="{FF2B5EF4-FFF2-40B4-BE49-F238E27FC236}">
                <a16:creationId xmlns:a16="http://schemas.microsoft.com/office/drawing/2014/main" id="{A577AA31-635B-4187-952A-1C21BEA75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433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4" name="Picture 6">
            <a:extLst>
              <a:ext uri="{FF2B5EF4-FFF2-40B4-BE49-F238E27FC236}">
                <a16:creationId xmlns:a16="http://schemas.microsoft.com/office/drawing/2014/main" id="{51335540-36EF-499B-AF67-612D1C603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784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id="{2948B947-5997-4426-BA66-DB1A4C7BB4C9}"/>
              </a:ext>
            </a:extLst>
          </p:cNvPr>
          <p:cNvSpPr>
            <a:spLocks noGrp="1" noChangeArrowheads="1"/>
          </p:cNvSpPr>
          <p:nvPr>
            <p:ph type="title"/>
          </p:nvPr>
        </p:nvSpPr>
        <p:spPr/>
        <p:txBody>
          <a:bodyPr/>
          <a:lstStyle/>
          <a:p>
            <a:r>
              <a:rPr lang="en-US" altLang="en-US"/>
              <a:t>The Historicity of Joseph</a:t>
            </a:r>
          </a:p>
        </p:txBody>
      </p:sp>
      <p:sp>
        <p:nvSpPr>
          <p:cNvPr id="300035" name="Rectangle 3">
            <a:extLst>
              <a:ext uri="{FF2B5EF4-FFF2-40B4-BE49-F238E27FC236}">
                <a16:creationId xmlns:a16="http://schemas.microsoft.com/office/drawing/2014/main" id="{228FA443-1127-400D-B674-ACD577A9063B}"/>
              </a:ext>
            </a:extLst>
          </p:cNvPr>
          <p:cNvSpPr>
            <a:spLocks noGrp="1" noChangeArrowheads="1"/>
          </p:cNvSpPr>
          <p:nvPr>
            <p:ph type="body" idx="1"/>
          </p:nvPr>
        </p:nvSpPr>
        <p:spPr/>
        <p:txBody>
          <a:bodyPr/>
          <a:lstStyle/>
          <a:p>
            <a:r>
              <a:rPr lang="en-US" altLang="en-US"/>
              <a:t>5) Mid-12 Dynasty experienced erratic Nile flood levels, crop failures and social disruption,</a:t>
            </a:r>
          </a:p>
          <a:p>
            <a:r>
              <a:rPr lang="en-US" altLang="en-US"/>
              <a:t>This deduction is based on an analysis of Egyptian fort flood records and the literary work "The Complaint of Kahahkepperre-Seneb“</a:t>
            </a:r>
          </a:p>
          <a:p>
            <a:r>
              <a:rPr lang="en-US" altLang="en-US"/>
              <a:t>Famines of the 12th Dynasty are common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6" name="Picture 4">
            <a:extLst>
              <a:ext uri="{FF2B5EF4-FFF2-40B4-BE49-F238E27FC236}">
                <a16:creationId xmlns:a16="http://schemas.microsoft.com/office/drawing/2014/main" id="{C2757819-4A63-4560-B844-9CA9BC895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691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a:extLst>
              <a:ext uri="{FF2B5EF4-FFF2-40B4-BE49-F238E27FC236}">
                <a16:creationId xmlns:a16="http://schemas.microsoft.com/office/drawing/2014/main" id="{5AE1DA37-BF56-4EB7-811C-E8ACAC573AD5}"/>
              </a:ext>
            </a:extLst>
          </p:cNvPr>
          <p:cNvSpPr>
            <a:spLocks noGrp="1" noChangeArrowheads="1"/>
          </p:cNvSpPr>
          <p:nvPr>
            <p:ph type="title"/>
          </p:nvPr>
        </p:nvSpPr>
        <p:spPr/>
        <p:txBody>
          <a:bodyPr/>
          <a:lstStyle/>
          <a:p>
            <a:r>
              <a:rPr lang="en-US" altLang="en-US"/>
              <a:t>The Historicity of Joseph</a:t>
            </a:r>
          </a:p>
        </p:txBody>
      </p:sp>
      <p:sp>
        <p:nvSpPr>
          <p:cNvPr id="299011" name="Rectangle 3">
            <a:extLst>
              <a:ext uri="{FF2B5EF4-FFF2-40B4-BE49-F238E27FC236}">
                <a16:creationId xmlns:a16="http://schemas.microsoft.com/office/drawing/2014/main" id="{6D1763AC-94AF-48BC-B4C1-D3D4155DEB43}"/>
              </a:ext>
            </a:extLst>
          </p:cNvPr>
          <p:cNvSpPr>
            <a:spLocks noGrp="1" noChangeArrowheads="1"/>
          </p:cNvSpPr>
          <p:nvPr>
            <p:ph type="body" idx="1"/>
          </p:nvPr>
        </p:nvSpPr>
        <p:spPr/>
        <p:txBody>
          <a:bodyPr/>
          <a:lstStyle/>
          <a:p>
            <a:r>
              <a:rPr lang="en-US" altLang="en-US"/>
              <a:t> 6) Statuary at Tell el-Dabca (present town of Khatana-Qantir) indicate the authority some Asiatics had in Egypt at this time</a:t>
            </a:r>
          </a:p>
          <a:p>
            <a:r>
              <a:rPr lang="en-US" altLang="en-US"/>
              <a:t>At this site, a non-royal palace, garden and cemetery from the 12 Dynasty was excavated which was headquarters to a official who supervised trade and mining expeditions.</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a:extLst>
              <a:ext uri="{FF2B5EF4-FFF2-40B4-BE49-F238E27FC236}">
                <a16:creationId xmlns:a16="http://schemas.microsoft.com/office/drawing/2014/main" id="{13EDBFA7-637B-4A07-8899-591810FEE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3725" y="762000"/>
            <a:ext cx="4957763" cy="5486400"/>
          </a:xfrm>
          <a:prstGeom prst="rect">
            <a:avLst/>
          </a:prstGeom>
          <a:noFill/>
          <a:extLst>
            <a:ext uri="{909E8E84-426E-40DD-AFC4-6F175D3DCCD1}">
              <a14:hiddenFill xmlns:a14="http://schemas.microsoft.com/office/drawing/2010/main">
                <a:solidFill>
                  <a:srgbClr val="FFFFFF"/>
                </a:solidFill>
              </a14:hiddenFill>
            </a:ext>
          </a:extLst>
        </p:spPr>
      </p:pic>
      <p:pic>
        <p:nvPicPr>
          <p:cNvPr id="307203" name="Picture 3">
            <a:extLst>
              <a:ext uri="{FF2B5EF4-FFF2-40B4-BE49-F238E27FC236}">
                <a16:creationId xmlns:a16="http://schemas.microsoft.com/office/drawing/2014/main" id="{E9689148-E1DE-4056-A9B5-3FC0CFE08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4368800" cy="472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a:extLst>
              <a:ext uri="{FF2B5EF4-FFF2-40B4-BE49-F238E27FC236}">
                <a16:creationId xmlns:a16="http://schemas.microsoft.com/office/drawing/2014/main" id="{2AE035D1-6F52-4F62-995D-30F5823EA4F3}"/>
              </a:ext>
            </a:extLst>
          </p:cNvPr>
          <p:cNvSpPr>
            <a:spLocks noGrp="1" noChangeArrowheads="1"/>
          </p:cNvSpPr>
          <p:nvPr>
            <p:ph type="title"/>
          </p:nvPr>
        </p:nvSpPr>
        <p:spPr/>
        <p:txBody>
          <a:bodyPr/>
          <a:lstStyle/>
          <a:p>
            <a:r>
              <a:rPr lang="en-US" altLang="en-US"/>
              <a:t>The Historicity of Joseph</a:t>
            </a:r>
          </a:p>
        </p:txBody>
      </p:sp>
      <p:sp>
        <p:nvSpPr>
          <p:cNvPr id="297987" name="Rectangle 3">
            <a:extLst>
              <a:ext uri="{FF2B5EF4-FFF2-40B4-BE49-F238E27FC236}">
                <a16:creationId xmlns:a16="http://schemas.microsoft.com/office/drawing/2014/main" id="{85D46981-AE1A-427C-A5B8-BC9303F0E22C}"/>
              </a:ext>
            </a:extLst>
          </p:cNvPr>
          <p:cNvSpPr>
            <a:spLocks noGrp="1" noChangeArrowheads="1"/>
          </p:cNvSpPr>
          <p:nvPr>
            <p:ph type="body" idx="1"/>
          </p:nvPr>
        </p:nvSpPr>
        <p:spPr/>
        <p:txBody>
          <a:bodyPr/>
          <a:lstStyle/>
          <a:p>
            <a:pPr>
              <a:lnSpc>
                <a:spcPct val="90000"/>
              </a:lnSpc>
            </a:pPr>
            <a:r>
              <a:rPr lang="en-US" altLang="en-US" sz="2800"/>
              <a:t>A statue of a 12-Dynasty Asiatic official found in the cemetery chapel had been smashed to pieces and facial features deliberately destroyed. </a:t>
            </a:r>
          </a:p>
          <a:p>
            <a:pPr>
              <a:lnSpc>
                <a:spcPct val="90000"/>
              </a:lnSpc>
            </a:pPr>
            <a:r>
              <a:rPr lang="en-US" altLang="en-US" sz="2800"/>
              <a:t>The statue, 50% larger than life, had yellow skin coloration and Asiatic "Mushroom" hairstyle.</a:t>
            </a:r>
          </a:p>
          <a:p>
            <a:pPr>
              <a:lnSpc>
                <a:spcPct val="90000"/>
              </a:lnSpc>
            </a:pPr>
            <a:r>
              <a:rPr lang="en-US" altLang="en-US" sz="2800"/>
              <a:t> While not necessarily a funerary statue of Joseph, it indicates that Asiatics could achieve positions of authority prior to Hyksos rule as early as the 12th Dynasty </a:t>
            </a:r>
          </a:p>
          <a:p>
            <a:pPr>
              <a:lnSpc>
                <a:spcPct val="90000"/>
              </a:lnSpc>
            </a:pPr>
            <a:endParaRPr lang="en-US" altLang="en-US" sz="2800"/>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a:extLst>
              <a:ext uri="{FF2B5EF4-FFF2-40B4-BE49-F238E27FC236}">
                <a16:creationId xmlns:a16="http://schemas.microsoft.com/office/drawing/2014/main" id="{044DBEDC-EBFC-4EC9-9B68-0B69660E986A}"/>
              </a:ext>
            </a:extLst>
          </p:cNvPr>
          <p:cNvSpPr>
            <a:spLocks noGrp="1" noChangeArrowheads="1"/>
          </p:cNvSpPr>
          <p:nvPr>
            <p:ph type="title"/>
          </p:nvPr>
        </p:nvSpPr>
        <p:spPr/>
        <p:txBody>
          <a:bodyPr/>
          <a:lstStyle/>
          <a:p>
            <a:r>
              <a:rPr lang="en-US" altLang="en-US"/>
              <a:t>The Historicity of Joseph</a:t>
            </a:r>
          </a:p>
        </p:txBody>
      </p:sp>
      <p:sp>
        <p:nvSpPr>
          <p:cNvPr id="296963" name="Rectangle 3">
            <a:extLst>
              <a:ext uri="{FF2B5EF4-FFF2-40B4-BE49-F238E27FC236}">
                <a16:creationId xmlns:a16="http://schemas.microsoft.com/office/drawing/2014/main" id="{DD70009E-411E-48DA-B51A-AEDEE540ED57}"/>
              </a:ext>
            </a:extLst>
          </p:cNvPr>
          <p:cNvSpPr>
            <a:spLocks noGrp="1" noChangeArrowheads="1"/>
          </p:cNvSpPr>
          <p:nvPr>
            <p:ph type="body" idx="1"/>
          </p:nvPr>
        </p:nvSpPr>
        <p:spPr/>
        <p:txBody>
          <a:bodyPr/>
          <a:lstStyle/>
          <a:p>
            <a:r>
              <a:rPr lang="en-US" altLang="en-US"/>
              <a:t>7) Joseph's titles indicate authenticity  </a:t>
            </a:r>
          </a:p>
          <a:p>
            <a:r>
              <a:rPr lang="en-US" altLang="en-US"/>
              <a:t>His Egyptian name, Zaphenath-pa'aneah, means  "Head of the Sacred College."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0E8C94FA-0328-469C-8822-D5897E23C0CC}"/>
              </a:ext>
            </a:extLst>
          </p:cNvPr>
          <p:cNvSpPr>
            <a:spLocks noGrp="1" noChangeArrowheads="1"/>
          </p:cNvSpPr>
          <p:nvPr>
            <p:ph type="title"/>
          </p:nvPr>
        </p:nvSpPr>
        <p:spPr/>
        <p:txBody>
          <a:bodyPr/>
          <a:lstStyle/>
          <a:p>
            <a:r>
              <a:rPr lang="en-US" altLang="en-US"/>
              <a:t>The Historicity of Joseph</a:t>
            </a:r>
          </a:p>
        </p:txBody>
      </p:sp>
      <p:sp>
        <p:nvSpPr>
          <p:cNvPr id="311299" name="Rectangle 3">
            <a:extLst>
              <a:ext uri="{FF2B5EF4-FFF2-40B4-BE49-F238E27FC236}">
                <a16:creationId xmlns:a16="http://schemas.microsoft.com/office/drawing/2014/main" id="{172D58C6-541B-42BE-8096-7D31499AB2C2}"/>
              </a:ext>
            </a:extLst>
          </p:cNvPr>
          <p:cNvSpPr>
            <a:spLocks noGrp="1" noChangeArrowheads="1"/>
          </p:cNvSpPr>
          <p:nvPr>
            <p:ph type="body" idx="1"/>
          </p:nvPr>
        </p:nvSpPr>
        <p:spPr/>
        <p:txBody>
          <a:bodyPr/>
          <a:lstStyle/>
          <a:p>
            <a:r>
              <a:rPr lang="en-US" altLang="en-US"/>
              <a:t>Genesis 45:8 preserves three of Joseph's titles:</a:t>
            </a:r>
          </a:p>
          <a:p>
            <a:r>
              <a:rPr lang="en-US" altLang="en-US"/>
              <a:t>a."Lord of his House", </a:t>
            </a:r>
          </a:p>
          <a:p>
            <a:r>
              <a:rPr lang="en-US" altLang="en-US"/>
              <a:t>b."Father of Pharaoh" </a:t>
            </a:r>
          </a:p>
          <a:p>
            <a:r>
              <a:rPr lang="en-US" altLang="en-US"/>
              <a:t>c."Ruler of all Egypt"</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a:extLst>
              <a:ext uri="{FF2B5EF4-FFF2-40B4-BE49-F238E27FC236}">
                <a16:creationId xmlns:a16="http://schemas.microsoft.com/office/drawing/2014/main" id="{2B5E3D68-9B42-4C33-8D22-96E8C8DC3F4E}"/>
              </a:ext>
            </a:extLst>
          </p:cNvPr>
          <p:cNvSpPr>
            <a:spLocks noGrp="1" noChangeArrowheads="1"/>
          </p:cNvSpPr>
          <p:nvPr>
            <p:ph type="title"/>
          </p:nvPr>
        </p:nvSpPr>
        <p:spPr/>
        <p:txBody>
          <a:bodyPr/>
          <a:lstStyle/>
          <a:p>
            <a:r>
              <a:rPr lang="en-US" altLang="en-US"/>
              <a:t>Joseph: “Lord of his House”</a:t>
            </a:r>
          </a:p>
        </p:txBody>
      </p:sp>
      <p:sp>
        <p:nvSpPr>
          <p:cNvPr id="312323" name="Rectangle 3">
            <a:extLst>
              <a:ext uri="{FF2B5EF4-FFF2-40B4-BE49-F238E27FC236}">
                <a16:creationId xmlns:a16="http://schemas.microsoft.com/office/drawing/2014/main" id="{9D26EC15-C761-4FE2-B910-2216C1FA00F9}"/>
              </a:ext>
            </a:extLst>
          </p:cNvPr>
          <p:cNvSpPr>
            <a:spLocks noGrp="1" noChangeArrowheads="1"/>
          </p:cNvSpPr>
          <p:nvPr>
            <p:ph type="body" idx="1"/>
          </p:nvPr>
        </p:nvSpPr>
        <p:spPr/>
        <p:txBody>
          <a:bodyPr/>
          <a:lstStyle/>
          <a:p>
            <a:r>
              <a:rPr lang="en-US" altLang="en-US"/>
              <a:t>a."Lord of His House" = "Chief Overseer of the House" = Chief Steward of the King.</a:t>
            </a:r>
          </a:p>
          <a:p>
            <a:r>
              <a:rPr lang="en-US" altLang="en-US"/>
              <a:t>The office of Chief Steward was of secondary importance only to the Vizier  </a:t>
            </a:r>
          </a:p>
          <a:p>
            <a:endParaRPr lang="en-US" altLang="en-US"/>
          </a:p>
          <a:p>
            <a:pPr>
              <a:buFont typeface="Wingdings" panose="05000000000000000000" pitchFamily="2" charset="2"/>
              <a:buNone/>
            </a:pPr>
            <a:endParaRPr lang="en-US" altLang="en-US"/>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id="{FA125A41-1F5C-4E56-B347-4A4EBC9DDCFA}"/>
              </a:ext>
            </a:extLst>
          </p:cNvPr>
          <p:cNvSpPr>
            <a:spLocks noGrp="1" noChangeArrowheads="1"/>
          </p:cNvSpPr>
          <p:nvPr>
            <p:ph type="title"/>
          </p:nvPr>
        </p:nvSpPr>
        <p:spPr/>
        <p:txBody>
          <a:bodyPr/>
          <a:lstStyle/>
          <a:p>
            <a:r>
              <a:rPr lang="en-US" altLang="en-US"/>
              <a:t>Joseph: “Lord of his House”</a:t>
            </a:r>
          </a:p>
        </p:txBody>
      </p:sp>
      <p:sp>
        <p:nvSpPr>
          <p:cNvPr id="315395" name="Rectangle 3">
            <a:extLst>
              <a:ext uri="{FF2B5EF4-FFF2-40B4-BE49-F238E27FC236}">
                <a16:creationId xmlns:a16="http://schemas.microsoft.com/office/drawing/2014/main" id="{96584E48-B093-4CC7-A1EC-645D1264F212}"/>
              </a:ext>
            </a:extLst>
          </p:cNvPr>
          <p:cNvSpPr>
            <a:spLocks noGrp="1" noChangeArrowheads="1"/>
          </p:cNvSpPr>
          <p:nvPr>
            <p:ph type="body" idx="1"/>
          </p:nvPr>
        </p:nvSpPr>
        <p:spPr/>
        <p:txBody>
          <a:bodyPr/>
          <a:lstStyle/>
          <a:p>
            <a:pPr>
              <a:lnSpc>
                <a:spcPct val="90000"/>
              </a:lnSpc>
            </a:pPr>
            <a:r>
              <a:rPr lang="en-US" altLang="en-US" sz="2800"/>
              <a:t>Duties of an 11th-Dynasty Chief Steward named Henunu is known from his tomb in Deir el Bahri. </a:t>
            </a:r>
          </a:p>
          <a:p>
            <a:pPr>
              <a:lnSpc>
                <a:spcPct val="90000"/>
              </a:lnSpc>
            </a:pPr>
            <a:r>
              <a:rPr lang="en-US" altLang="en-US" sz="2800"/>
              <a:t>He administered the royal estates, granaries, flocks and herds. He had a role in taxation, provided certain parts of Upper Egypt with provisions, construction of tombs, collected tribute from Bedouin tribes, and obtained cedar wood from Syria. </a:t>
            </a:r>
          </a:p>
          <a:p>
            <a:pPr>
              <a:lnSpc>
                <a:spcPct val="90000"/>
              </a:lnSpc>
            </a:pPr>
            <a:r>
              <a:rPr lang="en-US" altLang="en-US" sz="2800"/>
              <a:t>These are duties that Joseph would have performed.</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id="{B90F80D0-33DE-4091-8000-476674CC83CB}"/>
              </a:ext>
            </a:extLst>
          </p:cNvPr>
          <p:cNvSpPr>
            <a:spLocks noGrp="1" noChangeArrowheads="1"/>
          </p:cNvSpPr>
          <p:nvPr>
            <p:ph type="title"/>
          </p:nvPr>
        </p:nvSpPr>
        <p:spPr/>
        <p:txBody>
          <a:bodyPr/>
          <a:lstStyle/>
          <a:p>
            <a:r>
              <a:rPr lang="en-US" altLang="en-US"/>
              <a:t>Joseph : ."Father of Pharaoh" </a:t>
            </a:r>
          </a:p>
        </p:txBody>
      </p:sp>
      <p:sp>
        <p:nvSpPr>
          <p:cNvPr id="313347" name="Rectangle 3">
            <a:extLst>
              <a:ext uri="{FF2B5EF4-FFF2-40B4-BE49-F238E27FC236}">
                <a16:creationId xmlns:a16="http://schemas.microsoft.com/office/drawing/2014/main" id="{1E99DC91-A965-4834-B565-EC462347ADE3}"/>
              </a:ext>
            </a:extLst>
          </p:cNvPr>
          <p:cNvSpPr>
            <a:spLocks noGrp="1" noChangeArrowheads="1"/>
          </p:cNvSpPr>
          <p:nvPr>
            <p:ph type="body" idx="1"/>
          </p:nvPr>
        </p:nvSpPr>
        <p:spPr/>
        <p:txBody>
          <a:bodyPr/>
          <a:lstStyle/>
          <a:p>
            <a:r>
              <a:rPr lang="en-US" altLang="en-US"/>
              <a:t>b."Father of Pharaoh" (literal Egyptian,  "Father to the Gods", or "God's Father"), meaning a personal advisor, elder statesman. </a:t>
            </a:r>
          </a:p>
          <a:p>
            <a:r>
              <a:rPr lang="en-US" altLang="en-US"/>
              <a:t>Note the Hebraism of this practice. It would be blasphemy to refer to anyone other than Yahweh as God.</a:t>
            </a:r>
          </a:p>
          <a:p>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78149DB3-69F7-4D87-8702-4A1FE22A86F1}"/>
              </a:ext>
            </a:extLst>
          </p:cNvPr>
          <p:cNvSpPr>
            <a:spLocks noGrp="1" noChangeArrowheads="1"/>
          </p:cNvSpPr>
          <p:nvPr>
            <p:ph type="title"/>
          </p:nvPr>
        </p:nvSpPr>
        <p:spPr/>
        <p:txBody>
          <a:bodyPr/>
          <a:lstStyle/>
          <a:p>
            <a:r>
              <a:rPr lang="en-US" altLang="en-US"/>
              <a:t>Price of Slaves</a:t>
            </a:r>
          </a:p>
        </p:txBody>
      </p:sp>
      <p:sp>
        <p:nvSpPr>
          <p:cNvPr id="99331" name="Rectangle 3">
            <a:extLst>
              <a:ext uri="{FF2B5EF4-FFF2-40B4-BE49-F238E27FC236}">
                <a16:creationId xmlns:a16="http://schemas.microsoft.com/office/drawing/2014/main" id="{FCAA7EA4-BAC0-4A32-8A82-EAB72D1AB85F}"/>
              </a:ext>
            </a:extLst>
          </p:cNvPr>
          <p:cNvSpPr>
            <a:spLocks noGrp="1" noChangeArrowheads="1"/>
          </p:cNvSpPr>
          <p:nvPr>
            <p:ph type="body" idx="1"/>
          </p:nvPr>
        </p:nvSpPr>
        <p:spPr/>
        <p:txBody>
          <a:bodyPr/>
          <a:lstStyle/>
          <a:p>
            <a:r>
              <a:rPr lang="en-US" altLang="en-US"/>
              <a:t>Patriarchal Narratives accurately report price of slaves at 20 shekels of silver</a:t>
            </a:r>
          </a:p>
          <a:p>
            <a:r>
              <a:rPr lang="en-US" altLang="en-US"/>
              <a:t>If the Narratives where inventions during the Babylonian exile, why weren’t slave prices described with the 4</a:t>
            </a:r>
            <a:r>
              <a:rPr lang="en-US" altLang="en-US" baseline="30000"/>
              <a:t>th</a:t>
            </a:r>
            <a:r>
              <a:rPr lang="en-US" altLang="en-US"/>
              <a:t> century BC price of 90-120 shekels?</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id="{70E87132-929B-41D9-92A2-94F36160D72F}"/>
              </a:ext>
            </a:extLst>
          </p:cNvPr>
          <p:cNvSpPr>
            <a:spLocks noGrp="1" noChangeArrowheads="1"/>
          </p:cNvSpPr>
          <p:nvPr>
            <p:ph type="title"/>
          </p:nvPr>
        </p:nvSpPr>
        <p:spPr/>
        <p:txBody>
          <a:bodyPr/>
          <a:lstStyle/>
          <a:p>
            <a:r>
              <a:rPr lang="en-US" altLang="en-US"/>
              <a:t>Joseph: "Ruler of all Egypt" </a:t>
            </a:r>
          </a:p>
        </p:txBody>
      </p:sp>
      <p:sp>
        <p:nvSpPr>
          <p:cNvPr id="314371" name="Rectangle 3">
            <a:extLst>
              <a:ext uri="{FF2B5EF4-FFF2-40B4-BE49-F238E27FC236}">
                <a16:creationId xmlns:a16="http://schemas.microsoft.com/office/drawing/2014/main" id="{D691BF18-8993-4EBB-AF83-1780C468DAC9}"/>
              </a:ext>
            </a:extLst>
          </p:cNvPr>
          <p:cNvSpPr>
            <a:spLocks noGrp="1" noChangeArrowheads="1"/>
          </p:cNvSpPr>
          <p:nvPr>
            <p:ph type="body" idx="1"/>
          </p:nvPr>
        </p:nvSpPr>
        <p:spPr/>
        <p:txBody>
          <a:bodyPr/>
          <a:lstStyle/>
          <a:p>
            <a:r>
              <a:rPr lang="en-US" altLang="en-US"/>
              <a:t>c."Ruler of all Egypt" ("Chief of the Entire Land") = administrator of all Egypt, Vizier. </a:t>
            </a:r>
          </a:p>
          <a:p>
            <a:r>
              <a:rPr lang="en-US" altLang="en-US"/>
              <a:t>Only the Vizier welcomed foreign supplicants, as Joseph did when he met his brothers in Genesis 42 (Aling, 2003b:60),</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5B464C4A-BFF4-4177-92CD-688A724B7573}"/>
              </a:ext>
            </a:extLst>
          </p:cNvPr>
          <p:cNvSpPr>
            <a:spLocks noGrp="1" noChangeArrowheads="1"/>
          </p:cNvSpPr>
          <p:nvPr>
            <p:ph type="title"/>
          </p:nvPr>
        </p:nvSpPr>
        <p:spPr/>
        <p:txBody>
          <a:bodyPr/>
          <a:lstStyle/>
          <a:p>
            <a:r>
              <a:rPr lang="en-US" altLang="en-US"/>
              <a:t>Joseph as Vizier</a:t>
            </a:r>
          </a:p>
        </p:txBody>
      </p:sp>
      <p:sp>
        <p:nvSpPr>
          <p:cNvPr id="310275" name="Rectangle 3">
            <a:extLst>
              <a:ext uri="{FF2B5EF4-FFF2-40B4-BE49-F238E27FC236}">
                <a16:creationId xmlns:a16="http://schemas.microsoft.com/office/drawing/2014/main" id="{B4D399D0-8953-4FF0-8609-3F85DF0289A1}"/>
              </a:ext>
            </a:extLst>
          </p:cNvPr>
          <p:cNvSpPr>
            <a:spLocks noGrp="1" noChangeArrowheads="1"/>
          </p:cNvSpPr>
          <p:nvPr>
            <p:ph type="body" idx="1"/>
          </p:nvPr>
        </p:nvSpPr>
        <p:spPr/>
        <p:txBody>
          <a:bodyPr/>
          <a:lstStyle/>
          <a:p>
            <a:r>
              <a:rPr lang="en-US" altLang="en-US"/>
              <a:t>Which one was he?</a:t>
            </a:r>
          </a:p>
          <a:p>
            <a:r>
              <a:rPr lang="en-US" altLang="en-US"/>
              <a:t>A Vizier could serve under different Pharaoh's.</a:t>
            </a:r>
          </a:p>
          <a:p>
            <a:r>
              <a:rPr lang="en-US" altLang="en-US"/>
              <a:t>There were two Vizier's under Pharaohs Sesostris II and his son Sesostris III.</a:t>
            </a:r>
          </a:p>
          <a:p>
            <a:r>
              <a:rPr lang="en-US" altLang="en-US"/>
              <a:t>They were Sebkemhat and Khnumhotep.</a:t>
            </a:r>
          </a:p>
          <a:p>
            <a:r>
              <a:rPr lang="en-US" altLang="en-US"/>
              <a:t> Another visier, Senwosret-ankah, ("Sesostris Lives") served Sesostris III </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AAAA50F4-A319-4F22-B68A-AE4D31FFA3FA}"/>
              </a:ext>
            </a:extLst>
          </p:cNvPr>
          <p:cNvSpPr>
            <a:spLocks noGrp="1" noChangeArrowheads="1"/>
          </p:cNvSpPr>
          <p:nvPr>
            <p:ph type="title"/>
          </p:nvPr>
        </p:nvSpPr>
        <p:spPr/>
        <p:txBody>
          <a:bodyPr/>
          <a:lstStyle/>
          <a:p>
            <a:r>
              <a:rPr lang="en-US" altLang="en-US"/>
              <a:t>Joseph as Vizier</a:t>
            </a:r>
          </a:p>
        </p:txBody>
      </p:sp>
      <p:sp>
        <p:nvSpPr>
          <p:cNvPr id="309251" name="Rectangle 3">
            <a:extLst>
              <a:ext uri="{FF2B5EF4-FFF2-40B4-BE49-F238E27FC236}">
                <a16:creationId xmlns:a16="http://schemas.microsoft.com/office/drawing/2014/main" id="{D908E224-0DF8-4A51-A8FF-5D301F80A903}"/>
              </a:ext>
            </a:extLst>
          </p:cNvPr>
          <p:cNvSpPr>
            <a:spLocks noGrp="1" noChangeArrowheads="1"/>
          </p:cNvSpPr>
          <p:nvPr>
            <p:ph type="body" idx="1"/>
          </p:nvPr>
        </p:nvSpPr>
        <p:spPr/>
        <p:txBody>
          <a:bodyPr/>
          <a:lstStyle/>
          <a:p>
            <a:r>
              <a:rPr lang="en-US" altLang="en-US"/>
              <a:t>Joseph served prior to the Viziership Khnumhotep in the last years of Pharaoh Sesostris II and in the early years of Sesostris III,</a:t>
            </a:r>
          </a:p>
        </p:txBody>
      </p:sp>
      <p:pic>
        <p:nvPicPr>
          <p:cNvPr id="309252" name="Picture 4">
            <a:extLst>
              <a:ext uri="{FF2B5EF4-FFF2-40B4-BE49-F238E27FC236}">
                <a16:creationId xmlns:a16="http://schemas.microsoft.com/office/drawing/2014/main" id="{004B1238-23DD-49F8-8DDA-807D1861E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352800"/>
            <a:ext cx="1855788" cy="3505200"/>
          </a:xfrm>
          <a:prstGeom prst="rect">
            <a:avLst/>
          </a:prstGeom>
          <a:noFill/>
          <a:extLst>
            <a:ext uri="{909E8E84-426E-40DD-AFC4-6F175D3DCCD1}">
              <a14:hiddenFill xmlns:a14="http://schemas.microsoft.com/office/drawing/2010/main">
                <a:solidFill>
                  <a:srgbClr val="FFFFFF"/>
                </a:solidFill>
              </a14:hiddenFill>
            </a:ext>
          </a:extLst>
        </p:spPr>
      </p:pic>
      <p:sp>
        <p:nvSpPr>
          <p:cNvPr id="309253" name="Text Box 5">
            <a:extLst>
              <a:ext uri="{FF2B5EF4-FFF2-40B4-BE49-F238E27FC236}">
                <a16:creationId xmlns:a16="http://schemas.microsoft.com/office/drawing/2014/main" id="{2436E239-BE21-4119-84B2-BFB5D0A053FF}"/>
              </a:ext>
            </a:extLst>
          </p:cNvPr>
          <p:cNvSpPr txBox="1">
            <a:spLocks noChangeArrowheads="1"/>
          </p:cNvSpPr>
          <p:nvPr/>
        </p:nvSpPr>
        <p:spPr bwMode="auto">
          <a:xfrm>
            <a:off x="6172200" y="3733800"/>
            <a:ext cx="2362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Sesostris II</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a:extLst>
              <a:ext uri="{FF2B5EF4-FFF2-40B4-BE49-F238E27FC236}">
                <a16:creationId xmlns:a16="http://schemas.microsoft.com/office/drawing/2014/main" id="{CDF2E436-5EB1-4AEB-BD56-E928ECD69BA4}"/>
              </a:ext>
            </a:extLst>
          </p:cNvPr>
          <p:cNvSpPr>
            <a:spLocks noGrp="1" noChangeArrowheads="1"/>
          </p:cNvSpPr>
          <p:nvPr>
            <p:ph type="title"/>
          </p:nvPr>
        </p:nvSpPr>
        <p:spPr/>
        <p:txBody>
          <a:bodyPr/>
          <a:lstStyle/>
          <a:p>
            <a:r>
              <a:rPr lang="en-US" altLang="en-US"/>
              <a:t>The Historicity of Joseph</a:t>
            </a:r>
          </a:p>
        </p:txBody>
      </p:sp>
      <p:sp>
        <p:nvSpPr>
          <p:cNvPr id="316419" name="Rectangle 3">
            <a:extLst>
              <a:ext uri="{FF2B5EF4-FFF2-40B4-BE49-F238E27FC236}">
                <a16:creationId xmlns:a16="http://schemas.microsoft.com/office/drawing/2014/main" id="{5C8582BC-85E6-4617-BEF4-E74BEF21D810}"/>
              </a:ext>
            </a:extLst>
          </p:cNvPr>
          <p:cNvSpPr>
            <a:spLocks noGrp="1" noChangeArrowheads="1"/>
          </p:cNvSpPr>
          <p:nvPr>
            <p:ph type="body" idx="1"/>
          </p:nvPr>
        </p:nvSpPr>
        <p:spPr/>
        <p:txBody>
          <a:bodyPr/>
          <a:lstStyle/>
          <a:p>
            <a:r>
              <a:rPr lang="en-US" altLang="en-US"/>
              <a:t>8) Joseph had an arranged marriage with the daughter of a priest of On (Helioopolis) in Genesis 41:45.</a:t>
            </a:r>
          </a:p>
          <a:p>
            <a:r>
              <a:rPr lang="en-US" altLang="en-US"/>
              <a:t> If Joseph lived during the Hyskos Period, Joseph would more likely have had his marriage arranged with a family associated with Seath, the god popular with Hyskos rulers. </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a:extLst>
              <a:ext uri="{FF2B5EF4-FFF2-40B4-BE49-F238E27FC236}">
                <a16:creationId xmlns:a16="http://schemas.microsoft.com/office/drawing/2014/main" id="{396608B9-0661-490F-9CB3-4CE0B7166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27400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8467" name="Picture 3">
            <a:extLst>
              <a:ext uri="{FF2B5EF4-FFF2-40B4-BE49-F238E27FC236}">
                <a16:creationId xmlns:a16="http://schemas.microsoft.com/office/drawing/2014/main" id="{618B9FF8-E412-4ECC-ADEA-E5D00789E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0"/>
            <a:ext cx="49593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09F0698F-B92F-48A6-84D6-19CDCD6E8516}"/>
              </a:ext>
            </a:extLst>
          </p:cNvPr>
          <p:cNvSpPr>
            <a:spLocks noGrp="1" noChangeArrowheads="1"/>
          </p:cNvSpPr>
          <p:nvPr>
            <p:ph type="title"/>
          </p:nvPr>
        </p:nvSpPr>
        <p:spPr/>
        <p:txBody>
          <a:bodyPr/>
          <a:lstStyle/>
          <a:p>
            <a:r>
              <a:rPr lang="en-US" altLang="en-US"/>
              <a:t>The Historicity of Joseph</a:t>
            </a:r>
          </a:p>
        </p:txBody>
      </p:sp>
      <p:sp>
        <p:nvSpPr>
          <p:cNvPr id="308227" name="Rectangle 3">
            <a:extLst>
              <a:ext uri="{FF2B5EF4-FFF2-40B4-BE49-F238E27FC236}">
                <a16:creationId xmlns:a16="http://schemas.microsoft.com/office/drawing/2014/main" id="{58ED96AE-E11C-4B8C-9BC4-52E7D5370EA8}"/>
              </a:ext>
            </a:extLst>
          </p:cNvPr>
          <p:cNvSpPr>
            <a:spLocks noGrp="1" noChangeArrowheads="1"/>
          </p:cNvSpPr>
          <p:nvPr>
            <p:ph type="body" idx="1"/>
          </p:nvPr>
        </p:nvSpPr>
        <p:spPr/>
        <p:txBody>
          <a:bodyPr/>
          <a:lstStyle/>
          <a:p>
            <a:r>
              <a:rPr lang="en-US" altLang="en-US"/>
              <a:t>9) Joseph’s land management reforms (Genesis 47:20-26) may be connected with the breakup of nomarch (nobleman) domination by Sesostris III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2" name="Picture 4">
            <a:extLst>
              <a:ext uri="{FF2B5EF4-FFF2-40B4-BE49-F238E27FC236}">
                <a16:creationId xmlns:a16="http://schemas.microsoft.com/office/drawing/2014/main" id="{60B9AC52-7276-4ACB-BCF6-C03876C97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52400"/>
            <a:ext cx="3205163" cy="6705600"/>
          </a:xfrm>
          <a:prstGeom prst="rect">
            <a:avLst/>
          </a:prstGeom>
          <a:noFill/>
          <a:extLst>
            <a:ext uri="{909E8E84-426E-40DD-AFC4-6F175D3DCCD1}">
              <a14:hiddenFill xmlns:a14="http://schemas.microsoft.com/office/drawing/2010/main">
                <a:solidFill>
                  <a:srgbClr val="FFFFFF"/>
                </a:solidFill>
              </a14:hiddenFill>
            </a:ext>
          </a:extLst>
        </p:spPr>
      </p:pic>
      <p:sp>
        <p:nvSpPr>
          <p:cNvPr id="375813" name="Text Box 5">
            <a:extLst>
              <a:ext uri="{FF2B5EF4-FFF2-40B4-BE49-F238E27FC236}">
                <a16:creationId xmlns:a16="http://schemas.microsoft.com/office/drawing/2014/main" id="{FBC9110D-959B-4968-8DFC-7B5A7194DAAA}"/>
              </a:ext>
            </a:extLst>
          </p:cNvPr>
          <p:cNvSpPr txBox="1">
            <a:spLocks noChangeArrowheads="1"/>
          </p:cNvSpPr>
          <p:nvPr/>
        </p:nvSpPr>
        <p:spPr bwMode="auto">
          <a:xfrm>
            <a:off x="381000" y="762000"/>
            <a:ext cx="39624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Sesostris III: candidate for ruler who made Joseph Visier.</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AEFFB33D-9D41-4AFC-8083-279F03FFC7FB}"/>
              </a:ext>
            </a:extLst>
          </p:cNvPr>
          <p:cNvSpPr>
            <a:spLocks noGrp="1" noChangeArrowheads="1"/>
          </p:cNvSpPr>
          <p:nvPr>
            <p:ph type="title"/>
          </p:nvPr>
        </p:nvSpPr>
        <p:spPr/>
        <p:txBody>
          <a:bodyPr/>
          <a:lstStyle/>
          <a:p>
            <a:r>
              <a:rPr lang="en-US" altLang="en-US"/>
              <a:t>The Historicity of Joseph</a:t>
            </a:r>
          </a:p>
        </p:txBody>
      </p:sp>
      <p:sp>
        <p:nvSpPr>
          <p:cNvPr id="319491" name="Rectangle 3">
            <a:extLst>
              <a:ext uri="{FF2B5EF4-FFF2-40B4-BE49-F238E27FC236}">
                <a16:creationId xmlns:a16="http://schemas.microsoft.com/office/drawing/2014/main" id="{03BF42B5-46E7-4251-8C89-AA5DBF45CD25}"/>
              </a:ext>
            </a:extLst>
          </p:cNvPr>
          <p:cNvSpPr>
            <a:spLocks noGrp="1" noChangeArrowheads="1"/>
          </p:cNvSpPr>
          <p:nvPr>
            <p:ph type="body" idx="1"/>
          </p:nvPr>
        </p:nvSpPr>
        <p:spPr/>
        <p:txBody>
          <a:bodyPr/>
          <a:lstStyle/>
          <a:p>
            <a:r>
              <a:rPr lang="en-US" altLang="en-US"/>
              <a:t>Egyptian Chief Stewards had responsibility over the royal graneries.</a:t>
            </a:r>
          </a:p>
          <a:p>
            <a:r>
              <a:rPr lang="en-US" altLang="en-US"/>
              <a:t>As Chief Steward, Joseph would have been in charge of agricultural production in association with his interpretation of the Pharaoh's dream of seven fat years followed by seven lean years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FA4067F6-67FD-4410-900E-6E3A69E6BF81}"/>
              </a:ext>
            </a:extLst>
          </p:cNvPr>
          <p:cNvSpPr>
            <a:spLocks noGrp="1" noChangeArrowheads="1"/>
          </p:cNvSpPr>
          <p:nvPr>
            <p:ph type="title"/>
          </p:nvPr>
        </p:nvSpPr>
        <p:spPr/>
        <p:txBody>
          <a:bodyPr/>
          <a:lstStyle/>
          <a:p>
            <a:r>
              <a:rPr lang="en-US" altLang="en-US" sz="4000"/>
              <a:t>Joseph, Famine and Climatic Change</a:t>
            </a:r>
          </a:p>
        </p:txBody>
      </p:sp>
      <p:sp>
        <p:nvSpPr>
          <p:cNvPr id="320515" name="Rectangle 3">
            <a:extLst>
              <a:ext uri="{FF2B5EF4-FFF2-40B4-BE49-F238E27FC236}">
                <a16:creationId xmlns:a16="http://schemas.microsoft.com/office/drawing/2014/main" id="{52C1BCCF-CEED-4644-9469-BBF634AD815C}"/>
              </a:ext>
            </a:extLst>
          </p:cNvPr>
          <p:cNvSpPr>
            <a:spLocks noGrp="1" noChangeArrowheads="1"/>
          </p:cNvSpPr>
          <p:nvPr>
            <p:ph type="body" idx="1"/>
          </p:nvPr>
        </p:nvSpPr>
        <p:spPr/>
        <p:txBody>
          <a:bodyPr/>
          <a:lstStyle/>
          <a:p>
            <a:r>
              <a:rPr lang="en-US" altLang="en-US"/>
              <a:t>The famine stories in the Joseph narrative preserve an ancient memory about fluctuating climatic (drought cycle) conditions.</a:t>
            </a:r>
          </a:p>
          <a:p>
            <a:r>
              <a:rPr lang="en-US" altLang="en-US"/>
              <a:t> Paleoclimatic studies of the Middle East are showing that these fluctuations were common and, at times, sever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a:extLst>
              <a:ext uri="{FF2B5EF4-FFF2-40B4-BE49-F238E27FC236}">
                <a16:creationId xmlns:a16="http://schemas.microsoft.com/office/drawing/2014/main" id="{CD3C347B-E7FE-47AD-9E1E-F1CF93D41147}"/>
              </a:ext>
            </a:extLst>
          </p:cNvPr>
          <p:cNvSpPr>
            <a:spLocks noGrp="1" noChangeArrowheads="1"/>
          </p:cNvSpPr>
          <p:nvPr>
            <p:ph type="title"/>
          </p:nvPr>
        </p:nvSpPr>
        <p:spPr/>
        <p:txBody>
          <a:bodyPr/>
          <a:lstStyle/>
          <a:p>
            <a:r>
              <a:rPr lang="en-US" altLang="en-US" sz="4000"/>
              <a:t>Bronze Age Warming</a:t>
            </a:r>
            <a:br>
              <a:rPr lang="en-US" altLang="en-US" sz="4000"/>
            </a:br>
            <a:r>
              <a:rPr lang="en-US" altLang="en-US" sz="4000"/>
              <a:t>Collapse of Civilizations</a:t>
            </a:r>
          </a:p>
        </p:txBody>
      </p:sp>
      <p:sp>
        <p:nvSpPr>
          <p:cNvPr id="321539" name="Rectangle 3">
            <a:extLst>
              <a:ext uri="{FF2B5EF4-FFF2-40B4-BE49-F238E27FC236}">
                <a16:creationId xmlns:a16="http://schemas.microsoft.com/office/drawing/2014/main" id="{95C81B7C-B2B5-4247-8BB0-9218ED739D74}"/>
              </a:ext>
            </a:extLst>
          </p:cNvPr>
          <p:cNvSpPr>
            <a:spLocks noGrp="1" noChangeArrowheads="1"/>
          </p:cNvSpPr>
          <p:nvPr>
            <p:ph type="body" idx="1"/>
          </p:nvPr>
        </p:nvSpPr>
        <p:spPr/>
        <p:txBody>
          <a:bodyPr/>
          <a:lstStyle/>
          <a:p>
            <a:r>
              <a:rPr lang="en-US" altLang="en-US"/>
              <a:t>At the end of the Bronze Age, civilizations around the Mediterranian collapsed. The political and economic uncertainty created by climate change set the stage for the Israelite rebellion, exodus from Egypt, and conquest of Canaan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5318A60A-A672-491E-9A1E-BFC8F775E85C}"/>
              </a:ext>
            </a:extLst>
          </p:cNvPr>
          <p:cNvSpPr>
            <a:spLocks noGrp="1" noChangeArrowheads="1"/>
          </p:cNvSpPr>
          <p:nvPr>
            <p:ph type="title"/>
          </p:nvPr>
        </p:nvSpPr>
        <p:spPr/>
        <p:txBody>
          <a:bodyPr/>
          <a:lstStyle/>
          <a:p>
            <a:r>
              <a:rPr lang="en-US" altLang="en-US"/>
              <a:t>Treaties and Covenants </a:t>
            </a:r>
          </a:p>
        </p:txBody>
      </p:sp>
      <p:sp>
        <p:nvSpPr>
          <p:cNvPr id="102403" name="Rectangle 3">
            <a:extLst>
              <a:ext uri="{FF2B5EF4-FFF2-40B4-BE49-F238E27FC236}">
                <a16:creationId xmlns:a16="http://schemas.microsoft.com/office/drawing/2014/main" id="{31316A88-0CE2-4E13-8B21-63448257FBF1}"/>
              </a:ext>
            </a:extLst>
          </p:cNvPr>
          <p:cNvSpPr>
            <a:spLocks noGrp="1" noChangeArrowheads="1"/>
          </p:cNvSpPr>
          <p:nvPr>
            <p:ph type="body" idx="1"/>
          </p:nvPr>
        </p:nvSpPr>
        <p:spPr/>
        <p:txBody>
          <a:bodyPr/>
          <a:lstStyle/>
          <a:p>
            <a:r>
              <a:rPr lang="en-US" altLang="en-US"/>
              <a:t>Changes in the structure of legal agreements</a:t>
            </a:r>
          </a:p>
          <a:p>
            <a:r>
              <a:rPr lang="en-US" altLang="en-US"/>
              <a:t>Give information on historical setting of the Patriarchal narratives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4" name="Picture 4">
            <a:extLst>
              <a:ext uri="{FF2B5EF4-FFF2-40B4-BE49-F238E27FC236}">
                <a16:creationId xmlns:a16="http://schemas.microsoft.com/office/drawing/2014/main" id="{4A819E0B-2427-4A1E-87E8-47EC71813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991600" cy="6205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8" name="Picture 4">
            <a:extLst>
              <a:ext uri="{FF2B5EF4-FFF2-40B4-BE49-F238E27FC236}">
                <a16:creationId xmlns:a16="http://schemas.microsoft.com/office/drawing/2014/main" id="{B2C90D1D-54A9-40A9-A8DF-65135FCB2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8991600" cy="2867025"/>
          </a:xfrm>
          <a:prstGeom prst="rect">
            <a:avLst/>
          </a:prstGeom>
          <a:noFill/>
          <a:extLst>
            <a:ext uri="{909E8E84-426E-40DD-AFC4-6F175D3DCCD1}">
              <a14:hiddenFill xmlns:a14="http://schemas.microsoft.com/office/drawing/2010/main">
                <a:solidFill>
                  <a:srgbClr val="FFFFFF"/>
                </a:solidFill>
              </a14:hiddenFill>
            </a:ext>
          </a:extLst>
        </p:spPr>
      </p:pic>
      <p:sp>
        <p:nvSpPr>
          <p:cNvPr id="323589" name="Text Box 5">
            <a:extLst>
              <a:ext uri="{FF2B5EF4-FFF2-40B4-BE49-F238E27FC236}">
                <a16:creationId xmlns:a16="http://schemas.microsoft.com/office/drawing/2014/main" id="{AACF4EB8-A391-475D-AA3D-58547325B57A}"/>
              </a:ext>
            </a:extLst>
          </p:cNvPr>
          <p:cNvSpPr txBox="1">
            <a:spLocks noChangeArrowheads="1"/>
          </p:cNvSpPr>
          <p:nvPr/>
        </p:nvSpPr>
        <p:spPr bwMode="auto">
          <a:xfrm>
            <a:off x="2133600" y="4876800"/>
            <a:ext cx="548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Hyksos immigration to Egypt, late Bronze Age</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a:extLst>
              <a:ext uri="{FF2B5EF4-FFF2-40B4-BE49-F238E27FC236}">
                <a16:creationId xmlns:a16="http://schemas.microsoft.com/office/drawing/2014/main" id="{FD152446-7039-4B4D-9F16-BA800A95FBF8}"/>
              </a:ext>
            </a:extLst>
          </p:cNvPr>
          <p:cNvSpPr>
            <a:spLocks noGrp="1" noChangeArrowheads="1"/>
          </p:cNvSpPr>
          <p:nvPr>
            <p:ph type="title"/>
          </p:nvPr>
        </p:nvSpPr>
        <p:spPr/>
        <p:txBody>
          <a:bodyPr/>
          <a:lstStyle/>
          <a:p>
            <a:r>
              <a:rPr lang="en-US" altLang="en-US" sz="4000"/>
              <a:t>Hyskos invasion</a:t>
            </a:r>
            <a:br>
              <a:rPr lang="en-US" altLang="en-US" sz="4000"/>
            </a:br>
            <a:r>
              <a:rPr lang="en-US" altLang="en-US" sz="4000"/>
              <a:t>Due to warming and famine</a:t>
            </a:r>
          </a:p>
        </p:txBody>
      </p:sp>
      <p:sp>
        <p:nvSpPr>
          <p:cNvPr id="324611" name="Rectangle 3">
            <a:extLst>
              <a:ext uri="{FF2B5EF4-FFF2-40B4-BE49-F238E27FC236}">
                <a16:creationId xmlns:a16="http://schemas.microsoft.com/office/drawing/2014/main" id="{6A1A52BF-9918-41F5-AE56-9279A511506D}"/>
              </a:ext>
            </a:extLst>
          </p:cNvPr>
          <p:cNvSpPr>
            <a:spLocks noGrp="1" noChangeArrowheads="1"/>
          </p:cNvSpPr>
          <p:nvPr>
            <p:ph type="body" idx="1"/>
          </p:nvPr>
        </p:nvSpPr>
        <p:spPr/>
        <p:txBody>
          <a:bodyPr/>
          <a:lstStyle/>
          <a:p>
            <a:r>
              <a:rPr lang="en-US" altLang="en-US"/>
              <a:t>There are depictions of this migration of Hyskos on the reliefs at Medinet Habu.</a:t>
            </a:r>
          </a:p>
          <a:p>
            <a:r>
              <a:rPr lang="en-US" altLang="en-US"/>
              <a:t> They indicates that when Sea People invaded Egypt, they came with their families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6" name="Picture 4">
            <a:extLst>
              <a:ext uri="{FF2B5EF4-FFF2-40B4-BE49-F238E27FC236}">
                <a16:creationId xmlns:a16="http://schemas.microsoft.com/office/drawing/2014/main" id="{8DB7DA52-5EA1-48CC-A522-3DCE5D74E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66833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25637" name="Text Box 5">
            <a:extLst>
              <a:ext uri="{FF2B5EF4-FFF2-40B4-BE49-F238E27FC236}">
                <a16:creationId xmlns:a16="http://schemas.microsoft.com/office/drawing/2014/main" id="{9E5DF4E4-C604-4B76-803A-3A1D80C48624}"/>
              </a:ext>
            </a:extLst>
          </p:cNvPr>
          <p:cNvSpPr txBox="1">
            <a:spLocks noChangeArrowheads="1"/>
          </p:cNvSpPr>
          <p:nvPr/>
        </p:nvSpPr>
        <p:spPr bwMode="auto">
          <a:xfrm>
            <a:off x="7315200" y="1371600"/>
            <a:ext cx="16002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“Sea People” immigrants with children. They came as families into Palestine and Egypt from the Aegean</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a:extLst>
              <a:ext uri="{FF2B5EF4-FFF2-40B4-BE49-F238E27FC236}">
                <a16:creationId xmlns:a16="http://schemas.microsoft.com/office/drawing/2014/main" id="{FF58FAAE-DA2E-46E0-AF6E-68F42298849F}"/>
              </a:ext>
            </a:extLst>
          </p:cNvPr>
          <p:cNvSpPr>
            <a:spLocks noGrp="1" noChangeArrowheads="1"/>
          </p:cNvSpPr>
          <p:nvPr>
            <p:ph type="title"/>
          </p:nvPr>
        </p:nvSpPr>
        <p:spPr/>
        <p:txBody>
          <a:bodyPr/>
          <a:lstStyle/>
          <a:p>
            <a:r>
              <a:rPr lang="en-US" altLang="en-US"/>
              <a:t>Hyksos Advance Stopped</a:t>
            </a:r>
          </a:p>
        </p:txBody>
      </p:sp>
      <p:sp>
        <p:nvSpPr>
          <p:cNvPr id="326659" name="Rectangle 3">
            <a:extLst>
              <a:ext uri="{FF2B5EF4-FFF2-40B4-BE49-F238E27FC236}">
                <a16:creationId xmlns:a16="http://schemas.microsoft.com/office/drawing/2014/main" id="{BA856729-7762-4076-91DD-F76258D7A2C0}"/>
              </a:ext>
            </a:extLst>
          </p:cNvPr>
          <p:cNvSpPr>
            <a:spLocks noGrp="1" noChangeArrowheads="1"/>
          </p:cNvSpPr>
          <p:nvPr>
            <p:ph type="body" idx="1"/>
          </p:nvPr>
        </p:nvSpPr>
        <p:spPr/>
        <p:txBody>
          <a:bodyPr/>
          <a:lstStyle/>
          <a:p>
            <a:r>
              <a:rPr lang="en-US" altLang="en-US"/>
              <a:t>While Rameses III checked Sea People advance, they gained control of former Egyptian territory in Palestine and southern Syria. </a:t>
            </a:r>
          </a:p>
          <a:p>
            <a:r>
              <a:rPr lang="en-US" altLang="en-US"/>
              <a:t>They were the dominant force in Caanan until the rise of the Israelites under King David about 1000 B.C.</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4" name="Picture 4">
            <a:extLst>
              <a:ext uri="{FF2B5EF4-FFF2-40B4-BE49-F238E27FC236}">
                <a16:creationId xmlns:a16="http://schemas.microsoft.com/office/drawing/2014/main" id="{499A8C77-B892-4A6A-B9DB-0DAA046F6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40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8" name="Picture 4">
            <a:extLst>
              <a:ext uri="{FF2B5EF4-FFF2-40B4-BE49-F238E27FC236}">
                <a16:creationId xmlns:a16="http://schemas.microsoft.com/office/drawing/2014/main" id="{78E5ECB0-7427-4050-8454-5928FA13A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1600" cy="6584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a:extLst>
              <a:ext uri="{FF2B5EF4-FFF2-40B4-BE49-F238E27FC236}">
                <a16:creationId xmlns:a16="http://schemas.microsoft.com/office/drawing/2014/main" id="{0E3E9E08-B016-4B6E-917B-8035282A71AB}"/>
              </a:ext>
            </a:extLst>
          </p:cNvPr>
          <p:cNvSpPr>
            <a:spLocks noGrp="1" noChangeArrowheads="1"/>
          </p:cNvSpPr>
          <p:nvPr>
            <p:ph type="title"/>
          </p:nvPr>
        </p:nvSpPr>
        <p:spPr/>
        <p:txBody>
          <a:bodyPr/>
          <a:lstStyle/>
          <a:p>
            <a:r>
              <a:rPr lang="en-US" altLang="en-US" sz="4000"/>
              <a:t>Global Drying Conditions</a:t>
            </a:r>
            <a:br>
              <a:rPr lang="en-US" altLang="en-US" sz="4000"/>
            </a:br>
            <a:r>
              <a:rPr lang="en-US" altLang="en-US" sz="4000"/>
              <a:t>1,400 to 900 BC </a:t>
            </a:r>
          </a:p>
        </p:txBody>
      </p:sp>
      <p:sp>
        <p:nvSpPr>
          <p:cNvPr id="329732" name="Rectangle 4">
            <a:extLst>
              <a:ext uri="{FF2B5EF4-FFF2-40B4-BE49-F238E27FC236}">
                <a16:creationId xmlns:a16="http://schemas.microsoft.com/office/drawing/2014/main" id="{FDFA1D2A-F918-4A73-8559-98EEE706E320}"/>
              </a:ext>
            </a:extLst>
          </p:cNvPr>
          <p:cNvSpPr>
            <a:spLocks noGrp="1" noChangeArrowheads="1"/>
          </p:cNvSpPr>
          <p:nvPr>
            <p:ph type="body" sz="half" idx="1"/>
          </p:nvPr>
        </p:nvSpPr>
        <p:spPr>
          <a:xfrm>
            <a:off x="762000" y="1676400"/>
            <a:ext cx="4038600" cy="4530725"/>
          </a:xfrm>
        </p:spPr>
        <p:txBody>
          <a:bodyPr/>
          <a:lstStyle/>
          <a:p>
            <a:pPr>
              <a:lnSpc>
                <a:spcPct val="90000"/>
              </a:lnSpc>
            </a:pPr>
            <a:r>
              <a:rPr lang="en-US" altLang="en-US" sz="2400" b="1">
                <a:solidFill>
                  <a:srgbClr val="FF0066"/>
                </a:solidFill>
              </a:rPr>
              <a:t>GEOGRAPHICAL PHENOMENA AND AREA</a:t>
            </a:r>
          </a:p>
          <a:p>
            <a:pPr>
              <a:lnSpc>
                <a:spcPct val="90000"/>
              </a:lnSpc>
            </a:pPr>
            <a:r>
              <a:rPr lang="en-US" altLang="en-US" sz="2400" b="1"/>
              <a:t>Tree rings in America and Europe</a:t>
            </a:r>
          </a:p>
        </p:txBody>
      </p:sp>
      <p:sp>
        <p:nvSpPr>
          <p:cNvPr id="329733" name="Rectangle 5">
            <a:extLst>
              <a:ext uri="{FF2B5EF4-FFF2-40B4-BE49-F238E27FC236}">
                <a16:creationId xmlns:a16="http://schemas.microsoft.com/office/drawing/2014/main" id="{CD2D564E-04B8-4FF2-8ACF-12678509F2CD}"/>
              </a:ext>
            </a:extLst>
          </p:cNvPr>
          <p:cNvSpPr>
            <a:spLocks noGrp="1" noChangeArrowheads="1"/>
          </p:cNvSpPr>
          <p:nvPr>
            <p:ph type="body" sz="half" idx="2"/>
          </p:nvPr>
        </p:nvSpPr>
        <p:spPr/>
        <p:txBody>
          <a:bodyPr/>
          <a:lstStyle/>
          <a:p>
            <a:pPr>
              <a:lnSpc>
                <a:spcPct val="90000"/>
              </a:lnSpc>
            </a:pPr>
            <a:r>
              <a:rPr lang="en-US" altLang="en-US" sz="2400" b="1">
                <a:solidFill>
                  <a:srgbClr val="FF0066"/>
                </a:solidFill>
              </a:rPr>
              <a:t>EVIDENCE OF DROUGHT AT END OF BRONZE AGE</a:t>
            </a:r>
          </a:p>
          <a:p>
            <a:pPr>
              <a:lnSpc>
                <a:spcPct val="90000"/>
              </a:lnSpc>
            </a:pPr>
            <a:r>
              <a:rPr lang="en-US" altLang="en-US" sz="2400"/>
              <a:t>Narrow rings indicate dry climate in the northern hemisphere between 1300 and 1000 BC. Very narrow tree rings in logs from Gordion in Asia Minor from about 1200 BC indicate severe drought.</a:t>
            </a:r>
          </a:p>
        </p:txBody>
      </p:sp>
      <p:pic>
        <p:nvPicPr>
          <p:cNvPr id="329754" name="Picture 26">
            <a:extLst>
              <a:ext uri="{FF2B5EF4-FFF2-40B4-BE49-F238E27FC236}">
                <a16:creationId xmlns:a16="http://schemas.microsoft.com/office/drawing/2014/main" id="{6FDC42BA-2709-4CD4-9146-21AA3EEA9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581400"/>
            <a:ext cx="2930525"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6" name="Picture 4">
            <a:extLst>
              <a:ext uri="{FF2B5EF4-FFF2-40B4-BE49-F238E27FC236}">
                <a16:creationId xmlns:a16="http://schemas.microsoft.com/office/drawing/2014/main" id="{17ED524C-B902-4E2D-A3D5-CC70492E2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89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20" name="Picture 4">
            <a:extLst>
              <a:ext uri="{FF2B5EF4-FFF2-40B4-BE49-F238E27FC236}">
                <a16:creationId xmlns:a16="http://schemas.microsoft.com/office/drawing/2014/main" id="{6D81C87E-4F99-4B39-983E-E907F0EEF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458200" cy="4122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a:extLst>
              <a:ext uri="{FF2B5EF4-FFF2-40B4-BE49-F238E27FC236}">
                <a16:creationId xmlns:a16="http://schemas.microsoft.com/office/drawing/2014/main" id="{6450FD01-CABF-466C-89DB-CAFC76928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21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a:extLst>
              <a:ext uri="{FF2B5EF4-FFF2-40B4-BE49-F238E27FC236}">
                <a16:creationId xmlns:a16="http://schemas.microsoft.com/office/drawing/2014/main" id="{AD31C1D1-E044-430C-BA96-DF494B7EB950}"/>
              </a:ext>
            </a:extLst>
          </p:cNvPr>
          <p:cNvSpPr>
            <a:spLocks noGrp="1" noChangeArrowheads="1"/>
          </p:cNvSpPr>
          <p:nvPr>
            <p:ph type="title"/>
          </p:nvPr>
        </p:nvSpPr>
        <p:spPr/>
        <p:txBody>
          <a:bodyPr/>
          <a:lstStyle/>
          <a:p>
            <a:r>
              <a:rPr lang="en-US" altLang="en-US" sz="4000"/>
              <a:t>Global Drying Conditions</a:t>
            </a:r>
            <a:br>
              <a:rPr lang="en-US" altLang="en-US" sz="4000"/>
            </a:br>
            <a:r>
              <a:rPr lang="en-US" altLang="en-US" sz="4000"/>
              <a:t>1,400 to 900 BC</a:t>
            </a:r>
          </a:p>
        </p:txBody>
      </p:sp>
      <p:sp>
        <p:nvSpPr>
          <p:cNvPr id="331780" name="Rectangle 4">
            <a:extLst>
              <a:ext uri="{FF2B5EF4-FFF2-40B4-BE49-F238E27FC236}">
                <a16:creationId xmlns:a16="http://schemas.microsoft.com/office/drawing/2014/main" id="{3CFB1C46-4AF4-4569-995D-1F5BFA80E5EA}"/>
              </a:ext>
            </a:extLst>
          </p:cNvPr>
          <p:cNvSpPr>
            <a:spLocks noGrp="1" noChangeArrowheads="1"/>
          </p:cNvSpPr>
          <p:nvPr>
            <p:ph type="body" sz="half" idx="1"/>
          </p:nvPr>
        </p:nvSpPr>
        <p:spPr/>
        <p:txBody>
          <a:bodyPr/>
          <a:lstStyle/>
          <a:p>
            <a:r>
              <a:rPr lang="en-US" altLang="en-US" sz="2800" b="1">
                <a:solidFill>
                  <a:srgbClr val="FF0066"/>
                </a:solidFill>
              </a:rPr>
              <a:t>GEOGRAPHICAL PHENOMENA AND AREA</a:t>
            </a:r>
          </a:p>
          <a:p>
            <a:r>
              <a:rPr lang="en-US" altLang="en-US" sz="2800" b="1"/>
              <a:t>Lakes and Glaciers in Europe</a:t>
            </a:r>
            <a:r>
              <a:rPr lang="en-US" altLang="en-US" sz="2800"/>
              <a:t> </a:t>
            </a:r>
            <a:endParaRPr lang="en-US" altLang="en-US" sz="2800" b="1">
              <a:solidFill>
                <a:srgbClr val="FF0066"/>
              </a:solidFill>
            </a:endParaRPr>
          </a:p>
          <a:p>
            <a:endParaRPr lang="en-US" altLang="en-US" sz="2800"/>
          </a:p>
        </p:txBody>
      </p:sp>
      <p:sp>
        <p:nvSpPr>
          <p:cNvPr id="331781" name="Rectangle 5">
            <a:extLst>
              <a:ext uri="{FF2B5EF4-FFF2-40B4-BE49-F238E27FC236}">
                <a16:creationId xmlns:a16="http://schemas.microsoft.com/office/drawing/2014/main" id="{AC4651A4-381A-4521-B8C9-0927F2E3A8B0}"/>
              </a:ext>
            </a:extLst>
          </p:cNvPr>
          <p:cNvSpPr>
            <a:spLocks noGrp="1" noChangeArrowheads="1"/>
          </p:cNvSpPr>
          <p:nvPr>
            <p:ph type="body" sz="half" idx="2"/>
          </p:nvPr>
        </p:nvSpPr>
        <p:spPr/>
        <p:txBody>
          <a:bodyPr/>
          <a:lstStyle/>
          <a:p>
            <a:r>
              <a:rPr lang="en-US" altLang="en-US" sz="2800" b="1">
                <a:solidFill>
                  <a:srgbClr val="FF0066"/>
                </a:solidFill>
              </a:rPr>
              <a:t>EVIDENCE OF DROUGHT AT END OF BRONZE AGE</a:t>
            </a:r>
          </a:p>
          <a:p>
            <a:r>
              <a:rPr lang="en-US" altLang="en-US" sz="2800" b="1"/>
              <a:t>Lake levels recede, glaciers shrink, indicating warmer, drier period from 1400/1300 to 900 BC.</a:t>
            </a:r>
            <a:r>
              <a:rPr lang="en-US" altLang="en-US" sz="2800"/>
              <a:t>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a:extLst>
              <a:ext uri="{FF2B5EF4-FFF2-40B4-BE49-F238E27FC236}">
                <a16:creationId xmlns:a16="http://schemas.microsoft.com/office/drawing/2014/main" id="{2237A827-17FF-4260-AE35-96DF0E537330}"/>
              </a:ext>
            </a:extLst>
          </p:cNvPr>
          <p:cNvSpPr>
            <a:spLocks noGrp="1" noChangeArrowheads="1"/>
          </p:cNvSpPr>
          <p:nvPr>
            <p:ph type="title"/>
          </p:nvPr>
        </p:nvSpPr>
        <p:spPr/>
        <p:txBody>
          <a:bodyPr/>
          <a:lstStyle/>
          <a:p>
            <a:r>
              <a:rPr lang="en-US" altLang="en-US" sz="4000"/>
              <a:t>Global Drying Conditions</a:t>
            </a:r>
            <a:br>
              <a:rPr lang="en-US" altLang="en-US" sz="4000"/>
            </a:br>
            <a:r>
              <a:rPr lang="en-US" altLang="en-US" sz="4000"/>
              <a:t>1,400 to 900 BC</a:t>
            </a:r>
          </a:p>
        </p:txBody>
      </p:sp>
      <p:sp>
        <p:nvSpPr>
          <p:cNvPr id="334851" name="Rectangle 3">
            <a:extLst>
              <a:ext uri="{FF2B5EF4-FFF2-40B4-BE49-F238E27FC236}">
                <a16:creationId xmlns:a16="http://schemas.microsoft.com/office/drawing/2014/main" id="{22E2DC35-A128-48FD-8978-7E5A12D285E6}"/>
              </a:ext>
            </a:extLst>
          </p:cNvPr>
          <p:cNvSpPr>
            <a:spLocks noGrp="1" noChangeArrowheads="1"/>
          </p:cNvSpPr>
          <p:nvPr>
            <p:ph type="body" sz="half" idx="1"/>
          </p:nvPr>
        </p:nvSpPr>
        <p:spPr/>
        <p:txBody>
          <a:bodyPr/>
          <a:lstStyle/>
          <a:p>
            <a:r>
              <a:rPr lang="en-US" altLang="en-US" sz="2800" b="1">
                <a:solidFill>
                  <a:srgbClr val="FF0066"/>
                </a:solidFill>
              </a:rPr>
              <a:t>GEOGRAPHICAL PHENOMENA AND AREA</a:t>
            </a:r>
          </a:p>
          <a:p>
            <a:r>
              <a:rPr lang="en-US" altLang="en-US" sz="2800" b="1"/>
              <a:t>Glaciers in Himalayan and Karakorum ranges</a:t>
            </a:r>
            <a:r>
              <a:rPr lang="en-US" altLang="en-US" sz="2800"/>
              <a:t> </a:t>
            </a:r>
            <a:endParaRPr lang="en-US" altLang="en-US" sz="2800" b="1">
              <a:solidFill>
                <a:srgbClr val="FF0066"/>
              </a:solidFill>
            </a:endParaRPr>
          </a:p>
          <a:p>
            <a:endParaRPr lang="en-US" altLang="en-US" sz="2800"/>
          </a:p>
        </p:txBody>
      </p:sp>
      <p:sp>
        <p:nvSpPr>
          <p:cNvPr id="334852" name="Rectangle 4">
            <a:extLst>
              <a:ext uri="{FF2B5EF4-FFF2-40B4-BE49-F238E27FC236}">
                <a16:creationId xmlns:a16="http://schemas.microsoft.com/office/drawing/2014/main" id="{3CE8006B-0406-49C2-97DF-EF2D81E95A5A}"/>
              </a:ext>
            </a:extLst>
          </p:cNvPr>
          <p:cNvSpPr>
            <a:spLocks noGrp="1" noChangeArrowheads="1"/>
          </p:cNvSpPr>
          <p:nvPr>
            <p:ph type="body" sz="half" idx="2"/>
          </p:nvPr>
        </p:nvSpPr>
        <p:spPr/>
        <p:txBody>
          <a:bodyPr/>
          <a:lstStyle/>
          <a:p>
            <a:r>
              <a:rPr lang="en-US" altLang="en-US" sz="2800" b="1">
                <a:solidFill>
                  <a:srgbClr val="FF0066"/>
                </a:solidFill>
              </a:rPr>
              <a:t>EVIDENCE OF DROUGHT AT END OF BRONZE AGE</a:t>
            </a:r>
          </a:p>
          <a:p>
            <a:r>
              <a:rPr lang="en-US" altLang="en-US" sz="2800" b="1"/>
              <a:t>Glaciers retreated around 1200/1150 BC</a:t>
            </a:r>
            <a:r>
              <a:rPr lang="en-US" altLang="en-US" sz="2800"/>
              <a:t>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4" name="Picture 4">
            <a:extLst>
              <a:ext uri="{FF2B5EF4-FFF2-40B4-BE49-F238E27FC236}">
                <a16:creationId xmlns:a16="http://schemas.microsoft.com/office/drawing/2014/main" id="{6DE28E39-CC65-43EA-9AEC-575613440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43045" name="Text Box 5">
            <a:extLst>
              <a:ext uri="{FF2B5EF4-FFF2-40B4-BE49-F238E27FC236}">
                <a16:creationId xmlns:a16="http://schemas.microsoft.com/office/drawing/2014/main" id="{C864086C-823A-4AB5-8E89-E9563B8ED772}"/>
              </a:ext>
            </a:extLst>
          </p:cNvPr>
          <p:cNvSpPr txBox="1">
            <a:spLocks noChangeArrowheads="1"/>
          </p:cNvSpPr>
          <p:nvPr/>
        </p:nvSpPr>
        <p:spPr bwMode="auto">
          <a:xfrm>
            <a:off x="533400" y="64008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Baltistran Mountains, Karakoram Range, near Gilget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a:extLst>
              <a:ext uri="{FF2B5EF4-FFF2-40B4-BE49-F238E27FC236}">
                <a16:creationId xmlns:a16="http://schemas.microsoft.com/office/drawing/2014/main" id="{48826944-69E8-4B92-8C7A-4E7393C0118F}"/>
              </a:ext>
            </a:extLst>
          </p:cNvPr>
          <p:cNvSpPr>
            <a:spLocks noGrp="1" noChangeArrowheads="1"/>
          </p:cNvSpPr>
          <p:nvPr>
            <p:ph type="title"/>
          </p:nvPr>
        </p:nvSpPr>
        <p:spPr/>
        <p:txBody>
          <a:bodyPr/>
          <a:lstStyle/>
          <a:p>
            <a:r>
              <a:rPr lang="en-US" altLang="en-US" sz="4000"/>
              <a:t>Global Drying Conditions</a:t>
            </a:r>
            <a:br>
              <a:rPr lang="en-US" altLang="en-US" sz="4000"/>
            </a:br>
            <a:r>
              <a:rPr lang="en-US" altLang="en-US" sz="4000"/>
              <a:t>1,400 to 900 BC</a:t>
            </a:r>
          </a:p>
        </p:txBody>
      </p:sp>
      <p:sp>
        <p:nvSpPr>
          <p:cNvPr id="335875" name="Rectangle 3">
            <a:extLst>
              <a:ext uri="{FF2B5EF4-FFF2-40B4-BE49-F238E27FC236}">
                <a16:creationId xmlns:a16="http://schemas.microsoft.com/office/drawing/2014/main" id="{491EC97F-69F4-4AF6-B54E-5040943E0B17}"/>
              </a:ext>
            </a:extLst>
          </p:cNvPr>
          <p:cNvSpPr>
            <a:spLocks noGrp="1" noChangeArrowheads="1"/>
          </p:cNvSpPr>
          <p:nvPr>
            <p:ph type="body" sz="half" idx="1"/>
          </p:nvPr>
        </p:nvSpPr>
        <p:spPr/>
        <p:txBody>
          <a:bodyPr/>
          <a:lstStyle/>
          <a:p>
            <a:r>
              <a:rPr lang="en-US" altLang="en-US" sz="2800" b="1">
                <a:solidFill>
                  <a:srgbClr val="FF0066"/>
                </a:solidFill>
              </a:rPr>
              <a:t>GEOGRAPHICAL PHENOMENA AND AREA</a:t>
            </a:r>
          </a:p>
          <a:p>
            <a:r>
              <a:rPr lang="en-US" altLang="en-US" sz="2800" b="1"/>
              <a:t>Monsoon Rains in Indus Valley</a:t>
            </a:r>
            <a:endParaRPr lang="en-US" altLang="en-US" sz="2800" b="1">
              <a:solidFill>
                <a:srgbClr val="FF0066"/>
              </a:solidFill>
            </a:endParaRPr>
          </a:p>
          <a:p>
            <a:endParaRPr lang="en-US" altLang="en-US" sz="2800"/>
          </a:p>
        </p:txBody>
      </p:sp>
      <p:sp>
        <p:nvSpPr>
          <p:cNvPr id="335876" name="Rectangle 4">
            <a:extLst>
              <a:ext uri="{FF2B5EF4-FFF2-40B4-BE49-F238E27FC236}">
                <a16:creationId xmlns:a16="http://schemas.microsoft.com/office/drawing/2014/main" id="{AA172D8D-F51A-477E-BD12-2CA958FBA598}"/>
              </a:ext>
            </a:extLst>
          </p:cNvPr>
          <p:cNvSpPr>
            <a:spLocks noGrp="1" noChangeArrowheads="1"/>
          </p:cNvSpPr>
          <p:nvPr>
            <p:ph type="body" sz="half" idx="2"/>
          </p:nvPr>
        </p:nvSpPr>
        <p:spPr/>
        <p:txBody>
          <a:bodyPr/>
          <a:lstStyle/>
          <a:p>
            <a:r>
              <a:rPr lang="en-US" altLang="en-US" sz="2800" b="1">
                <a:solidFill>
                  <a:srgbClr val="FF0066"/>
                </a:solidFill>
              </a:rPr>
              <a:t>EVIDENCE OF DROUGHT AT END OF BRONZE AGE</a:t>
            </a:r>
          </a:p>
          <a:p>
            <a:r>
              <a:rPr lang="en-US" altLang="en-US" sz="2800"/>
              <a:t>Rains were considerably below the normal in the 12th century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8" name="Picture 4">
            <a:extLst>
              <a:ext uri="{FF2B5EF4-FFF2-40B4-BE49-F238E27FC236}">
                <a16:creationId xmlns:a16="http://schemas.microsoft.com/office/drawing/2014/main" id="{763C2D3A-6079-4F31-88AA-BE3D967DE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1B92D8C5-D81F-437C-993B-B1E631C2BF39}"/>
              </a:ext>
            </a:extLst>
          </p:cNvPr>
          <p:cNvSpPr>
            <a:spLocks noGrp="1" noChangeArrowheads="1"/>
          </p:cNvSpPr>
          <p:nvPr>
            <p:ph type="title"/>
          </p:nvPr>
        </p:nvSpPr>
        <p:spPr/>
        <p:txBody>
          <a:bodyPr/>
          <a:lstStyle/>
          <a:p>
            <a:r>
              <a:rPr lang="en-US" altLang="en-US" sz="4000"/>
              <a:t>Global Drying Conditions</a:t>
            </a:r>
            <a:br>
              <a:rPr lang="en-US" altLang="en-US" sz="4000"/>
            </a:br>
            <a:r>
              <a:rPr lang="en-US" altLang="en-US" sz="4000"/>
              <a:t>1,400 to 900 BC</a:t>
            </a:r>
          </a:p>
        </p:txBody>
      </p:sp>
      <p:sp>
        <p:nvSpPr>
          <p:cNvPr id="336899" name="Rectangle 3">
            <a:extLst>
              <a:ext uri="{FF2B5EF4-FFF2-40B4-BE49-F238E27FC236}">
                <a16:creationId xmlns:a16="http://schemas.microsoft.com/office/drawing/2014/main" id="{0AC43450-5271-4E4E-BA07-C4BD30BE1067}"/>
              </a:ext>
            </a:extLst>
          </p:cNvPr>
          <p:cNvSpPr>
            <a:spLocks noGrp="1" noChangeArrowheads="1"/>
          </p:cNvSpPr>
          <p:nvPr>
            <p:ph type="body" sz="half" idx="1"/>
          </p:nvPr>
        </p:nvSpPr>
        <p:spPr/>
        <p:txBody>
          <a:bodyPr/>
          <a:lstStyle/>
          <a:p>
            <a:r>
              <a:rPr lang="en-US" altLang="en-US" sz="2800" b="1">
                <a:solidFill>
                  <a:srgbClr val="FF0066"/>
                </a:solidFill>
              </a:rPr>
              <a:t>GEOGRAPHICAL PHENOMENA AND AREA</a:t>
            </a:r>
          </a:p>
          <a:p>
            <a:r>
              <a:rPr lang="en-US" altLang="en-US" sz="2800" b="1"/>
              <a:t>Water levels of the Nile</a:t>
            </a:r>
            <a:r>
              <a:rPr lang="en-US" altLang="en-US" sz="2800"/>
              <a:t> </a:t>
            </a:r>
            <a:endParaRPr lang="en-US" altLang="en-US" sz="2800" b="1">
              <a:solidFill>
                <a:srgbClr val="FF0066"/>
              </a:solidFill>
            </a:endParaRPr>
          </a:p>
          <a:p>
            <a:endParaRPr lang="en-US" altLang="en-US" sz="2800"/>
          </a:p>
        </p:txBody>
      </p:sp>
      <p:sp>
        <p:nvSpPr>
          <p:cNvPr id="336900" name="Rectangle 4">
            <a:extLst>
              <a:ext uri="{FF2B5EF4-FFF2-40B4-BE49-F238E27FC236}">
                <a16:creationId xmlns:a16="http://schemas.microsoft.com/office/drawing/2014/main" id="{C7E53033-43D5-485F-A456-5EFBD4CE2551}"/>
              </a:ext>
            </a:extLst>
          </p:cNvPr>
          <p:cNvSpPr>
            <a:spLocks noGrp="1" noChangeArrowheads="1"/>
          </p:cNvSpPr>
          <p:nvPr>
            <p:ph type="body" sz="half" idx="2"/>
          </p:nvPr>
        </p:nvSpPr>
        <p:spPr/>
        <p:txBody>
          <a:bodyPr/>
          <a:lstStyle/>
          <a:p>
            <a:r>
              <a:rPr lang="en-US" altLang="en-US" sz="2800" b="1">
                <a:solidFill>
                  <a:srgbClr val="FF0066"/>
                </a:solidFill>
              </a:rPr>
              <a:t>EVIDENCE OF DROUGHT AT END OF BRONZE AGE</a:t>
            </a:r>
          </a:p>
          <a:p>
            <a:r>
              <a:rPr lang="en-US" altLang="en-US" sz="2800" b="1"/>
              <a:t>The Nile dropped considerably after 1300 BC, reaching lowest levels from 1200 to 1100 BC.</a:t>
            </a:r>
            <a:r>
              <a:rPr lang="en-US" altLang="en-US" sz="2800"/>
              <a:t> </a:t>
            </a:r>
          </a:p>
        </p:txBody>
      </p:sp>
      <p:pic>
        <p:nvPicPr>
          <p:cNvPr id="336902" name="Picture 6">
            <a:extLst>
              <a:ext uri="{FF2B5EF4-FFF2-40B4-BE49-F238E27FC236}">
                <a16:creationId xmlns:a16="http://schemas.microsoft.com/office/drawing/2014/main" id="{AAD71FD3-F48E-4F03-94C7-2B65C43AB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038600"/>
            <a:ext cx="4495800" cy="2346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CC39377C-126B-4005-8DAA-226DF4FD0EA1}"/>
              </a:ext>
            </a:extLst>
          </p:cNvPr>
          <p:cNvSpPr>
            <a:spLocks noGrp="1" noChangeArrowheads="1"/>
          </p:cNvSpPr>
          <p:nvPr>
            <p:ph type="title"/>
          </p:nvPr>
        </p:nvSpPr>
        <p:spPr/>
        <p:txBody>
          <a:bodyPr/>
          <a:lstStyle/>
          <a:p>
            <a:r>
              <a:rPr lang="en-US" altLang="en-US" sz="4000"/>
              <a:t>Global Drying Conditions</a:t>
            </a:r>
            <a:br>
              <a:rPr lang="en-US" altLang="en-US" sz="4000"/>
            </a:br>
            <a:r>
              <a:rPr lang="en-US" altLang="en-US" sz="4000"/>
              <a:t>1,400 to 900 BC</a:t>
            </a:r>
          </a:p>
        </p:txBody>
      </p:sp>
      <p:sp>
        <p:nvSpPr>
          <p:cNvPr id="337923" name="Rectangle 3">
            <a:extLst>
              <a:ext uri="{FF2B5EF4-FFF2-40B4-BE49-F238E27FC236}">
                <a16:creationId xmlns:a16="http://schemas.microsoft.com/office/drawing/2014/main" id="{EF871F13-7B4B-490E-BB43-A52D6591D272}"/>
              </a:ext>
            </a:extLst>
          </p:cNvPr>
          <p:cNvSpPr>
            <a:spLocks noGrp="1" noChangeArrowheads="1"/>
          </p:cNvSpPr>
          <p:nvPr>
            <p:ph type="body" sz="half" idx="1"/>
          </p:nvPr>
        </p:nvSpPr>
        <p:spPr/>
        <p:txBody>
          <a:bodyPr/>
          <a:lstStyle/>
          <a:p>
            <a:r>
              <a:rPr lang="en-US" altLang="en-US" sz="2800" b="1">
                <a:solidFill>
                  <a:srgbClr val="FF0066"/>
                </a:solidFill>
              </a:rPr>
              <a:t>GEOGRAPHICAL PHENOMENA AND AREA</a:t>
            </a:r>
          </a:p>
          <a:p>
            <a:r>
              <a:rPr lang="en-US" altLang="en-US" sz="2800" b="1"/>
              <a:t>Water levels of Tigris and Euphrates</a:t>
            </a:r>
            <a:r>
              <a:rPr lang="en-US" altLang="en-US" sz="2800"/>
              <a:t> </a:t>
            </a:r>
            <a:endParaRPr lang="en-US" altLang="en-US" sz="2800" b="1">
              <a:solidFill>
                <a:srgbClr val="FF0066"/>
              </a:solidFill>
            </a:endParaRPr>
          </a:p>
          <a:p>
            <a:endParaRPr lang="en-US" altLang="en-US" sz="2800" b="1">
              <a:solidFill>
                <a:srgbClr val="FF0066"/>
              </a:solidFill>
            </a:endParaRPr>
          </a:p>
          <a:p>
            <a:endParaRPr lang="en-US" altLang="en-US" sz="2800"/>
          </a:p>
        </p:txBody>
      </p:sp>
      <p:sp>
        <p:nvSpPr>
          <p:cNvPr id="337924" name="Rectangle 4">
            <a:extLst>
              <a:ext uri="{FF2B5EF4-FFF2-40B4-BE49-F238E27FC236}">
                <a16:creationId xmlns:a16="http://schemas.microsoft.com/office/drawing/2014/main" id="{B293546A-C398-4435-B798-BF4A84E05B9D}"/>
              </a:ext>
            </a:extLst>
          </p:cNvPr>
          <p:cNvSpPr>
            <a:spLocks noGrp="1" noChangeArrowheads="1"/>
          </p:cNvSpPr>
          <p:nvPr>
            <p:ph type="body" sz="half" idx="2"/>
          </p:nvPr>
        </p:nvSpPr>
        <p:spPr/>
        <p:txBody>
          <a:bodyPr/>
          <a:lstStyle/>
          <a:p>
            <a:r>
              <a:rPr lang="en-US" altLang="en-US" sz="2800" b="1">
                <a:solidFill>
                  <a:srgbClr val="FF0066"/>
                </a:solidFill>
              </a:rPr>
              <a:t>EVIDENCE OF DROUGHT AT END OF BRONZE AGE</a:t>
            </a:r>
          </a:p>
          <a:p>
            <a:r>
              <a:rPr lang="en-US" altLang="en-US" sz="2800" b="1"/>
              <a:t>These two major Mesopotamian river systems dropped rapidly after 1250 BC, reaching their lowest points from 1150-950 BC.</a:t>
            </a:r>
            <a:r>
              <a:rPr lang="en-US" altLang="en-US" sz="2800"/>
              <a:t> </a:t>
            </a:r>
            <a:endParaRPr lang="en-US" altLang="en-US" sz="2800" b="1">
              <a:solidFill>
                <a:srgbClr val="FF0066"/>
              </a:solidFill>
            </a:endParaRPr>
          </a:p>
          <a:p>
            <a:endParaRPr lang="en-US" altLang="en-US" sz="2800"/>
          </a:p>
        </p:txBody>
      </p:sp>
      <p:pic>
        <p:nvPicPr>
          <p:cNvPr id="337925" name="Picture 5">
            <a:extLst>
              <a:ext uri="{FF2B5EF4-FFF2-40B4-BE49-F238E27FC236}">
                <a16:creationId xmlns:a16="http://schemas.microsoft.com/office/drawing/2014/main" id="{EECE7D18-4C7D-4D77-83E8-84DD9A61F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495800"/>
            <a:ext cx="3276600" cy="218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E53D8CC6-D9BB-4CEA-BDFE-C0131C617BF2}"/>
              </a:ext>
            </a:extLst>
          </p:cNvPr>
          <p:cNvSpPr>
            <a:spLocks noGrp="1" noChangeArrowheads="1"/>
          </p:cNvSpPr>
          <p:nvPr>
            <p:ph type="title"/>
          </p:nvPr>
        </p:nvSpPr>
        <p:spPr/>
        <p:txBody>
          <a:bodyPr/>
          <a:lstStyle/>
          <a:p>
            <a:r>
              <a:rPr lang="en-US" altLang="en-US" sz="4000"/>
              <a:t>Global Drying Conditions</a:t>
            </a:r>
            <a:br>
              <a:rPr lang="en-US" altLang="en-US" sz="4000"/>
            </a:br>
            <a:r>
              <a:rPr lang="en-US" altLang="en-US" sz="4000"/>
              <a:t>1,400 to 900 BC</a:t>
            </a:r>
          </a:p>
        </p:txBody>
      </p:sp>
      <p:sp>
        <p:nvSpPr>
          <p:cNvPr id="339971" name="Rectangle 3">
            <a:extLst>
              <a:ext uri="{FF2B5EF4-FFF2-40B4-BE49-F238E27FC236}">
                <a16:creationId xmlns:a16="http://schemas.microsoft.com/office/drawing/2014/main" id="{F66162F7-1DB7-46FD-8ED9-EB83C4F67D20}"/>
              </a:ext>
            </a:extLst>
          </p:cNvPr>
          <p:cNvSpPr>
            <a:spLocks noGrp="1" noChangeArrowheads="1"/>
          </p:cNvSpPr>
          <p:nvPr>
            <p:ph type="body" sz="half" idx="1"/>
          </p:nvPr>
        </p:nvSpPr>
        <p:spPr/>
        <p:txBody>
          <a:bodyPr/>
          <a:lstStyle/>
          <a:p>
            <a:r>
              <a:rPr lang="en-US" altLang="en-US" sz="2800" b="1">
                <a:solidFill>
                  <a:srgbClr val="FF0066"/>
                </a:solidFill>
              </a:rPr>
              <a:t>GEOGRAPHICAL PHENOMENA AND AREA</a:t>
            </a:r>
          </a:p>
          <a:p>
            <a:r>
              <a:rPr lang="en-US" altLang="en-US" sz="2800" b="1"/>
              <a:t>Wood charcoal from sites north of the Negev</a:t>
            </a:r>
            <a:r>
              <a:rPr lang="en-US" altLang="en-US" sz="2800"/>
              <a:t> </a:t>
            </a:r>
            <a:endParaRPr lang="en-US" altLang="en-US" sz="2800" b="1">
              <a:solidFill>
                <a:srgbClr val="FF0066"/>
              </a:solidFill>
            </a:endParaRPr>
          </a:p>
          <a:p>
            <a:endParaRPr lang="en-US" altLang="en-US" sz="2800" b="1">
              <a:solidFill>
                <a:srgbClr val="FF0066"/>
              </a:solidFill>
            </a:endParaRPr>
          </a:p>
          <a:p>
            <a:endParaRPr lang="en-US" altLang="en-US" sz="2800"/>
          </a:p>
        </p:txBody>
      </p:sp>
      <p:sp>
        <p:nvSpPr>
          <p:cNvPr id="339972" name="Rectangle 4">
            <a:extLst>
              <a:ext uri="{FF2B5EF4-FFF2-40B4-BE49-F238E27FC236}">
                <a16:creationId xmlns:a16="http://schemas.microsoft.com/office/drawing/2014/main" id="{D7FC2152-C2E0-48C4-92C5-FC878160D003}"/>
              </a:ext>
            </a:extLst>
          </p:cNvPr>
          <p:cNvSpPr>
            <a:spLocks noGrp="1" noChangeArrowheads="1"/>
          </p:cNvSpPr>
          <p:nvPr>
            <p:ph type="body" sz="half" idx="2"/>
          </p:nvPr>
        </p:nvSpPr>
        <p:spPr/>
        <p:txBody>
          <a:bodyPr/>
          <a:lstStyle/>
          <a:p>
            <a:r>
              <a:rPr lang="en-US" altLang="en-US" sz="2800" b="1">
                <a:solidFill>
                  <a:srgbClr val="FF0066"/>
                </a:solidFill>
              </a:rPr>
              <a:t>EVIDENCE OF DROUGHT AT END OF BRONZE AGE</a:t>
            </a:r>
          </a:p>
          <a:p>
            <a:r>
              <a:rPr lang="en-US" altLang="en-US" sz="2800" b="1"/>
              <a:t>Indicates changes from Mediterranean to Saharan vegetation</a:t>
            </a:r>
            <a:r>
              <a:rPr lang="en-US" altLang="en-US" sz="2800"/>
              <a:t> </a:t>
            </a:r>
            <a:endParaRPr lang="en-US" altLang="en-US" sz="2800" b="1">
              <a:solidFill>
                <a:srgbClr val="FF0066"/>
              </a:solidFill>
            </a:endParaRPr>
          </a:p>
          <a:p>
            <a:endParaRPr lang="en-US" altLang="en-US" sz="2800"/>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2" name="Picture 4">
            <a:extLst>
              <a:ext uri="{FF2B5EF4-FFF2-40B4-BE49-F238E27FC236}">
                <a16:creationId xmlns:a16="http://schemas.microsoft.com/office/drawing/2014/main" id="{FFDB418C-1600-4A2C-9227-6A03F325C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458200" cy="6884988"/>
          </a:xfrm>
          <a:prstGeom prst="rect">
            <a:avLst/>
          </a:prstGeom>
          <a:noFill/>
          <a:extLst>
            <a:ext uri="{909E8E84-426E-40DD-AFC4-6F175D3DCCD1}">
              <a14:hiddenFill xmlns:a14="http://schemas.microsoft.com/office/drawing/2010/main">
                <a:solidFill>
                  <a:srgbClr val="FFFFFF"/>
                </a:solidFill>
              </a14:hiddenFill>
            </a:ext>
          </a:extLst>
        </p:spPr>
      </p:pic>
      <p:sp>
        <p:nvSpPr>
          <p:cNvPr id="345093" name="Text Box 5">
            <a:extLst>
              <a:ext uri="{FF2B5EF4-FFF2-40B4-BE49-F238E27FC236}">
                <a16:creationId xmlns:a16="http://schemas.microsoft.com/office/drawing/2014/main" id="{A7B7A549-3F9B-4DD0-8F9A-5B0EB0132F3B}"/>
              </a:ext>
            </a:extLst>
          </p:cNvPr>
          <p:cNvSpPr txBox="1">
            <a:spLocks noChangeArrowheads="1"/>
          </p:cNvSpPr>
          <p:nvPr/>
        </p:nvSpPr>
        <p:spPr bwMode="auto">
          <a:xfrm>
            <a:off x="152400" y="6172200"/>
            <a:ext cx="6477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001A"/>
                </a:solidFill>
                <a:effectLst/>
                <a:uLnTx/>
                <a:uFillTx/>
                <a:latin typeface="Arial" panose="020B0604020202020204" pitchFamily="34" charset="0"/>
                <a:ea typeface="+mn-ea"/>
                <a:cs typeface="+mn-cs"/>
              </a:rPr>
              <a:t>NEGEV DESERT AND SINAI</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a:extLst>
              <a:ext uri="{FF2B5EF4-FFF2-40B4-BE49-F238E27FC236}">
                <a16:creationId xmlns:a16="http://schemas.microsoft.com/office/drawing/2014/main" id="{9221B4DA-BDC1-4F58-AA06-8CE1AA158E7E}"/>
              </a:ext>
            </a:extLst>
          </p:cNvPr>
          <p:cNvSpPr>
            <a:spLocks noGrp="1" noChangeArrowheads="1"/>
          </p:cNvSpPr>
          <p:nvPr>
            <p:ph type="title"/>
          </p:nvPr>
        </p:nvSpPr>
        <p:spPr/>
        <p:txBody>
          <a:bodyPr/>
          <a:lstStyle/>
          <a:p>
            <a:r>
              <a:rPr lang="en-US" altLang="en-US"/>
              <a:t>Patriarchs and Climate Change</a:t>
            </a:r>
          </a:p>
        </p:txBody>
      </p:sp>
      <p:sp>
        <p:nvSpPr>
          <p:cNvPr id="346115" name="Rectangle 3">
            <a:extLst>
              <a:ext uri="{FF2B5EF4-FFF2-40B4-BE49-F238E27FC236}">
                <a16:creationId xmlns:a16="http://schemas.microsoft.com/office/drawing/2014/main" id="{C5E9EF68-142A-4E4E-9E07-44B38B803718}"/>
              </a:ext>
            </a:extLst>
          </p:cNvPr>
          <p:cNvSpPr>
            <a:spLocks noGrp="1" noChangeArrowheads="1"/>
          </p:cNvSpPr>
          <p:nvPr>
            <p:ph type="body" idx="1"/>
          </p:nvPr>
        </p:nvSpPr>
        <p:spPr/>
        <p:txBody>
          <a:bodyPr/>
          <a:lstStyle/>
          <a:p>
            <a:r>
              <a:rPr lang="en-US" altLang="en-US"/>
              <a:t>The history of the Patriarchs is the history of peoples displaced by climatic changes.</a:t>
            </a:r>
          </a:p>
          <a:p>
            <a:r>
              <a:rPr lang="en-US" altLang="en-US"/>
              <a:t>Timing of climatic changes in the Levant support a EB and MB setting for the narratives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E505527F-1624-4A73-A4CE-1172D7B72CD9}"/>
              </a:ext>
            </a:extLst>
          </p:cNvPr>
          <p:cNvSpPr>
            <a:spLocks noGrp="1" noChangeArrowheads="1"/>
          </p:cNvSpPr>
          <p:nvPr>
            <p:ph type="title"/>
          </p:nvPr>
        </p:nvSpPr>
        <p:spPr>
          <a:xfrm>
            <a:off x="457200" y="277813"/>
            <a:ext cx="8229600" cy="1931987"/>
          </a:xfrm>
        </p:spPr>
        <p:txBody>
          <a:bodyPr/>
          <a:lstStyle/>
          <a:p>
            <a:r>
              <a:rPr lang="en-US" altLang="en-US" sz="4000"/>
              <a:t>Covenants of the Patriarchal Period</a:t>
            </a:r>
            <a:br>
              <a:rPr lang="en-US" altLang="en-US" sz="4000"/>
            </a:br>
            <a:r>
              <a:rPr lang="en-US" altLang="en-US" sz="4000"/>
              <a:t>4-fold structure</a:t>
            </a:r>
            <a:br>
              <a:rPr lang="en-US" altLang="en-US" sz="4000"/>
            </a:br>
            <a:endParaRPr lang="en-US" altLang="en-US" sz="4000"/>
          </a:p>
        </p:txBody>
      </p:sp>
      <p:sp>
        <p:nvSpPr>
          <p:cNvPr id="104451" name="Rectangle 3">
            <a:extLst>
              <a:ext uri="{FF2B5EF4-FFF2-40B4-BE49-F238E27FC236}">
                <a16:creationId xmlns:a16="http://schemas.microsoft.com/office/drawing/2014/main" id="{23A30537-FACA-4CF1-97D5-85C2FA289EDB}"/>
              </a:ext>
            </a:extLst>
          </p:cNvPr>
          <p:cNvSpPr>
            <a:spLocks noGrp="1" noChangeArrowheads="1"/>
          </p:cNvSpPr>
          <p:nvPr>
            <p:ph type="body" idx="1"/>
          </p:nvPr>
        </p:nvSpPr>
        <p:spPr>
          <a:xfrm>
            <a:off x="457200" y="2438400"/>
            <a:ext cx="8229600" cy="3692525"/>
          </a:xfrm>
        </p:spPr>
        <p:txBody>
          <a:bodyPr/>
          <a:lstStyle/>
          <a:p>
            <a:r>
              <a:rPr lang="en-US" altLang="en-US"/>
              <a:t>1. listing of witnesses</a:t>
            </a:r>
          </a:p>
          <a:p>
            <a:r>
              <a:rPr lang="en-US" altLang="en-US"/>
              <a:t>2. oath</a:t>
            </a:r>
          </a:p>
          <a:p>
            <a:r>
              <a:rPr lang="en-US" altLang="en-US"/>
              <a:t>3. stipulations</a:t>
            </a:r>
          </a:p>
          <a:p>
            <a:r>
              <a:rPr lang="en-US" altLang="en-US"/>
              <a:t>4. curses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72BA2869-3FE7-4D1F-B27E-267E5ECD09AB}"/>
              </a:ext>
            </a:extLst>
          </p:cNvPr>
          <p:cNvSpPr>
            <a:spLocks noGrp="1" noChangeArrowheads="1"/>
          </p:cNvSpPr>
          <p:nvPr>
            <p:ph type="title"/>
          </p:nvPr>
        </p:nvSpPr>
        <p:spPr/>
        <p:txBody>
          <a:bodyPr/>
          <a:lstStyle/>
          <a:p>
            <a:r>
              <a:rPr lang="en-US" altLang="en-US" b="1" i="1"/>
              <a:t>EGYPT AFTER JOSEPH </a:t>
            </a:r>
          </a:p>
        </p:txBody>
      </p:sp>
      <p:sp>
        <p:nvSpPr>
          <p:cNvPr id="333827" name="Rectangle 3">
            <a:extLst>
              <a:ext uri="{FF2B5EF4-FFF2-40B4-BE49-F238E27FC236}">
                <a16:creationId xmlns:a16="http://schemas.microsoft.com/office/drawing/2014/main" id="{3A50DD30-FBBE-4E7C-9CE5-A702DB95D519}"/>
              </a:ext>
            </a:extLst>
          </p:cNvPr>
          <p:cNvSpPr>
            <a:spLocks noGrp="1" noChangeArrowheads="1"/>
          </p:cNvSpPr>
          <p:nvPr>
            <p:ph type="body" idx="1"/>
          </p:nvPr>
        </p:nvSpPr>
        <p:spPr/>
        <p:txBody>
          <a:bodyPr/>
          <a:lstStyle/>
          <a:p>
            <a:r>
              <a:rPr lang="en-US" altLang="en-US" b="1"/>
              <a:t>Dynasties 13-17</a:t>
            </a:r>
          </a:p>
          <a:p>
            <a:r>
              <a:rPr lang="en-US" altLang="en-US" b="1"/>
              <a:t>The Second Intermediate Period</a:t>
            </a:r>
            <a:r>
              <a:rPr lang="en-US" altLang="en-US"/>
              <a:t> </a:t>
            </a:r>
          </a:p>
          <a:p>
            <a:r>
              <a:rPr lang="en-US" altLang="en-US" b="1"/>
              <a:t>c. 1800-1570/1550</a:t>
            </a:r>
          </a:p>
          <a:p>
            <a:r>
              <a:rPr lang="en-US" altLang="en-US" b="1"/>
              <a:t>The Hyksos Invasions (Sea Peoples of the Aegean with Canaanite alliances)</a:t>
            </a:r>
            <a:r>
              <a:rPr lang="en-US" altLang="en-US"/>
              <a: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CB22B47B-F542-4D5A-8266-2E1A7DEA8664}"/>
              </a:ext>
            </a:extLst>
          </p:cNvPr>
          <p:cNvSpPr>
            <a:spLocks noGrp="1" noChangeArrowheads="1"/>
          </p:cNvSpPr>
          <p:nvPr>
            <p:ph type="title"/>
          </p:nvPr>
        </p:nvSpPr>
        <p:spPr/>
        <p:txBody>
          <a:bodyPr/>
          <a:lstStyle/>
          <a:p>
            <a:r>
              <a:rPr lang="en-US" altLang="en-US"/>
              <a:t>Egypt after Joseph</a:t>
            </a:r>
          </a:p>
        </p:txBody>
      </p:sp>
      <p:sp>
        <p:nvSpPr>
          <p:cNvPr id="347139" name="Rectangle 3">
            <a:extLst>
              <a:ext uri="{FF2B5EF4-FFF2-40B4-BE49-F238E27FC236}">
                <a16:creationId xmlns:a16="http://schemas.microsoft.com/office/drawing/2014/main" id="{EA35679B-5E69-4C1A-8B09-F08CCCA5B4A0}"/>
              </a:ext>
            </a:extLst>
          </p:cNvPr>
          <p:cNvSpPr>
            <a:spLocks noGrp="1" noChangeArrowheads="1"/>
          </p:cNvSpPr>
          <p:nvPr>
            <p:ph type="body" idx="1"/>
          </p:nvPr>
        </p:nvSpPr>
        <p:spPr/>
        <p:txBody>
          <a:bodyPr/>
          <a:lstStyle/>
          <a:p>
            <a:pPr>
              <a:lnSpc>
                <a:spcPct val="90000"/>
              </a:lnSpc>
            </a:pPr>
            <a:r>
              <a:rPr lang="en-US" altLang="en-US" sz="2800"/>
              <a:t>Dynasty 13 is considered by some Egyptologists to be the end of the Middle Kingdom.</a:t>
            </a:r>
          </a:p>
          <a:p>
            <a:pPr>
              <a:lnSpc>
                <a:spcPct val="90000"/>
              </a:lnSpc>
            </a:pPr>
            <a:r>
              <a:rPr lang="en-US" altLang="en-US" sz="2800"/>
              <a:t>Others view it as the start of the 2nd Intermediate Period.</a:t>
            </a:r>
          </a:p>
          <a:p>
            <a:pPr>
              <a:lnSpc>
                <a:spcPct val="90000"/>
              </a:lnSpc>
            </a:pPr>
            <a:r>
              <a:rPr lang="en-US" altLang="en-US" sz="2800"/>
              <a:t>It was a time of turmoil.</a:t>
            </a:r>
          </a:p>
          <a:p>
            <a:pPr>
              <a:lnSpc>
                <a:spcPct val="90000"/>
              </a:lnSpc>
            </a:pPr>
            <a:r>
              <a:rPr lang="en-US" altLang="en-US" sz="2800"/>
              <a:t>There are over four dozen king names for the less-than 100 year interval of Dynasty 13 ("seventy kings in seventy years"). </a:t>
            </a:r>
          </a:p>
          <a:p>
            <a:pPr>
              <a:lnSpc>
                <a:spcPct val="90000"/>
              </a:lnSpc>
            </a:pPr>
            <a:r>
              <a:rPr lang="en-US" altLang="en-US" sz="2800"/>
              <a:t>This turnover was due to murder or banishments that took place in quick succession.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a:extLst>
              <a:ext uri="{FF2B5EF4-FFF2-40B4-BE49-F238E27FC236}">
                <a16:creationId xmlns:a16="http://schemas.microsoft.com/office/drawing/2014/main" id="{77723C9C-205D-42E6-878F-3808BE2C1331}"/>
              </a:ext>
            </a:extLst>
          </p:cNvPr>
          <p:cNvSpPr>
            <a:spLocks noGrp="1" noChangeArrowheads="1"/>
          </p:cNvSpPr>
          <p:nvPr>
            <p:ph type="title"/>
          </p:nvPr>
        </p:nvSpPr>
        <p:spPr/>
        <p:txBody>
          <a:bodyPr/>
          <a:lstStyle/>
          <a:p>
            <a:r>
              <a:rPr lang="en-US" altLang="en-US"/>
              <a:t>Egypt after Joseph</a:t>
            </a:r>
          </a:p>
        </p:txBody>
      </p:sp>
      <p:sp>
        <p:nvSpPr>
          <p:cNvPr id="348163" name="Rectangle 3">
            <a:extLst>
              <a:ext uri="{FF2B5EF4-FFF2-40B4-BE49-F238E27FC236}">
                <a16:creationId xmlns:a16="http://schemas.microsoft.com/office/drawing/2014/main" id="{5C82BE5A-5ED2-4F76-B58B-A47393FE0D51}"/>
              </a:ext>
            </a:extLst>
          </p:cNvPr>
          <p:cNvSpPr>
            <a:spLocks noGrp="1" noChangeArrowheads="1"/>
          </p:cNvSpPr>
          <p:nvPr>
            <p:ph type="body" idx="1"/>
          </p:nvPr>
        </p:nvSpPr>
        <p:spPr/>
        <p:txBody>
          <a:bodyPr/>
          <a:lstStyle/>
          <a:p>
            <a:r>
              <a:rPr lang="en-US" altLang="en-US"/>
              <a:t>Egypt had a feudal structure at this time</a:t>
            </a:r>
          </a:p>
          <a:p>
            <a:r>
              <a:rPr lang="en-US" altLang="en-US"/>
              <a:t>Chieftains ruling small territories and weak national authority. </a:t>
            </a:r>
          </a:p>
          <a:p>
            <a:r>
              <a:rPr lang="en-US" altLang="en-US"/>
              <a:t>The first two kings of Dynasty 13 continued to loose control as Dynasty 14 rose to power for a brief period of time in the Delta. </a:t>
            </a:r>
          </a:p>
          <a:p>
            <a:endParaRPr lang="en-US" altLang="en-US"/>
          </a:p>
          <a:p>
            <a:endParaRPr lang="en-US" altLang="en-US"/>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a:extLst>
              <a:ext uri="{FF2B5EF4-FFF2-40B4-BE49-F238E27FC236}">
                <a16:creationId xmlns:a16="http://schemas.microsoft.com/office/drawing/2014/main" id="{2364AF1A-3588-4DF5-A507-77A17F101CA6}"/>
              </a:ext>
            </a:extLst>
          </p:cNvPr>
          <p:cNvSpPr>
            <a:spLocks noGrp="1" noChangeArrowheads="1"/>
          </p:cNvSpPr>
          <p:nvPr>
            <p:ph type="title"/>
          </p:nvPr>
        </p:nvSpPr>
        <p:spPr/>
        <p:txBody>
          <a:bodyPr/>
          <a:lstStyle/>
          <a:p>
            <a:r>
              <a:rPr lang="en-US" altLang="en-US"/>
              <a:t>The Hyksos</a:t>
            </a:r>
          </a:p>
        </p:txBody>
      </p:sp>
      <p:sp>
        <p:nvSpPr>
          <p:cNvPr id="349187" name="Rectangle 3">
            <a:extLst>
              <a:ext uri="{FF2B5EF4-FFF2-40B4-BE49-F238E27FC236}">
                <a16:creationId xmlns:a16="http://schemas.microsoft.com/office/drawing/2014/main" id="{1F52A89F-893A-4674-9B29-4653FA415141}"/>
              </a:ext>
            </a:extLst>
          </p:cNvPr>
          <p:cNvSpPr>
            <a:spLocks noGrp="1" noChangeArrowheads="1"/>
          </p:cNvSpPr>
          <p:nvPr>
            <p:ph type="body" idx="1"/>
          </p:nvPr>
        </p:nvSpPr>
        <p:spPr/>
        <p:txBody>
          <a:bodyPr/>
          <a:lstStyle/>
          <a:p>
            <a:r>
              <a:rPr lang="en-US" altLang="en-US"/>
              <a:t>During this time of civil strife, the Hyksos invaded the Delta and established Dynasty 15.</a:t>
            </a:r>
          </a:p>
          <a:p>
            <a:r>
              <a:rPr lang="en-US" altLang="en-US"/>
              <a:t>These were a Sea People with Canaanite connections. A few preserved personal names are Semitic</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id="{AD2CF573-6AC4-459D-8E39-FF87226343AB}"/>
              </a:ext>
            </a:extLst>
          </p:cNvPr>
          <p:cNvSpPr>
            <a:spLocks noGrp="1" noChangeArrowheads="1"/>
          </p:cNvSpPr>
          <p:nvPr>
            <p:ph type="title"/>
          </p:nvPr>
        </p:nvSpPr>
        <p:spPr/>
        <p:txBody>
          <a:bodyPr/>
          <a:lstStyle/>
          <a:p>
            <a:r>
              <a:rPr lang="en-US" altLang="en-US"/>
              <a:t>The Hyksos</a:t>
            </a:r>
          </a:p>
        </p:txBody>
      </p:sp>
      <p:sp>
        <p:nvSpPr>
          <p:cNvPr id="350211" name="Rectangle 3">
            <a:extLst>
              <a:ext uri="{FF2B5EF4-FFF2-40B4-BE49-F238E27FC236}">
                <a16:creationId xmlns:a16="http://schemas.microsoft.com/office/drawing/2014/main" id="{BA11E6AD-2C7E-4668-871F-8EC3DD075843}"/>
              </a:ext>
            </a:extLst>
          </p:cNvPr>
          <p:cNvSpPr>
            <a:spLocks noGrp="1" noChangeArrowheads="1"/>
          </p:cNvSpPr>
          <p:nvPr>
            <p:ph type="body" idx="1"/>
          </p:nvPr>
        </p:nvSpPr>
        <p:spPr/>
        <p:txBody>
          <a:bodyPr/>
          <a:lstStyle/>
          <a:p>
            <a:pPr>
              <a:lnSpc>
                <a:spcPct val="90000"/>
              </a:lnSpc>
            </a:pPr>
            <a:r>
              <a:rPr lang="en-US" altLang="en-US"/>
              <a:t>The records of the Hyksos period are sketchy. </a:t>
            </a:r>
          </a:p>
          <a:p>
            <a:pPr>
              <a:lnSpc>
                <a:spcPct val="90000"/>
              </a:lnSpc>
            </a:pPr>
            <a:r>
              <a:rPr lang="en-US" altLang="en-US"/>
              <a:t>The Egyptians made an organized and systematic effort to remove reminders of their presence once they were expelled. </a:t>
            </a:r>
          </a:p>
          <a:p>
            <a:pPr>
              <a:lnSpc>
                <a:spcPct val="90000"/>
              </a:lnSpc>
            </a:pPr>
            <a:r>
              <a:rPr lang="en-US" altLang="en-US"/>
              <a:t>Their capital at Aravis has been identified as Tell ed-Dabca on the eastern Delta. </a:t>
            </a:r>
          </a:p>
          <a:p>
            <a:pPr>
              <a:lnSpc>
                <a:spcPct val="90000"/>
              </a:lnSpc>
            </a:pPr>
            <a:r>
              <a:rPr lang="en-US" altLang="en-US"/>
              <a:t>Note: Tell ed-Dabca was Joseph’s retirement home</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6" name="Picture 4">
            <a:extLst>
              <a:ext uri="{FF2B5EF4-FFF2-40B4-BE49-F238E27FC236}">
                <a16:creationId xmlns:a16="http://schemas.microsoft.com/office/drawing/2014/main" id="{B1DDDF98-47C9-4A0F-AF11-821D97860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4613275" cy="6019800"/>
          </a:xfrm>
          <a:prstGeom prst="rect">
            <a:avLst/>
          </a:prstGeom>
          <a:noFill/>
          <a:extLst>
            <a:ext uri="{909E8E84-426E-40DD-AFC4-6F175D3DCCD1}">
              <a14:hiddenFill xmlns:a14="http://schemas.microsoft.com/office/drawing/2010/main">
                <a:solidFill>
                  <a:srgbClr val="FFFFFF"/>
                </a:solidFill>
              </a14:hiddenFill>
            </a:ext>
          </a:extLst>
        </p:spPr>
      </p:pic>
      <p:sp>
        <p:nvSpPr>
          <p:cNvPr id="351237" name="Text Box 5">
            <a:extLst>
              <a:ext uri="{FF2B5EF4-FFF2-40B4-BE49-F238E27FC236}">
                <a16:creationId xmlns:a16="http://schemas.microsoft.com/office/drawing/2014/main" id="{8C78BF4B-436F-4548-82F5-F087012CE438}"/>
              </a:ext>
            </a:extLst>
          </p:cNvPr>
          <p:cNvSpPr txBox="1">
            <a:spLocks noChangeArrowheads="1"/>
          </p:cNvSpPr>
          <p:nvPr/>
        </p:nvSpPr>
        <p:spPr bwMode="auto">
          <a:xfrm>
            <a:off x="5715000" y="1447800"/>
            <a:ext cx="25146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From era of the Hyksos 1800-1500 BC</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60" name="Picture 4">
            <a:extLst>
              <a:ext uri="{FF2B5EF4-FFF2-40B4-BE49-F238E27FC236}">
                <a16:creationId xmlns:a16="http://schemas.microsoft.com/office/drawing/2014/main" id="{5CCCE2F2-9D0F-480F-8808-70FF49159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3630613" cy="6019800"/>
          </a:xfrm>
          <a:prstGeom prst="rect">
            <a:avLst/>
          </a:prstGeom>
          <a:noFill/>
          <a:extLst>
            <a:ext uri="{909E8E84-426E-40DD-AFC4-6F175D3DCCD1}">
              <a14:hiddenFill xmlns:a14="http://schemas.microsoft.com/office/drawing/2010/main">
                <a:solidFill>
                  <a:srgbClr val="FFFFFF"/>
                </a:solidFill>
              </a14:hiddenFill>
            </a:ext>
          </a:extLst>
        </p:spPr>
      </p:pic>
      <p:sp>
        <p:nvSpPr>
          <p:cNvPr id="352261" name="Text Box 5">
            <a:extLst>
              <a:ext uri="{FF2B5EF4-FFF2-40B4-BE49-F238E27FC236}">
                <a16:creationId xmlns:a16="http://schemas.microsoft.com/office/drawing/2014/main" id="{97AA5A2F-34D5-4125-AB8D-2B163DA8A958}"/>
              </a:ext>
            </a:extLst>
          </p:cNvPr>
          <p:cNvSpPr txBox="1">
            <a:spLocks noChangeArrowheads="1"/>
          </p:cNvSpPr>
          <p:nvPr/>
        </p:nvSpPr>
        <p:spPr bwMode="auto">
          <a:xfrm>
            <a:off x="5638800" y="1371600"/>
            <a:ext cx="2514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52262" name="Text Box 6">
            <a:extLst>
              <a:ext uri="{FF2B5EF4-FFF2-40B4-BE49-F238E27FC236}">
                <a16:creationId xmlns:a16="http://schemas.microsoft.com/office/drawing/2014/main" id="{A99F7D78-8DB3-43BA-A8EC-48B21E9EDF9F}"/>
              </a:ext>
            </a:extLst>
          </p:cNvPr>
          <p:cNvSpPr txBox="1">
            <a:spLocks noChangeArrowheads="1"/>
          </p:cNvSpPr>
          <p:nvPr/>
        </p:nvSpPr>
        <p:spPr bwMode="auto">
          <a:xfrm>
            <a:off x="4800600" y="838200"/>
            <a:ext cx="35814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From era of the Hyksos 1800-1500 BC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C46BBECF-FD47-435D-ABBB-3E789FDE7FED}"/>
              </a:ext>
            </a:extLst>
          </p:cNvPr>
          <p:cNvSpPr>
            <a:spLocks noGrp="1" noChangeArrowheads="1"/>
          </p:cNvSpPr>
          <p:nvPr>
            <p:ph type="title"/>
          </p:nvPr>
        </p:nvSpPr>
        <p:spPr/>
        <p:txBody>
          <a:bodyPr/>
          <a:lstStyle/>
          <a:p>
            <a:r>
              <a:rPr lang="en-US" altLang="en-US"/>
              <a:t>The Hyksos</a:t>
            </a:r>
          </a:p>
        </p:txBody>
      </p:sp>
      <p:sp>
        <p:nvSpPr>
          <p:cNvPr id="353283" name="Rectangle 3">
            <a:extLst>
              <a:ext uri="{FF2B5EF4-FFF2-40B4-BE49-F238E27FC236}">
                <a16:creationId xmlns:a16="http://schemas.microsoft.com/office/drawing/2014/main" id="{AD000FBB-AB0B-4E8A-81DC-DF2F834F1F29}"/>
              </a:ext>
            </a:extLst>
          </p:cNvPr>
          <p:cNvSpPr>
            <a:spLocks noGrp="1" noChangeArrowheads="1"/>
          </p:cNvSpPr>
          <p:nvPr>
            <p:ph type="body" idx="1"/>
          </p:nvPr>
        </p:nvSpPr>
        <p:spPr/>
        <p:txBody>
          <a:bodyPr/>
          <a:lstStyle/>
          <a:p>
            <a:pPr>
              <a:lnSpc>
                <a:spcPct val="80000"/>
              </a:lnSpc>
            </a:pPr>
            <a:r>
              <a:rPr lang="en-US" altLang="en-US" sz="2800"/>
              <a:t>The Hyksos wanted desperately to be Egyptian.</a:t>
            </a:r>
          </a:p>
          <a:p>
            <a:pPr>
              <a:lnSpc>
                <a:spcPct val="80000"/>
              </a:lnSpc>
            </a:pPr>
            <a:r>
              <a:rPr lang="en-US" altLang="en-US" sz="2800"/>
              <a:t>They ruled the northern part of the country for 100 years while "shadow pharaohs" ruled in the south. </a:t>
            </a:r>
          </a:p>
          <a:p>
            <a:pPr>
              <a:lnSpc>
                <a:spcPct val="80000"/>
              </a:lnSpc>
            </a:pPr>
            <a:r>
              <a:rPr lang="en-US" altLang="en-US" sz="2800"/>
              <a:t>They adopted many Egyptian practices and became enamored with Egyptian history. </a:t>
            </a:r>
          </a:p>
          <a:p>
            <a:pPr>
              <a:lnSpc>
                <a:spcPct val="80000"/>
              </a:lnSpc>
            </a:pPr>
            <a:r>
              <a:rPr lang="en-US" altLang="en-US" sz="2800"/>
              <a:t>They ordered the copying of older Egyptian documents. </a:t>
            </a:r>
          </a:p>
          <a:p>
            <a:pPr>
              <a:lnSpc>
                <a:spcPct val="80000"/>
              </a:lnSpc>
            </a:pPr>
            <a:r>
              <a:rPr lang="en-US" altLang="en-US" sz="2800"/>
              <a:t>Many of the pre-New Kingdom documents of Egypt that survive to our time were created during the Hyksos occupation.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10A0976C-C9D9-458C-A576-DDBAA55A8E3D}"/>
              </a:ext>
            </a:extLst>
          </p:cNvPr>
          <p:cNvSpPr>
            <a:spLocks noGrp="1" noChangeArrowheads="1"/>
          </p:cNvSpPr>
          <p:nvPr>
            <p:ph type="title"/>
          </p:nvPr>
        </p:nvSpPr>
        <p:spPr/>
        <p:txBody>
          <a:bodyPr/>
          <a:lstStyle/>
          <a:p>
            <a:r>
              <a:rPr lang="en-US" altLang="en-US"/>
              <a:t>The Hyksos</a:t>
            </a:r>
          </a:p>
        </p:txBody>
      </p:sp>
      <p:sp>
        <p:nvSpPr>
          <p:cNvPr id="354307" name="Rectangle 3">
            <a:extLst>
              <a:ext uri="{FF2B5EF4-FFF2-40B4-BE49-F238E27FC236}">
                <a16:creationId xmlns:a16="http://schemas.microsoft.com/office/drawing/2014/main" id="{1993DAF2-E173-49D3-BFE6-6F2617F5BD02}"/>
              </a:ext>
            </a:extLst>
          </p:cNvPr>
          <p:cNvSpPr>
            <a:spLocks noGrp="1" noChangeArrowheads="1"/>
          </p:cNvSpPr>
          <p:nvPr>
            <p:ph type="body" idx="1"/>
          </p:nvPr>
        </p:nvSpPr>
        <p:spPr/>
        <p:txBody>
          <a:bodyPr/>
          <a:lstStyle/>
          <a:p>
            <a:r>
              <a:rPr lang="en-US" altLang="en-US"/>
              <a:t>They continued Egyptian commercial enterprise.</a:t>
            </a:r>
          </a:p>
          <a:p>
            <a:r>
              <a:rPr lang="en-US" altLang="en-US"/>
              <a:t>Hyksos-era pottery has been found as far south as the Third Cataract and as far north as Cyprus. </a:t>
            </a:r>
          </a:p>
          <a:p>
            <a:r>
              <a:rPr lang="en-US" altLang="en-US"/>
              <a:t>Objects bearing the name of the Hyksos king Khayan occur over much of the Mediterranean and the Near East. </a:t>
            </a:r>
          </a:p>
          <a:p>
            <a:endParaRPr lang="en-US" altLang="en-US"/>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DF50A803-4717-47A3-8AEC-746CD785BBC2}"/>
              </a:ext>
            </a:extLst>
          </p:cNvPr>
          <p:cNvSpPr>
            <a:spLocks noGrp="1" noChangeArrowheads="1"/>
          </p:cNvSpPr>
          <p:nvPr>
            <p:ph type="title"/>
          </p:nvPr>
        </p:nvSpPr>
        <p:spPr>
          <a:xfrm>
            <a:off x="457200" y="277813"/>
            <a:ext cx="4572000" cy="1143000"/>
          </a:xfrm>
        </p:spPr>
        <p:txBody>
          <a:bodyPr/>
          <a:lstStyle/>
          <a:p>
            <a:r>
              <a:rPr lang="en-US" altLang="en-US"/>
              <a:t>The Hyksos</a:t>
            </a:r>
          </a:p>
        </p:txBody>
      </p:sp>
      <p:sp>
        <p:nvSpPr>
          <p:cNvPr id="355331" name="Rectangle 3">
            <a:extLst>
              <a:ext uri="{FF2B5EF4-FFF2-40B4-BE49-F238E27FC236}">
                <a16:creationId xmlns:a16="http://schemas.microsoft.com/office/drawing/2014/main" id="{C40752FD-4331-4EA6-8204-A79F1AAF7190}"/>
              </a:ext>
            </a:extLst>
          </p:cNvPr>
          <p:cNvSpPr>
            <a:spLocks noGrp="1" noChangeArrowheads="1"/>
          </p:cNvSpPr>
          <p:nvPr>
            <p:ph type="body" idx="1"/>
          </p:nvPr>
        </p:nvSpPr>
        <p:spPr>
          <a:xfrm>
            <a:off x="457200" y="1600200"/>
            <a:ext cx="5029200" cy="4530725"/>
          </a:xfrm>
        </p:spPr>
        <p:txBody>
          <a:bodyPr/>
          <a:lstStyle/>
          <a:p>
            <a:r>
              <a:rPr lang="en-US" altLang="en-US" sz="2800"/>
              <a:t>The Hyksos adopted the scarab seal and produced an artwork that was better than that produced by 14th Dynasty Egyptians of the Delta. </a:t>
            </a:r>
          </a:p>
          <a:p>
            <a:r>
              <a:rPr lang="en-US" altLang="en-US" sz="2800"/>
              <a:t>Most interestingly, they worshiped the Egyptian god Seth</a:t>
            </a:r>
          </a:p>
        </p:txBody>
      </p:sp>
      <p:pic>
        <p:nvPicPr>
          <p:cNvPr id="355333" name="Picture 5">
            <a:extLst>
              <a:ext uri="{FF2B5EF4-FFF2-40B4-BE49-F238E27FC236}">
                <a16:creationId xmlns:a16="http://schemas.microsoft.com/office/drawing/2014/main" id="{551F596D-8BAD-41BB-A1FE-6E8B10732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81000"/>
            <a:ext cx="3309938" cy="6126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1A770792-E5E7-42B6-8CEA-F50C130324C7}"/>
              </a:ext>
            </a:extLst>
          </p:cNvPr>
          <p:cNvSpPr>
            <a:spLocks noGrp="1" noChangeArrowheads="1"/>
          </p:cNvSpPr>
          <p:nvPr>
            <p:ph type="title"/>
          </p:nvPr>
        </p:nvSpPr>
        <p:spPr/>
        <p:txBody>
          <a:bodyPr/>
          <a:lstStyle/>
          <a:p>
            <a:r>
              <a:rPr lang="en-US" altLang="en-US"/>
              <a:t>Mesopotamia</a:t>
            </a:r>
          </a:p>
        </p:txBody>
      </p:sp>
      <p:sp>
        <p:nvSpPr>
          <p:cNvPr id="105475" name="Rectangle 3">
            <a:extLst>
              <a:ext uri="{FF2B5EF4-FFF2-40B4-BE49-F238E27FC236}">
                <a16:creationId xmlns:a16="http://schemas.microsoft.com/office/drawing/2014/main" id="{27FB0CA0-5402-4210-8E6E-A14F0C07FF83}"/>
              </a:ext>
            </a:extLst>
          </p:cNvPr>
          <p:cNvSpPr>
            <a:spLocks noGrp="1" noChangeArrowheads="1"/>
          </p:cNvSpPr>
          <p:nvPr>
            <p:ph type="body" idx="1"/>
          </p:nvPr>
        </p:nvSpPr>
        <p:spPr/>
        <p:txBody>
          <a:bodyPr/>
          <a:lstStyle/>
          <a:p>
            <a:r>
              <a:rPr lang="en-US" altLang="en-US"/>
              <a:t>Early second millennium BC</a:t>
            </a:r>
          </a:p>
          <a:p>
            <a:r>
              <a:rPr lang="en-US" altLang="en-US"/>
              <a:t>Treaties and legal agreements</a:t>
            </a:r>
          </a:p>
          <a:p>
            <a:r>
              <a:rPr lang="en-US" altLang="en-US"/>
              <a:t>Similar form as in the Patriarchal Narratives </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6" name="Picture 4">
            <a:extLst>
              <a:ext uri="{FF2B5EF4-FFF2-40B4-BE49-F238E27FC236}">
                <a16:creationId xmlns:a16="http://schemas.microsoft.com/office/drawing/2014/main" id="{687368F8-42F7-442D-895D-10D52602B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3170238" cy="5943600"/>
          </a:xfrm>
          <a:prstGeom prst="rect">
            <a:avLst/>
          </a:prstGeom>
          <a:noFill/>
          <a:extLst>
            <a:ext uri="{909E8E84-426E-40DD-AFC4-6F175D3DCCD1}">
              <a14:hiddenFill xmlns:a14="http://schemas.microsoft.com/office/drawing/2010/main">
                <a:solidFill>
                  <a:srgbClr val="FFFFFF"/>
                </a:solidFill>
              </a14:hiddenFill>
            </a:ext>
          </a:extLst>
        </p:spPr>
      </p:pic>
      <p:sp>
        <p:nvSpPr>
          <p:cNvPr id="356357" name="Text Box 5">
            <a:extLst>
              <a:ext uri="{FF2B5EF4-FFF2-40B4-BE49-F238E27FC236}">
                <a16:creationId xmlns:a16="http://schemas.microsoft.com/office/drawing/2014/main" id="{0BDA5BF5-5F1F-426D-BA5E-C54238A4AD19}"/>
              </a:ext>
            </a:extLst>
          </p:cNvPr>
          <p:cNvSpPr txBox="1">
            <a:spLocks noChangeArrowheads="1"/>
          </p:cNvSpPr>
          <p:nvPr/>
        </p:nvSpPr>
        <p:spPr bwMode="auto">
          <a:xfrm>
            <a:off x="5867400" y="4419600"/>
            <a:ext cx="22860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SETH, JACKAL-HEADED GOD</a:t>
            </a:r>
          </a:p>
        </p:txBody>
      </p:sp>
      <p:pic>
        <p:nvPicPr>
          <p:cNvPr id="356358" name="Picture 6">
            <a:extLst>
              <a:ext uri="{FF2B5EF4-FFF2-40B4-BE49-F238E27FC236}">
                <a16:creationId xmlns:a16="http://schemas.microsoft.com/office/drawing/2014/main" id="{3254601B-86EB-4200-A935-5FFF11C68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09600"/>
            <a:ext cx="24257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a:extLst>
              <a:ext uri="{FF2B5EF4-FFF2-40B4-BE49-F238E27FC236}">
                <a16:creationId xmlns:a16="http://schemas.microsoft.com/office/drawing/2014/main" id="{4AC7102A-45E0-424B-B211-5DD20C12197C}"/>
              </a:ext>
            </a:extLst>
          </p:cNvPr>
          <p:cNvSpPr>
            <a:spLocks noGrp="1" noChangeArrowheads="1"/>
          </p:cNvSpPr>
          <p:nvPr>
            <p:ph type="title"/>
          </p:nvPr>
        </p:nvSpPr>
        <p:spPr/>
        <p:txBody>
          <a:bodyPr/>
          <a:lstStyle/>
          <a:p>
            <a:r>
              <a:rPr lang="en-US" altLang="en-US"/>
              <a:t>Seth</a:t>
            </a:r>
          </a:p>
        </p:txBody>
      </p:sp>
      <p:sp>
        <p:nvSpPr>
          <p:cNvPr id="357379" name="Rectangle 3">
            <a:extLst>
              <a:ext uri="{FF2B5EF4-FFF2-40B4-BE49-F238E27FC236}">
                <a16:creationId xmlns:a16="http://schemas.microsoft.com/office/drawing/2014/main" id="{65EE274E-5564-4143-A8AC-A4B7F4FBA294}"/>
              </a:ext>
            </a:extLst>
          </p:cNvPr>
          <p:cNvSpPr>
            <a:spLocks noGrp="1" noChangeArrowheads="1"/>
          </p:cNvSpPr>
          <p:nvPr>
            <p:ph type="body" idx="1"/>
          </p:nvPr>
        </p:nvSpPr>
        <p:spPr/>
        <p:txBody>
          <a:bodyPr/>
          <a:lstStyle/>
          <a:p>
            <a:r>
              <a:rPr lang="en-US" altLang="en-US"/>
              <a:t>In early dynastic period was a “good” god.</a:t>
            </a:r>
          </a:p>
          <a:p>
            <a:r>
              <a:rPr lang="en-US" altLang="en-US"/>
              <a:t>In Osiris Legend, became Osiris’ evil brother who murdered him</a:t>
            </a:r>
          </a:p>
          <a:p>
            <a:r>
              <a:rPr lang="en-US" altLang="en-US"/>
              <a:t>By the 26</a:t>
            </a:r>
            <a:r>
              <a:rPr lang="en-US" altLang="en-US" baseline="30000"/>
              <a:t>th</a:t>
            </a:r>
            <a:r>
              <a:rPr lang="en-US" altLang="en-US"/>
              <a:t> Dynasty, he is god of evil (storms, conflict, war, chaos, darkness, etc.)</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a:extLst>
              <a:ext uri="{FF2B5EF4-FFF2-40B4-BE49-F238E27FC236}">
                <a16:creationId xmlns:a16="http://schemas.microsoft.com/office/drawing/2014/main" id="{D6EBB3CF-777A-4E00-A57B-E0A99AFA8E1F}"/>
              </a:ext>
            </a:extLst>
          </p:cNvPr>
          <p:cNvSpPr>
            <a:spLocks noGrp="1" noChangeArrowheads="1"/>
          </p:cNvSpPr>
          <p:nvPr>
            <p:ph type="title"/>
          </p:nvPr>
        </p:nvSpPr>
        <p:spPr/>
        <p:txBody>
          <a:bodyPr/>
          <a:lstStyle/>
          <a:p>
            <a:r>
              <a:rPr lang="en-US" altLang="en-US"/>
              <a:t>The new “bad” Seth</a:t>
            </a:r>
          </a:p>
        </p:txBody>
      </p:sp>
      <p:sp>
        <p:nvSpPr>
          <p:cNvPr id="358403" name="Rectangle 3">
            <a:extLst>
              <a:ext uri="{FF2B5EF4-FFF2-40B4-BE49-F238E27FC236}">
                <a16:creationId xmlns:a16="http://schemas.microsoft.com/office/drawing/2014/main" id="{6F0284A3-2C25-4DBA-A49C-5F5392172F0D}"/>
              </a:ext>
            </a:extLst>
          </p:cNvPr>
          <p:cNvSpPr>
            <a:spLocks noGrp="1" noChangeArrowheads="1"/>
          </p:cNvSpPr>
          <p:nvPr>
            <p:ph type="body" idx="1"/>
          </p:nvPr>
        </p:nvSpPr>
        <p:spPr>
          <a:xfrm>
            <a:off x="457200" y="1600200"/>
            <a:ext cx="4038600" cy="4530725"/>
          </a:xfrm>
        </p:spPr>
        <p:txBody>
          <a:bodyPr/>
          <a:lstStyle/>
          <a:p>
            <a:r>
              <a:rPr lang="en-US" altLang="en-US"/>
              <a:t>Seth’s evolution to the “dark side”</a:t>
            </a:r>
          </a:p>
          <a:p>
            <a:r>
              <a:rPr lang="en-US" altLang="en-US"/>
              <a:t>Remembrance of Hyksos attachment to him</a:t>
            </a:r>
          </a:p>
          <a:p>
            <a:endParaRPr lang="en-US" altLang="en-US"/>
          </a:p>
        </p:txBody>
      </p:sp>
      <p:pic>
        <p:nvPicPr>
          <p:cNvPr id="358404" name="Picture 4">
            <a:extLst>
              <a:ext uri="{FF2B5EF4-FFF2-40B4-BE49-F238E27FC236}">
                <a16:creationId xmlns:a16="http://schemas.microsoft.com/office/drawing/2014/main" id="{389B4404-5A4F-4B2B-BBD2-F3628CF96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447800"/>
            <a:ext cx="3000375" cy="4267200"/>
          </a:xfrm>
          <a:prstGeom prst="rect">
            <a:avLst/>
          </a:prstGeom>
          <a:noFill/>
          <a:extLst>
            <a:ext uri="{909E8E84-426E-40DD-AFC4-6F175D3DCCD1}">
              <a14:hiddenFill xmlns:a14="http://schemas.microsoft.com/office/drawing/2010/main">
                <a:solidFill>
                  <a:srgbClr val="FFFFFF"/>
                </a:solidFill>
              </a14:hiddenFill>
            </a:ext>
          </a:extLst>
        </p:spPr>
      </p:pic>
      <p:sp>
        <p:nvSpPr>
          <p:cNvPr id="358405" name="Text Box 5">
            <a:extLst>
              <a:ext uri="{FF2B5EF4-FFF2-40B4-BE49-F238E27FC236}">
                <a16:creationId xmlns:a16="http://schemas.microsoft.com/office/drawing/2014/main" id="{E7AFE021-C28A-4B11-9F4F-087A18AA8714}"/>
              </a:ext>
            </a:extLst>
          </p:cNvPr>
          <p:cNvSpPr txBox="1">
            <a:spLocks noChangeArrowheads="1"/>
          </p:cNvSpPr>
          <p:nvPr/>
        </p:nvSpPr>
        <p:spPr bwMode="auto">
          <a:xfrm>
            <a:off x="4343400" y="59436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Seth worshiped by Aapehty</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a:extLst>
              <a:ext uri="{FF2B5EF4-FFF2-40B4-BE49-F238E27FC236}">
                <a16:creationId xmlns:a16="http://schemas.microsoft.com/office/drawing/2014/main" id="{7BB46211-70BB-4C4F-96D1-4588656E4063}"/>
              </a:ext>
            </a:extLst>
          </p:cNvPr>
          <p:cNvSpPr>
            <a:spLocks noGrp="1" noChangeArrowheads="1"/>
          </p:cNvSpPr>
          <p:nvPr>
            <p:ph type="title"/>
          </p:nvPr>
        </p:nvSpPr>
        <p:spPr/>
        <p:txBody>
          <a:bodyPr/>
          <a:lstStyle/>
          <a:p>
            <a:r>
              <a:rPr lang="en-US" altLang="en-US"/>
              <a:t>Hyksos and Israelites</a:t>
            </a:r>
          </a:p>
        </p:txBody>
      </p:sp>
      <p:sp>
        <p:nvSpPr>
          <p:cNvPr id="359427" name="Rectangle 3">
            <a:extLst>
              <a:ext uri="{FF2B5EF4-FFF2-40B4-BE49-F238E27FC236}">
                <a16:creationId xmlns:a16="http://schemas.microsoft.com/office/drawing/2014/main" id="{9A8B9317-D39C-45F9-869B-9DA854DF2AFF}"/>
              </a:ext>
            </a:extLst>
          </p:cNvPr>
          <p:cNvSpPr>
            <a:spLocks noGrp="1" noChangeArrowheads="1"/>
          </p:cNvSpPr>
          <p:nvPr>
            <p:ph type="body" idx="1"/>
          </p:nvPr>
        </p:nvSpPr>
        <p:spPr/>
        <p:txBody>
          <a:bodyPr/>
          <a:lstStyle/>
          <a:p>
            <a:r>
              <a:rPr lang="en-US" altLang="en-US"/>
              <a:t>The Hyksos are to be identified as the rulers who “did not know Joseph” (Ex. 1:8)</a:t>
            </a:r>
          </a:p>
          <a:p>
            <a:r>
              <a:rPr lang="en-US" altLang="en-US"/>
              <a:t>Who forced the Israelites to build the store cities of Pithom and Per (Pi)- Rameses (Ex. 1:11).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a:extLst>
              <a:ext uri="{FF2B5EF4-FFF2-40B4-BE49-F238E27FC236}">
                <a16:creationId xmlns:a16="http://schemas.microsoft.com/office/drawing/2014/main" id="{03223756-3D02-473D-94E9-2A97C0ECAE7D}"/>
              </a:ext>
            </a:extLst>
          </p:cNvPr>
          <p:cNvSpPr>
            <a:spLocks noGrp="1" noChangeArrowheads="1"/>
          </p:cNvSpPr>
          <p:nvPr>
            <p:ph type="title"/>
          </p:nvPr>
        </p:nvSpPr>
        <p:spPr/>
        <p:txBody>
          <a:bodyPr/>
          <a:lstStyle/>
          <a:p>
            <a:r>
              <a:rPr lang="en-US" altLang="en-US"/>
              <a:t>Hyksos and Aravis</a:t>
            </a:r>
          </a:p>
        </p:txBody>
      </p:sp>
      <p:sp>
        <p:nvSpPr>
          <p:cNvPr id="360451" name="Rectangle 3">
            <a:extLst>
              <a:ext uri="{FF2B5EF4-FFF2-40B4-BE49-F238E27FC236}">
                <a16:creationId xmlns:a16="http://schemas.microsoft.com/office/drawing/2014/main" id="{953CD6F1-32E2-4B7B-A9F1-8AADFA4D2305}"/>
              </a:ext>
            </a:extLst>
          </p:cNvPr>
          <p:cNvSpPr>
            <a:spLocks noGrp="1" noChangeArrowheads="1"/>
          </p:cNvSpPr>
          <p:nvPr>
            <p:ph type="body" idx="1"/>
          </p:nvPr>
        </p:nvSpPr>
        <p:spPr/>
        <p:txBody>
          <a:bodyPr/>
          <a:lstStyle/>
          <a:p>
            <a:r>
              <a:rPr lang="en-US" altLang="en-US"/>
              <a:t>The town of Rowaty at Tell el-Dabca had its name changed to Avaris at the end of the 18th century, during Egypt’s 14th Dynasty </a:t>
            </a:r>
          </a:p>
          <a:p>
            <a:r>
              <a:rPr lang="en-US" altLang="en-US"/>
              <a:t>Hyksos made Aravis their capital.</a:t>
            </a:r>
          </a:p>
          <a:p>
            <a:r>
              <a:rPr lang="en-US" altLang="en-US"/>
              <a:t>They ruled northern Egypt for 108 years (ca 1664-1555 BC). This period is called the 15th Dynasty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BE4E8D98-CD8C-4477-8664-8D0DF7655459}"/>
              </a:ext>
            </a:extLst>
          </p:cNvPr>
          <p:cNvSpPr>
            <a:spLocks noGrp="1" noChangeArrowheads="1"/>
          </p:cNvSpPr>
          <p:nvPr>
            <p:ph type="title"/>
          </p:nvPr>
        </p:nvSpPr>
        <p:spPr/>
        <p:txBody>
          <a:bodyPr/>
          <a:lstStyle/>
          <a:p>
            <a:r>
              <a:rPr lang="en-US" altLang="en-US" sz="4000"/>
              <a:t>Pharaoh who “knew not Joseph” (Ex. 1:8)</a:t>
            </a:r>
          </a:p>
        </p:txBody>
      </p:sp>
      <p:sp>
        <p:nvSpPr>
          <p:cNvPr id="361475" name="Rectangle 3">
            <a:extLst>
              <a:ext uri="{FF2B5EF4-FFF2-40B4-BE49-F238E27FC236}">
                <a16:creationId xmlns:a16="http://schemas.microsoft.com/office/drawing/2014/main" id="{2D85A616-0020-4BE9-BB6A-89D4BB0FF7BE}"/>
              </a:ext>
            </a:extLst>
          </p:cNvPr>
          <p:cNvSpPr>
            <a:spLocks noGrp="1" noChangeArrowheads="1"/>
          </p:cNvSpPr>
          <p:nvPr>
            <p:ph type="body" idx="1"/>
          </p:nvPr>
        </p:nvSpPr>
        <p:spPr/>
        <p:txBody>
          <a:bodyPr/>
          <a:lstStyle/>
          <a:p>
            <a:r>
              <a:rPr lang="en-US" altLang="en-US"/>
              <a:t>Salitis was the 1st king of the 15th Dynasty (1655-1647 BC) .</a:t>
            </a:r>
          </a:p>
          <a:p>
            <a:r>
              <a:rPr lang="en-US" altLang="en-US"/>
              <a:t>Salitis captured Memphis and placed himself in higher rank than any of the royal families in the Capitol.</a:t>
            </a:r>
          </a:p>
          <a:p>
            <a:r>
              <a:rPr lang="en-US" altLang="en-US"/>
              <a:t>Then moved his administration to Aravis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8A310D44-FE84-4680-AFF9-F2AF97E5EB6C}"/>
              </a:ext>
            </a:extLst>
          </p:cNvPr>
          <p:cNvSpPr>
            <a:spLocks noGrp="1" noChangeArrowheads="1"/>
          </p:cNvSpPr>
          <p:nvPr>
            <p:ph type="title"/>
          </p:nvPr>
        </p:nvSpPr>
        <p:spPr/>
        <p:txBody>
          <a:bodyPr/>
          <a:lstStyle/>
          <a:p>
            <a:r>
              <a:rPr lang="en-US" altLang="en-US"/>
              <a:t>Next Time</a:t>
            </a:r>
          </a:p>
        </p:txBody>
      </p:sp>
      <p:sp>
        <p:nvSpPr>
          <p:cNvPr id="362499" name="Rectangle 3">
            <a:extLst>
              <a:ext uri="{FF2B5EF4-FFF2-40B4-BE49-F238E27FC236}">
                <a16:creationId xmlns:a16="http://schemas.microsoft.com/office/drawing/2014/main" id="{631B32DD-977D-46C2-BA2A-C2A0464DFF41}"/>
              </a:ext>
            </a:extLst>
          </p:cNvPr>
          <p:cNvSpPr>
            <a:spLocks noGrp="1" noChangeArrowheads="1"/>
          </p:cNvSpPr>
          <p:nvPr>
            <p:ph type="body" idx="1"/>
          </p:nvPr>
        </p:nvSpPr>
        <p:spPr/>
        <p:txBody>
          <a:bodyPr/>
          <a:lstStyle/>
          <a:p>
            <a:r>
              <a:rPr lang="en-US" altLang="en-US"/>
              <a:t>Ebla</a:t>
            </a:r>
          </a:p>
          <a:p>
            <a:r>
              <a:rPr lang="en-US" altLang="en-US"/>
              <a:t>Then, Pharaoh Salitis and the historical groundwork for the Exodus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82E878FD-F5A1-4C8B-8B3F-D4ED99009C9D}"/>
              </a:ext>
            </a:extLst>
          </p:cNvPr>
          <p:cNvSpPr>
            <a:spLocks noGrp="1" noChangeArrowheads="1"/>
          </p:cNvSpPr>
          <p:nvPr>
            <p:ph type="title"/>
          </p:nvPr>
        </p:nvSpPr>
        <p:spPr/>
        <p:txBody>
          <a:bodyPr/>
          <a:lstStyle/>
          <a:p>
            <a:r>
              <a:rPr lang="en-US" altLang="en-US" sz="4000"/>
              <a:t>Exodus/Conquest</a:t>
            </a:r>
            <a:br>
              <a:rPr lang="en-US" altLang="en-US" sz="4000"/>
            </a:br>
            <a:r>
              <a:rPr lang="en-US" altLang="en-US" sz="4000"/>
              <a:t>Covenants</a:t>
            </a:r>
          </a:p>
        </p:txBody>
      </p:sp>
      <p:sp>
        <p:nvSpPr>
          <p:cNvPr id="106499" name="Rectangle 3">
            <a:extLst>
              <a:ext uri="{FF2B5EF4-FFF2-40B4-BE49-F238E27FC236}">
                <a16:creationId xmlns:a16="http://schemas.microsoft.com/office/drawing/2014/main" id="{5762BA81-A89A-411E-9ABF-2360D467524C}"/>
              </a:ext>
            </a:extLst>
          </p:cNvPr>
          <p:cNvSpPr>
            <a:spLocks noGrp="1" noChangeArrowheads="1"/>
          </p:cNvSpPr>
          <p:nvPr>
            <p:ph type="body" idx="1"/>
          </p:nvPr>
        </p:nvSpPr>
        <p:spPr/>
        <p:txBody>
          <a:bodyPr/>
          <a:lstStyle/>
          <a:p>
            <a:r>
              <a:rPr lang="en-US" altLang="en-US"/>
              <a:t>Mid to Late 2nd millennium BC</a:t>
            </a:r>
          </a:p>
          <a:p>
            <a:r>
              <a:rPr lang="en-US" altLang="en-US"/>
              <a:t> 7-fold structure </a:t>
            </a:r>
          </a:p>
          <a:p>
            <a:r>
              <a:rPr lang="en-US" altLang="en-US"/>
              <a:t>Similar to contemporary late Hittite covenants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4E3248C0-F7FC-4A17-8C6C-39485F4D314C}"/>
              </a:ext>
            </a:extLst>
          </p:cNvPr>
          <p:cNvSpPr>
            <a:spLocks noGrp="1" noChangeArrowheads="1"/>
          </p:cNvSpPr>
          <p:nvPr>
            <p:ph type="title"/>
          </p:nvPr>
        </p:nvSpPr>
        <p:spPr/>
        <p:txBody>
          <a:bodyPr/>
          <a:lstStyle/>
          <a:p>
            <a:r>
              <a:rPr lang="en-US" altLang="en-US"/>
              <a:t>Cappadocia Tablets</a:t>
            </a:r>
          </a:p>
        </p:txBody>
      </p:sp>
      <p:sp>
        <p:nvSpPr>
          <p:cNvPr id="36867" name="Rectangle 3">
            <a:extLst>
              <a:ext uri="{FF2B5EF4-FFF2-40B4-BE49-F238E27FC236}">
                <a16:creationId xmlns:a16="http://schemas.microsoft.com/office/drawing/2014/main" id="{94FCCE2F-24F6-4895-9FA8-C0D7C60B272E}"/>
              </a:ext>
            </a:extLst>
          </p:cNvPr>
          <p:cNvSpPr>
            <a:spLocks noGrp="1" noChangeArrowheads="1"/>
          </p:cNvSpPr>
          <p:nvPr>
            <p:ph type="body" idx="1"/>
          </p:nvPr>
        </p:nvSpPr>
        <p:spPr/>
        <p:txBody>
          <a:bodyPr/>
          <a:lstStyle/>
          <a:p>
            <a:r>
              <a:rPr lang="en-US" altLang="en-US"/>
              <a:t>5000 tablets</a:t>
            </a:r>
          </a:p>
          <a:p>
            <a:r>
              <a:rPr lang="en-US" altLang="en-US"/>
              <a:t>18th and 19th Centuries BC</a:t>
            </a:r>
          </a:p>
          <a:p>
            <a:r>
              <a:rPr lang="en-US" altLang="en-US"/>
              <a:t>Found at Kültepe (Kanesh)</a:t>
            </a:r>
          </a:p>
          <a:p>
            <a:r>
              <a:rPr lang="en-US" altLang="en-US"/>
              <a:t>Heart of an old Hittite state </a:t>
            </a:r>
          </a:p>
          <a:p>
            <a:r>
              <a:rPr lang="en-US" altLang="en-US"/>
              <a:t>Written in cuneiform by Assyrian colonists in Cappadocia</a:t>
            </a:r>
          </a:p>
          <a:p>
            <a:r>
              <a:rPr lang="en-US" altLang="en-US"/>
              <a:t>Highly developed trade existed between Assyria and Asia Minor before 1800 B.C.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E3C249E6-FB05-4C21-A960-D9322A73233A}"/>
              </a:ext>
            </a:extLst>
          </p:cNvPr>
          <p:cNvSpPr>
            <a:spLocks noGrp="1" noChangeArrowheads="1"/>
          </p:cNvSpPr>
          <p:nvPr>
            <p:ph type="title"/>
          </p:nvPr>
        </p:nvSpPr>
        <p:spPr/>
        <p:txBody>
          <a:bodyPr/>
          <a:lstStyle/>
          <a:p>
            <a:r>
              <a:rPr lang="en-US" altLang="en-US" sz="4000"/>
              <a:t>7-fold structure</a:t>
            </a:r>
            <a:br>
              <a:rPr lang="en-US" altLang="en-US" sz="4000"/>
            </a:br>
            <a:r>
              <a:rPr lang="en-US" altLang="en-US" sz="4000"/>
              <a:t>Exodus-Conquest period</a:t>
            </a:r>
          </a:p>
        </p:txBody>
      </p:sp>
      <p:sp>
        <p:nvSpPr>
          <p:cNvPr id="107523" name="Rectangle 3">
            <a:extLst>
              <a:ext uri="{FF2B5EF4-FFF2-40B4-BE49-F238E27FC236}">
                <a16:creationId xmlns:a16="http://schemas.microsoft.com/office/drawing/2014/main" id="{19515F6C-097F-4959-AD21-77514CE67296}"/>
              </a:ext>
            </a:extLst>
          </p:cNvPr>
          <p:cNvSpPr>
            <a:spLocks noGrp="1" noChangeArrowheads="1"/>
          </p:cNvSpPr>
          <p:nvPr>
            <p:ph type="body" idx="1"/>
          </p:nvPr>
        </p:nvSpPr>
        <p:spPr/>
        <p:txBody>
          <a:bodyPr/>
          <a:lstStyle/>
          <a:p>
            <a:r>
              <a:rPr lang="en-US" altLang="en-US"/>
              <a:t>1. title</a:t>
            </a:r>
          </a:p>
          <a:p>
            <a:r>
              <a:rPr lang="en-US" altLang="en-US"/>
              <a:t>2. prolog</a:t>
            </a:r>
          </a:p>
          <a:p>
            <a:r>
              <a:rPr lang="en-US" altLang="en-US"/>
              <a:t>3. stipulations</a:t>
            </a:r>
          </a:p>
          <a:p>
            <a:r>
              <a:rPr lang="en-US" altLang="en-US"/>
              <a:t>4. deposit</a:t>
            </a:r>
          </a:p>
          <a:p>
            <a:r>
              <a:rPr lang="en-US" altLang="en-US"/>
              <a:t>5. witnesses</a:t>
            </a:r>
          </a:p>
          <a:p>
            <a:r>
              <a:rPr lang="en-US" altLang="en-US"/>
              <a:t>6. blessings</a:t>
            </a:r>
          </a:p>
          <a:p>
            <a:r>
              <a:rPr lang="en-US" altLang="en-US"/>
              <a:t>7. curses</a:t>
            </a:r>
          </a:p>
        </p:txBody>
      </p:sp>
      <p:pic>
        <p:nvPicPr>
          <p:cNvPr id="107525" name="Picture 5">
            <a:extLst>
              <a:ext uri="{FF2B5EF4-FFF2-40B4-BE49-F238E27FC236}">
                <a16:creationId xmlns:a16="http://schemas.microsoft.com/office/drawing/2014/main" id="{C6052125-BE6B-4727-BAE9-0B9E127B7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00200"/>
            <a:ext cx="3576638" cy="5029200"/>
          </a:xfrm>
          <a:prstGeom prst="rect">
            <a:avLst/>
          </a:prstGeom>
          <a:noFill/>
          <a:extLst>
            <a:ext uri="{909E8E84-426E-40DD-AFC4-6F175D3DCCD1}">
              <a14:hiddenFill xmlns:a14="http://schemas.microsoft.com/office/drawing/2010/main">
                <a:solidFill>
                  <a:srgbClr val="FFFFFF"/>
                </a:solidFill>
              </a14:hiddenFill>
            </a:ext>
          </a:extLst>
        </p:spPr>
      </p:pic>
      <p:sp>
        <p:nvSpPr>
          <p:cNvPr id="107526" name="Text Box 6">
            <a:extLst>
              <a:ext uri="{FF2B5EF4-FFF2-40B4-BE49-F238E27FC236}">
                <a16:creationId xmlns:a16="http://schemas.microsoft.com/office/drawing/2014/main" id="{D0EF1781-0A34-4251-ACC6-8560F041B8D3}"/>
              </a:ext>
            </a:extLst>
          </p:cNvPr>
          <p:cNvSpPr txBox="1">
            <a:spLocks noChangeArrowheads="1"/>
          </p:cNvSpPr>
          <p:nvPr/>
        </p:nvSpPr>
        <p:spPr bwMode="auto">
          <a:xfrm>
            <a:off x="2590800" y="62484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Hittite cuneiform</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19C7943A-08EB-4591-B093-AA17AA2A1B7A}"/>
              </a:ext>
            </a:extLst>
          </p:cNvPr>
          <p:cNvSpPr>
            <a:spLocks noGrp="1" noChangeArrowheads="1"/>
          </p:cNvSpPr>
          <p:nvPr>
            <p:ph type="title"/>
          </p:nvPr>
        </p:nvSpPr>
        <p:spPr/>
        <p:txBody>
          <a:bodyPr/>
          <a:lstStyle/>
          <a:p>
            <a:r>
              <a:rPr lang="en-US" altLang="en-US" sz="4000"/>
              <a:t>Covenants of the Judges and the United Monarchy</a:t>
            </a:r>
          </a:p>
        </p:txBody>
      </p:sp>
      <p:sp>
        <p:nvSpPr>
          <p:cNvPr id="108547" name="Rectangle 3">
            <a:extLst>
              <a:ext uri="{FF2B5EF4-FFF2-40B4-BE49-F238E27FC236}">
                <a16:creationId xmlns:a16="http://schemas.microsoft.com/office/drawing/2014/main" id="{EB69AF83-FFCA-4346-BF6D-183BB552B7D7}"/>
              </a:ext>
            </a:extLst>
          </p:cNvPr>
          <p:cNvSpPr>
            <a:spLocks noGrp="1" noChangeArrowheads="1"/>
          </p:cNvSpPr>
          <p:nvPr>
            <p:ph type="body" idx="1"/>
          </p:nvPr>
        </p:nvSpPr>
        <p:spPr/>
        <p:txBody>
          <a:bodyPr/>
          <a:lstStyle/>
          <a:p>
            <a:r>
              <a:rPr lang="en-US" altLang="en-US"/>
              <a:t>Early first millennium BC </a:t>
            </a:r>
          </a:p>
          <a:p>
            <a:r>
              <a:rPr lang="en-US" altLang="en-US"/>
              <a:t>4-fold structure</a:t>
            </a:r>
          </a:p>
        </p:txBody>
      </p:sp>
      <p:pic>
        <p:nvPicPr>
          <p:cNvPr id="108548" name="Picture 4">
            <a:extLst>
              <a:ext uri="{FF2B5EF4-FFF2-40B4-BE49-F238E27FC236}">
                <a16:creationId xmlns:a16="http://schemas.microsoft.com/office/drawing/2014/main" id="{8DC964E0-9343-4C65-B81B-BA003DC2E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124200"/>
            <a:ext cx="5861050" cy="3465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5BD5DD5F-1394-4302-8096-CE306BC5156B}"/>
              </a:ext>
            </a:extLst>
          </p:cNvPr>
          <p:cNvSpPr>
            <a:spLocks noGrp="1" noChangeArrowheads="1"/>
          </p:cNvSpPr>
          <p:nvPr>
            <p:ph type="title"/>
          </p:nvPr>
        </p:nvSpPr>
        <p:spPr/>
        <p:txBody>
          <a:bodyPr/>
          <a:lstStyle/>
          <a:p>
            <a:r>
              <a:rPr lang="en-US" altLang="en-US" sz="4000"/>
              <a:t>4-fold structure</a:t>
            </a:r>
            <a:br>
              <a:rPr lang="en-US" altLang="en-US" sz="4000"/>
            </a:br>
            <a:r>
              <a:rPr lang="en-US" altLang="en-US" sz="4000"/>
              <a:t>Judges and United Monarchy</a:t>
            </a:r>
          </a:p>
        </p:txBody>
      </p:sp>
      <p:sp>
        <p:nvSpPr>
          <p:cNvPr id="109571" name="Rectangle 3">
            <a:extLst>
              <a:ext uri="{FF2B5EF4-FFF2-40B4-BE49-F238E27FC236}">
                <a16:creationId xmlns:a16="http://schemas.microsoft.com/office/drawing/2014/main" id="{CD001A6D-1707-4DE5-8F5E-D3DDDE460D65}"/>
              </a:ext>
            </a:extLst>
          </p:cNvPr>
          <p:cNvSpPr>
            <a:spLocks noGrp="1" noChangeArrowheads="1"/>
          </p:cNvSpPr>
          <p:nvPr>
            <p:ph type="body" idx="1"/>
          </p:nvPr>
        </p:nvSpPr>
        <p:spPr/>
        <p:txBody>
          <a:bodyPr/>
          <a:lstStyle/>
          <a:p>
            <a:r>
              <a:rPr lang="en-US" altLang="en-US"/>
              <a:t>1. title</a:t>
            </a:r>
          </a:p>
          <a:p>
            <a:r>
              <a:rPr lang="en-US" altLang="en-US"/>
              <a:t>2. witnesses</a:t>
            </a:r>
          </a:p>
          <a:p>
            <a:r>
              <a:rPr lang="en-US" altLang="en-US"/>
              <a:t>3. curses</a:t>
            </a:r>
          </a:p>
          <a:p>
            <a:r>
              <a:rPr lang="en-US" altLang="en-US"/>
              <a:t>4. stipulations</a:t>
            </a:r>
          </a:p>
          <a:p>
            <a:endParaRPr lang="en-US" altLang="en-US"/>
          </a:p>
        </p:txBody>
      </p:sp>
      <p:pic>
        <p:nvPicPr>
          <p:cNvPr id="109572" name="Picture 4">
            <a:extLst>
              <a:ext uri="{FF2B5EF4-FFF2-40B4-BE49-F238E27FC236}">
                <a16:creationId xmlns:a16="http://schemas.microsoft.com/office/drawing/2014/main" id="{11A2F13A-5B4E-48D1-A7B2-EDC8E7FDC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752600"/>
            <a:ext cx="3640138" cy="472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a:extLst>
              <a:ext uri="{FF2B5EF4-FFF2-40B4-BE49-F238E27FC236}">
                <a16:creationId xmlns:a16="http://schemas.microsoft.com/office/drawing/2014/main" id="{408F41BF-C955-44FA-9231-9F9FC9271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21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3E82B05F-8150-41CA-BC68-C757804ADA0D}"/>
              </a:ext>
            </a:extLst>
          </p:cNvPr>
          <p:cNvSpPr>
            <a:spLocks noGrp="1" noChangeArrowheads="1"/>
          </p:cNvSpPr>
          <p:nvPr>
            <p:ph type="title"/>
          </p:nvPr>
        </p:nvSpPr>
        <p:spPr/>
        <p:txBody>
          <a:bodyPr/>
          <a:lstStyle/>
          <a:p>
            <a:r>
              <a:rPr lang="en-US" altLang="en-US"/>
              <a:t>Structure of Covenants</a:t>
            </a:r>
          </a:p>
        </p:txBody>
      </p:sp>
      <p:sp>
        <p:nvSpPr>
          <p:cNvPr id="112643" name="Rectangle 3">
            <a:extLst>
              <a:ext uri="{FF2B5EF4-FFF2-40B4-BE49-F238E27FC236}">
                <a16:creationId xmlns:a16="http://schemas.microsoft.com/office/drawing/2014/main" id="{53B19CC5-CA26-4C23-9D0F-C8E7F8DA795D}"/>
              </a:ext>
            </a:extLst>
          </p:cNvPr>
          <p:cNvSpPr>
            <a:spLocks noGrp="1" noChangeArrowheads="1"/>
          </p:cNvSpPr>
          <p:nvPr>
            <p:ph type="body" idx="1"/>
          </p:nvPr>
        </p:nvSpPr>
        <p:spPr/>
        <p:txBody>
          <a:bodyPr/>
          <a:lstStyle/>
          <a:p>
            <a:r>
              <a:rPr lang="en-US" altLang="en-US"/>
              <a:t>The structure of the Patriarchal covenants fit in only one period of Near East History, the Middle Bronze age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BFCE7836-0CDE-416E-BBF5-BDF60299305A}"/>
              </a:ext>
            </a:extLst>
          </p:cNvPr>
          <p:cNvSpPr>
            <a:spLocks noGrp="1" noChangeArrowheads="1"/>
          </p:cNvSpPr>
          <p:nvPr>
            <p:ph type="title"/>
          </p:nvPr>
        </p:nvSpPr>
        <p:spPr/>
        <p:txBody>
          <a:bodyPr/>
          <a:lstStyle/>
          <a:p>
            <a:r>
              <a:rPr lang="en-US" altLang="en-US" sz="4000"/>
              <a:t>Special Feature of the Abrahamic Covenant</a:t>
            </a:r>
          </a:p>
        </p:txBody>
      </p:sp>
      <p:sp>
        <p:nvSpPr>
          <p:cNvPr id="143363" name="Rectangle 3">
            <a:extLst>
              <a:ext uri="{FF2B5EF4-FFF2-40B4-BE49-F238E27FC236}">
                <a16:creationId xmlns:a16="http://schemas.microsoft.com/office/drawing/2014/main" id="{8C7253F4-82D4-4846-B3F2-A1E3AF9A21F1}"/>
              </a:ext>
            </a:extLst>
          </p:cNvPr>
          <p:cNvSpPr>
            <a:spLocks noGrp="1" noChangeArrowheads="1"/>
          </p:cNvSpPr>
          <p:nvPr>
            <p:ph type="body" idx="1"/>
          </p:nvPr>
        </p:nvSpPr>
        <p:spPr/>
        <p:txBody>
          <a:bodyPr/>
          <a:lstStyle/>
          <a:p>
            <a:r>
              <a:rPr lang="en-US" altLang="en-US"/>
              <a:t>Ritual of Circumcision </a:t>
            </a:r>
          </a:p>
          <a:p>
            <a:r>
              <a:rPr lang="en-US" altLang="en-US"/>
              <a:t>Gen. 17:10-11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71CC9555-EB00-49B3-B3BF-233E2ACF7389}"/>
              </a:ext>
            </a:extLst>
          </p:cNvPr>
          <p:cNvSpPr>
            <a:spLocks noGrp="1" noChangeArrowheads="1"/>
          </p:cNvSpPr>
          <p:nvPr>
            <p:ph type="title"/>
          </p:nvPr>
        </p:nvSpPr>
        <p:spPr/>
        <p:txBody>
          <a:bodyPr/>
          <a:lstStyle/>
          <a:p>
            <a:r>
              <a:rPr lang="en-US" altLang="en-US"/>
              <a:t>Circumcison</a:t>
            </a:r>
          </a:p>
        </p:txBody>
      </p:sp>
      <p:sp>
        <p:nvSpPr>
          <p:cNvPr id="144387" name="Rectangle 3">
            <a:extLst>
              <a:ext uri="{FF2B5EF4-FFF2-40B4-BE49-F238E27FC236}">
                <a16:creationId xmlns:a16="http://schemas.microsoft.com/office/drawing/2014/main" id="{E6CF3795-3121-473C-BA1B-DF3906DC1E8B}"/>
              </a:ext>
            </a:extLst>
          </p:cNvPr>
          <p:cNvSpPr>
            <a:spLocks noGrp="1" noChangeArrowheads="1"/>
          </p:cNvSpPr>
          <p:nvPr>
            <p:ph type="body" idx="1"/>
          </p:nvPr>
        </p:nvSpPr>
        <p:spPr/>
        <p:txBody>
          <a:bodyPr/>
          <a:lstStyle/>
          <a:p>
            <a:r>
              <a:rPr lang="en-US" altLang="en-US"/>
              <a:t>The origin and purpose of circumcision are uncertain. </a:t>
            </a:r>
          </a:p>
          <a:p>
            <a:r>
              <a:rPr lang="en-US" altLang="en-US"/>
              <a:t>The oldest known description of the practice is from the stela of Naga-ed-Dar dated to 2130-1940 BC from the Middle Kingdom of Egypt.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C3AAC4BE-9CA3-4362-9284-D20A38E47D66}"/>
              </a:ext>
            </a:extLst>
          </p:cNvPr>
          <p:cNvSpPr>
            <a:spLocks noGrp="1" noChangeArrowheads="1"/>
          </p:cNvSpPr>
          <p:nvPr>
            <p:ph type="title"/>
          </p:nvPr>
        </p:nvSpPr>
        <p:spPr/>
        <p:txBody>
          <a:bodyPr/>
          <a:lstStyle/>
          <a:p>
            <a:r>
              <a:rPr lang="en-US" altLang="en-US"/>
              <a:t>Stela of Naga-ed-Dar</a:t>
            </a:r>
          </a:p>
        </p:txBody>
      </p:sp>
      <p:sp>
        <p:nvSpPr>
          <p:cNvPr id="145411" name="Rectangle 3">
            <a:extLst>
              <a:ext uri="{FF2B5EF4-FFF2-40B4-BE49-F238E27FC236}">
                <a16:creationId xmlns:a16="http://schemas.microsoft.com/office/drawing/2014/main" id="{08AF8F4E-0E4F-4BBE-8355-DF7CDF972CAD}"/>
              </a:ext>
            </a:extLst>
          </p:cNvPr>
          <p:cNvSpPr>
            <a:spLocks noGrp="1" noChangeArrowheads="1"/>
          </p:cNvSpPr>
          <p:nvPr>
            <p:ph type="body" idx="1"/>
          </p:nvPr>
        </p:nvSpPr>
        <p:spPr/>
        <p:txBody>
          <a:bodyPr/>
          <a:lstStyle/>
          <a:p>
            <a:r>
              <a:rPr lang="en-US" altLang="en-US"/>
              <a:t>A group ceremony is involved (King, 2006:47):</a:t>
            </a:r>
          </a:p>
          <a:p>
            <a:r>
              <a:rPr lang="en-US" altLang="en-US"/>
              <a:t>“[When]  I was circumcised (sab) [?] with 120 men and there was non whom I struck and none who struck me among them”</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1B76A151-95E3-4EFD-91F2-51561D479FC7}"/>
              </a:ext>
            </a:extLst>
          </p:cNvPr>
          <p:cNvSpPr>
            <a:spLocks noGrp="1" noChangeArrowheads="1"/>
          </p:cNvSpPr>
          <p:nvPr>
            <p:ph type="title"/>
          </p:nvPr>
        </p:nvSpPr>
        <p:spPr/>
        <p:txBody>
          <a:bodyPr/>
          <a:lstStyle/>
          <a:p>
            <a:r>
              <a:rPr lang="en-US" altLang="en-US" sz="4000"/>
              <a:t>Relief from the tomb of the “royal architect” Ankh-ma-hor at Saqqara </a:t>
            </a:r>
          </a:p>
        </p:txBody>
      </p:sp>
      <p:pic>
        <p:nvPicPr>
          <p:cNvPr id="146436" name="Picture 4">
            <a:extLst>
              <a:ext uri="{FF2B5EF4-FFF2-40B4-BE49-F238E27FC236}">
                <a16:creationId xmlns:a16="http://schemas.microsoft.com/office/drawing/2014/main" id="{D4AAF70E-C1BD-4788-A8F5-45DEDC6E2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52575"/>
            <a:ext cx="7086600" cy="5305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4" name="Picture 4">
            <a:extLst>
              <a:ext uri="{FF2B5EF4-FFF2-40B4-BE49-F238E27FC236}">
                <a16:creationId xmlns:a16="http://schemas.microsoft.com/office/drawing/2014/main" id="{C0791A2B-58B6-4EE1-8F5E-7B4DE9F9F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5165725" cy="6934200"/>
          </a:xfrm>
          <a:prstGeom prst="rect">
            <a:avLst/>
          </a:prstGeom>
          <a:noFill/>
          <a:extLst>
            <a:ext uri="{909E8E84-426E-40DD-AFC4-6F175D3DCCD1}">
              <a14:hiddenFill xmlns:a14="http://schemas.microsoft.com/office/drawing/2010/main">
                <a:solidFill>
                  <a:srgbClr val="FFFFFF"/>
                </a:solidFill>
              </a14:hiddenFill>
            </a:ext>
          </a:extLst>
        </p:spPr>
      </p:pic>
      <p:sp>
        <p:nvSpPr>
          <p:cNvPr id="148485" name="Text Box 5">
            <a:extLst>
              <a:ext uri="{FF2B5EF4-FFF2-40B4-BE49-F238E27FC236}">
                <a16:creationId xmlns:a16="http://schemas.microsoft.com/office/drawing/2014/main" id="{57C4A8B3-5ECE-498C-81FA-C2B01FCE5BA5}"/>
              </a:ext>
            </a:extLst>
          </p:cNvPr>
          <p:cNvSpPr txBox="1">
            <a:spLocks noChangeArrowheads="1"/>
          </p:cNvSpPr>
          <p:nvPr/>
        </p:nvSpPr>
        <p:spPr bwMode="auto">
          <a:xfrm>
            <a:off x="6248400" y="2514600"/>
            <a:ext cx="22098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Mortuary priest is squatting before a youth to administer the circumcision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BD18D9D-6888-4AC4-8A34-83B24C7F07C1}"/>
              </a:ext>
            </a:extLst>
          </p:cNvPr>
          <p:cNvSpPr>
            <a:spLocks noGrp="1" noChangeArrowheads="1"/>
          </p:cNvSpPr>
          <p:nvPr>
            <p:ph type="title"/>
          </p:nvPr>
        </p:nvSpPr>
        <p:spPr/>
        <p:txBody>
          <a:bodyPr/>
          <a:lstStyle/>
          <a:p>
            <a:r>
              <a:rPr lang="en-US" altLang="en-US"/>
              <a:t>Cappadocia Tablets</a:t>
            </a:r>
          </a:p>
        </p:txBody>
      </p:sp>
      <p:pic>
        <p:nvPicPr>
          <p:cNvPr id="37892" name="Picture 4">
            <a:extLst>
              <a:ext uri="{FF2B5EF4-FFF2-40B4-BE49-F238E27FC236}">
                <a16:creationId xmlns:a16="http://schemas.microsoft.com/office/drawing/2014/main" id="{65BAF1E4-1A30-4709-899E-4871382EE0F1}"/>
              </a:ext>
            </a:extLst>
          </p:cNvPr>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38763" y="1371600"/>
            <a:ext cx="3576637" cy="502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BB1CFF5C-B32A-4C37-B7B8-9DA06F58ECA0}"/>
              </a:ext>
            </a:extLst>
          </p:cNvPr>
          <p:cNvSpPr>
            <a:spLocks noGrp="1" noChangeArrowheads="1"/>
          </p:cNvSpPr>
          <p:nvPr>
            <p:ph type="title"/>
          </p:nvPr>
        </p:nvSpPr>
        <p:spPr/>
        <p:txBody>
          <a:bodyPr/>
          <a:lstStyle/>
          <a:p>
            <a:r>
              <a:rPr lang="en-US" altLang="en-US"/>
              <a:t>The Ebers Papyrus </a:t>
            </a:r>
          </a:p>
        </p:txBody>
      </p:sp>
      <p:sp>
        <p:nvSpPr>
          <p:cNvPr id="149507" name="Rectangle 3">
            <a:extLst>
              <a:ext uri="{FF2B5EF4-FFF2-40B4-BE49-F238E27FC236}">
                <a16:creationId xmlns:a16="http://schemas.microsoft.com/office/drawing/2014/main" id="{55707973-C927-47DF-9486-341A0D1249B9}"/>
              </a:ext>
            </a:extLst>
          </p:cNvPr>
          <p:cNvSpPr>
            <a:spLocks noGrp="1" noChangeArrowheads="1"/>
          </p:cNvSpPr>
          <p:nvPr>
            <p:ph type="body" idx="1"/>
          </p:nvPr>
        </p:nvSpPr>
        <p:spPr>
          <a:xfrm>
            <a:off x="457200" y="1600200"/>
            <a:ext cx="8229600" cy="5029200"/>
          </a:xfrm>
        </p:spPr>
        <p:txBody>
          <a:bodyPr/>
          <a:lstStyle/>
          <a:p>
            <a:r>
              <a:rPr lang="en-US" altLang="en-US"/>
              <a:t>Written in hieratic (cursive) Egyptian script dating to about 1550 BC. </a:t>
            </a:r>
          </a:p>
          <a:p>
            <a:r>
              <a:rPr lang="en-US" altLang="en-US"/>
              <a:t>It is considered to be the most significant medical record from Egypt and contains a remedy for the bleeding caused by circumcision:</a:t>
            </a:r>
          </a:p>
          <a:p>
            <a:r>
              <a:rPr lang="en-US" altLang="en-US"/>
              <a:t>“dzja [unknown], honey, cuttle-bone, sycamore, fruit of dzja [unknown] are mixed together and applied thereto”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4">
            <a:extLst>
              <a:ext uri="{FF2B5EF4-FFF2-40B4-BE49-F238E27FC236}">
                <a16:creationId xmlns:a16="http://schemas.microsoft.com/office/drawing/2014/main" id="{3A60E8AC-EE99-4BF4-8E9F-22CA9FAEB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18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9F97115-D4C3-4A91-A54C-5222DB1F5E1C}"/>
              </a:ext>
            </a:extLst>
          </p:cNvPr>
          <p:cNvSpPr>
            <a:spLocks noGrp="1" noChangeArrowheads="1"/>
          </p:cNvSpPr>
          <p:nvPr>
            <p:ph type="title"/>
          </p:nvPr>
        </p:nvSpPr>
        <p:spPr/>
        <p:txBody>
          <a:bodyPr/>
          <a:lstStyle/>
          <a:p>
            <a:r>
              <a:rPr lang="en-US" altLang="en-US"/>
              <a:t>Canaanites at Gezer</a:t>
            </a:r>
          </a:p>
        </p:txBody>
      </p:sp>
      <p:sp>
        <p:nvSpPr>
          <p:cNvPr id="151555" name="Rectangle 3">
            <a:extLst>
              <a:ext uri="{FF2B5EF4-FFF2-40B4-BE49-F238E27FC236}">
                <a16:creationId xmlns:a16="http://schemas.microsoft.com/office/drawing/2014/main" id="{38782191-0973-45D1-91AD-B8F69534F631}"/>
              </a:ext>
            </a:extLst>
          </p:cNvPr>
          <p:cNvSpPr>
            <a:spLocks noGrp="1" noChangeArrowheads="1"/>
          </p:cNvSpPr>
          <p:nvPr>
            <p:ph type="body" idx="1"/>
          </p:nvPr>
        </p:nvSpPr>
        <p:spPr>
          <a:xfrm>
            <a:off x="457200" y="1600200"/>
            <a:ext cx="4648200" cy="4530725"/>
          </a:xfrm>
        </p:spPr>
        <p:txBody>
          <a:bodyPr/>
          <a:lstStyle/>
          <a:p>
            <a:r>
              <a:rPr lang="en-US" altLang="en-US"/>
              <a:t>Practiced circumcision</a:t>
            </a:r>
          </a:p>
          <a:p>
            <a:r>
              <a:rPr lang="en-US" altLang="en-US"/>
              <a:t>Inch-long, 0.4 inch wide broken terra-cotta phallus. </a:t>
            </a:r>
          </a:p>
          <a:p>
            <a:r>
              <a:rPr lang="en-US" altLang="en-US"/>
              <a:t>Excavated from Stratum XI</a:t>
            </a:r>
          </a:p>
          <a:p>
            <a:r>
              <a:rPr lang="en-US" altLang="en-US"/>
              <a:t>Dates to the late 12th – mid 11th century BC </a:t>
            </a:r>
          </a:p>
        </p:txBody>
      </p:sp>
      <p:pic>
        <p:nvPicPr>
          <p:cNvPr id="151556" name="Picture 4">
            <a:extLst>
              <a:ext uri="{FF2B5EF4-FFF2-40B4-BE49-F238E27FC236}">
                <a16:creationId xmlns:a16="http://schemas.microsoft.com/office/drawing/2014/main" id="{90EDC793-54A3-4A62-9668-E5A7732FB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981200"/>
            <a:ext cx="4038600" cy="3317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4692EFF4-D9C4-4E76-8469-F15E8DB938D7}"/>
              </a:ext>
            </a:extLst>
          </p:cNvPr>
          <p:cNvSpPr>
            <a:spLocks noGrp="1" noChangeArrowheads="1"/>
          </p:cNvSpPr>
          <p:nvPr>
            <p:ph type="title"/>
          </p:nvPr>
        </p:nvSpPr>
        <p:spPr/>
        <p:txBody>
          <a:bodyPr/>
          <a:lstStyle/>
          <a:p>
            <a:r>
              <a:rPr lang="en-US" altLang="en-US"/>
              <a:t>Assyrian Sennacherib </a:t>
            </a:r>
          </a:p>
        </p:txBody>
      </p:sp>
      <p:sp>
        <p:nvSpPr>
          <p:cNvPr id="152579" name="Rectangle 3">
            <a:extLst>
              <a:ext uri="{FF2B5EF4-FFF2-40B4-BE49-F238E27FC236}">
                <a16:creationId xmlns:a16="http://schemas.microsoft.com/office/drawing/2014/main" id="{A8A0BA3C-B670-41EB-B2F4-F9820B9A2D96}"/>
              </a:ext>
            </a:extLst>
          </p:cNvPr>
          <p:cNvSpPr>
            <a:spLocks noGrp="1" noChangeArrowheads="1"/>
          </p:cNvSpPr>
          <p:nvPr>
            <p:ph type="body" idx="1"/>
          </p:nvPr>
        </p:nvSpPr>
        <p:spPr/>
        <p:txBody>
          <a:bodyPr/>
          <a:lstStyle/>
          <a:p>
            <a:r>
              <a:rPr lang="en-US" altLang="en-US"/>
              <a:t>Conquered the Israelite town of Lachich,</a:t>
            </a:r>
          </a:p>
          <a:p>
            <a:r>
              <a:rPr lang="en-US" altLang="en-US"/>
              <a:t>Oordered a series of reliefs made at his palace in Nineveh to commemorate the victory. </a:t>
            </a:r>
          </a:p>
          <a:p>
            <a:r>
              <a:rPr lang="en-US" altLang="en-US"/>
              <a:t>Depictions of naked Israelites impaled on poles.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4">
            <a:extLst>
              <a:ext uri="{FF2B5EF4-FFF2-40B4-BE49-F238E27FC236}">
                <a16:creationId xmlns:a16="http://schemas.microsoft.com/office/drawing/2014/main" id="{12534E6C-2BCA-476A-B3AE-26D05AECC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5157788"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05" name="Text Box 5">
            <a:extLst>
              <a:ext uri="{FF2B5EF4-FFF2-40B4-BE49-F238E27FC236}">
                <a16:creationId xmlns:a16="http://schemas.microsoft.com/office/drawing/2014/main" id="{07408C3A-D88B-4992-A5D0-DC0045DB8D18}"/>
              </a:ext>
            </a:extLst>
          </p:cNvPr>
          <p:cNvSpPr txBox="1">
            <a:spLocks noChangeArrowheads="1"/>
          </p:cNvSpPr>
          <p:nvPr/>
        </p:nvSpPr>
        <p:spPr bwMode="auto">
          <a:xfrm>
            <a:off x="6019800" y="1371600"/>
            <a:ext cx="25908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Detailed examination of these reliefs indicates that the Israelites are circumcised with the entire prepuce removed and the entire glans exposed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4">
            <a:extLst>
              <a:ext uri="{FF2B5EF4-FFF2-40B4-BE49-F238E27FC236}">
                <a16:creationId xmlns:a16="http://schemas.microsoft.com/office/drawing/2014/main" id="{F1D4D542-4EC2-41BA-B2E8-1DA25BFB9716}"/>
              </a:ext>
            </a:extLst>
          </p:cNvPr>
          <p:cNvSpPr>
            <a:spLocks noGrp="1" noChangeArrowheads="1"/>
          </p:cNvSpPr>
          <p:nvPr>
            <p:ph type="title"/>
          </p:nvPr>
        </p:nvSpPr>
        <p:spPr/>
        <p:txBody>
          <a:bodyPr/>
          <a:lstStyle/>
          <a:p>
            <a:r>
              <a:rPr lang="en-US" altLang="en-US"/>
              <a:t>Circumcision or No</a:t>
            </a:r>
          </a:p>
        </p:txBody>
      </p:sp>
      <p:sp>
        <p:nvSpPr>
          <p:cNvPr id="154629" name="Rectangle 5">
            <a:extLst>
              <a:ext uri="{FF2B5EF4-FFF2-40B4-BE49-F238E27FC236}">
                <a16:creationId xmlns:a16="http://schemas.microsoft.com/office/drawing/2014/main" id="{32C58213-085B-4D8D-B83C-66E177824E00}"/>
              </a:ext>
            </a:extLst>
          </p:cNvPr>
          <p:cNvSpPr>
            <a:spLocks noGrp="1" noChangeArrowheads="1"/>
          </p:cNvSpPr>
          <p:nvPr>
            <p:ph type="body" sz="half" idx="1"/>
          </p:nvPr>
        </p:nvSpPr>
        <p:spPr/>
        <p:txBody>
          <a:bodyPr/>
          <a:lstStyle/>
          <a:p>
            <a:r>
              <a:rPr lang="en-US" altLang="en-US" sz="2800">
                <a:solidFill>
                  <a:srgbClr val="FF0000"/>
                </a:solidFill>
              </a:rPr>
              <a:t>Western Semitic Circumcision</a:t>
            </a:r>
          </a:p>
          <a:p>
            <a:r>
              <a:rPr lang="en-US" altLang="en-US" sz="2800"/>
              <a:t>Canaanites</a:t>
            </a:r>
          </a:p>
          <a:p>
            <a:r>
              <a:rPr lang="en-US" altLang="en-US" sz="2800"/>
              <a:t>Ammonites</a:t>
            </a:r>
          </a:p>
          <a:p>
            <a:r>
              <a:rPr lang="en-US" altLang="en-US" sz="2800"/>
              <a:t>Moabites</a:t>
            </a:r>
          </a:p>
          <a:p>
            <a:r>
              <a:rPr lang="en-US" altLang="en-US" sz="2800"/>
              <a:t>Edomites</a:t>
            </a:r>
          </a:p>
          <a:p>
            <a:r>
              <a:rPr lang="en-US" altLang="en-US" sz="2800"/>
              <a:t>Phoenicians</a:t>
            </a:r>
          </a:p>
          <a:p>
            <a:r>
              <a:rPr lang="en-US" altLang="en-US" sz="2800"/>
              <a:t>Arameans 	</a:t>
            </a:r>
          </a:p>
        </p:txBody>
      </p:sp>
      <p:sp>
        <p:nvSpPr>
          <p:cNvPr id="154630" name="Rectangle 6">
            <a:extLst>
              <a:ext uri="{FF2B5EF4-FFF2-40B4-BE49-F238E27FC236}">
                <a16:creationId xmlns:a16="http://schemas.microsoft.com/office/drawing/2014/main" id="{D6AFB456-E178-4C0C-8252-B2EF9D300831}"/>
              </a:ext>
            </a:extLst>
          </p:cNvPr>
          <p:cNvSpPr>
            <a:spLocks noGrp="1" noChangeArrowheads="1"/>
          </p:cNvSpPr>
          <p:nvPr>
            <p:ph type="body" sz="half" idx="2"/>
          </p:nvPr>
        </p:nvSpPr>
        <p:spPr/>
        <p:txBody>
          <a:bodyPr/>
          <a:lstStyle/>
          <a:p>
            <a:r>
              <a:rPr lang="en-US" altLang="en-US" sz="2800">
                <a:solidFill>
                  <a:srgbClr val="FF0000"/>
                </a:solidFill>
              </a:rPr>
              <a:t>Eastern Semitic No Circumcision</a:t>
            </a:r>
          </a:p>
          <a:p>
            <a:r>
              <a:rPr lang="en-US" altLang="en-US" sz="2800"/>
              <a:t>Mesopotamians</a:t>
            </a:r>
          </a:p>
          <a:p>
            <a:r>
              <a:rPr lang="en-US" altLang="en-US" sz="2800"/>
              <a:t>Akkadians</a:t>
            </a:r>
          </a:p>
          <a:p>
            <a:r>
              <a:rPr lang="en-US" altLang="en-US" sz="2800"/>
              <a:t>Assyrians</a:t>
            </a:r>
          </a:p>
          <a:p>
            <a:r>
              <a:rPr lang="en-US" altLang="en-US" sz="2800"/>
              <a:t>Babylonians </a:t>
            </a:r>
            <a:endParaRPr lang="en-US" altLang="en-US" sz="2800">
              <a:solidFill>
                <a:srgbClr val="FF0000"/>
              </a:solidFill>
            </a:endParaRPr>
          </a:p>
          <a:p>
            <a:endParaRPr lang="en-US" altLang="en-US" sz="2800">
              <a:solidFill>
                <a:srgbClr val="FF00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1EFBB219-5883-4572-82A5-FC07C3C2F7E2}"/>
              </a:ext>
            </a:extLst>
          </p:cNvPr>
          <p:cNvSpPr>
            <a:spLocks noGrp="1" noChangeArrowheads="1"/>
          </p:cNvSpPr>
          <p:nvPr>
            <p:ph type="title"/>
          </p:nvPr>
        </p:nvSpPr>
        <p:spPr/>
        <p:txBody>
          <a:bodyPr/>
          <a:lstStyle/>
          <a:p>
            <a:r>
              <a:rPr lang="en-US" altLang="en-US"/>
              <a:t>Sea Peoples</a:t>
            </a:r>
          </a:p>
        </p:txBody>
      </p:sp>
      <p:sp>
        <p:nvSpPr>
          <p:cNvPr id="156676" name="Rectangle 4">
            <a:extLst>
              <a:ext uri="{FF2B5EF4-FFF2-40B4-BE49-F238E27FC236}">
                <a16:creationId xmlns:a16="http://schemas.microsoft.com/office/drawing/2014/main" id="{531D364B-5DC6-4831-ADAB-7DBD8FAEB9B2}"/>
              </a:ext>
            </a:extLst>
          </p:cNvPr>
          <p:cNvSpPr>
            <a:spLocks noGrp="1" noChangeArrowheads="1"/>
          </p:cNvSpPr>
          <p:nvPr>
            <p:ph type="body" sz="half" idx="1"/>
          </p:nvPr>
        </p:nvSpPr>
        <p:spPr/>
        <p:txBody>
          <a:bodyPr/>
          <a:lstStyle/>
          <a:p>
            <a:r>
              <a:rPr lang="en-US" altLang="en-US" sz="2800">
                <a:solidFill>
                  <a:srgbClr val="FF0000"/>
                </a:solidFill>
              </a:rPr>
              <a:t>Practiced Circumcision</a:t>
            </a:r>
          </a:p>
          <a:p>
            <a:r>
              <a:rPr lang="en-US" altLang="en-US" sz="2800"/>
              <a:t>Ekwes</a:t>
            </a:r>
          </a:p>
          <a:p>
            <a:r>
              <a:rPr lang="en-US" altLang="en-US" sz="2800"/>
              <a:t>Sheklesh</a:t>
            </a:r>
          </a:p>
          <a:p>
            <a:r>
              <a:rPr lang="en-US" altLang="en-US" sz="2800"/>
              <a:t>Sherdani, </a:t>
            </a:r>
          </a:p>
        </p:txBody>
      </p:sp>
      <p:sp>
        <p:nvSpPr>
          <p:cNvPr id="156677" name="Rectangle 5">
            <a:extLst>
              <a:ext uri="{FF2B5EF4-FFF2-40B4-BE49-F238E27FC236}">
                <a16:creationId xmlns:a16="http://schemas.microsoft.com/office/drawing/2014/main" id="{4CC6BBDA-8471-409D-BAF1-2269910366E3}"/>
              </a:ext>
            </a:extLst>
          </p:cNvPr>
          <p:cNvSpPr>
            <a:spLocks noGrp="1" noChangeArrowheads="1"/>
          </p:cNvSpPr>
          <p:nvPr>
            <p:ph type="body" sz="half" idx="2"/>
          </p:nvPr>
        </p:nvSpPr>
        <p:spPr/>
        <p:txBody>
          <a:bodyPr/>
          <a:lstStyle/>
          <a:p>
            <a:r>
              <a:rPr lang="en-US" altLang="en-US" sz="2800">
                <a:solidFill>
                  <a:srgbClr val="FF0000"/>
                </a:solidFill>
              </a:rPr>
              <a:t>No Circumcision</a:t>
            </a:r>
          </a:p>
          <a:p>
            <a:r>
              <a:rPr lang="en-US" altLang="en-US" sz="2800"/>
              <a:t>Philistines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44AAFA2C-5E10-43B1-8FA1-F1F7D77F1BEF}"/>
              </a:ext>
            </a:extLst>
          </p:cNvPr>
          <p:cNvSpPr>
            <a:spLocks noGrp="1" noChangeArrowheads="1"/>
          </p:cNvSpPr>
          <p:nvPr>
            <p:ph type="title"/>
          </p:nvPr>
        </p:nvSpPr>
        <p:spPr/>
        <p:txBody>
          <a:bodyPr/>
          <a:lstStyle/>
          <a:p>
            <a:r>
              <a:rPr lang="en-US" altLang="en-US" b="1"/>
              <a:t>Geo Political Conditions </a:t>
            </a:r>
          </a:p>
        </p:txBody>
      </p:sp>
      <p:sp>
        <p:nvSpPr>
          <p:cNvPr id="113667" name="Rectangle 3">
            <a:extLst>
              <a:ext uri="{FF2B5EF4-FFF2-40B4-BE49-F238E27FC236}">
                <a16:creationId xmlns:a16="http://schemas.microsoft.com/office/drawing/2014/main" id="{36324AEF-29BA-47E4-9CB1-58062BFE07C0}"/>
              </a:ext>
            </a:extLst>
          </p:cNvPr>
          <p:cNvSpPr>
            <a:spLocks noGrp="1" noChangeArrowheads="1"/>
          </p:cNvSpPr>
          <p:nvPr>
            <p:ph type="body" idx="1"/>
          </p:nvPr>
        </p:nvSpPr>
        <p:spPr/>
        <p:txBody>
          <a:bodyPr/>
          <a:lstStyle/>
          <a:p>
            <a:r>
              <a:rPr lang="en-US" altLang="en-US"/>
              <a:t>The associations of petty kings described in Genesis 14 </a:t>
            </a:r>
          </a:p>
          <a:p>
            <a:r>
              <a:rPr lang="en-US" altLang="en-US"/>
              <a:t>Fit the geo-political landscape of the early 2nd millennium BC Near East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46AA8E54-0711-4382-99A7-45FEED0D283A}"/>
              </a:ext>
            </a:extLst>
          </p:cNvPr>
          <p:cNvSpPr>
            <a:spLocks noGrp="1" noChangeArrowheads="1"/>
          </p:cNvSpPr>
          <p:nvPr>
            <p:ph type="title"/>
          </p:nvPr>
        </p:nvSpPr>
        <p:spPr/>
        <p:txBody>
          <a:bodyPr/>
          <a:lstStyle/>
          <a:p>
            <a:r>
              <a:rPr lang="en-US" altLang="en-US"/>
              <a:t>Historical Context of Genesis 14</a:t>
            </a:r>
          </a:p>
        </p:txBody>
      </p:sp>
      <p:sp>
        <p:nvSpPr>
          <p:cNvPr id="114691" name="Rectangle 3">
            <a:extLst>
              <a:ext uri="{FF2B5EF4-FFF2-40B4-BE49-F238E27FC236}">
                <a16:creationId xmlns:a16="http://schemas.microsoft.com/office/drawing/2014/main" id="{3A1A01B5-02A4-48CD-A2F5-841AD9EF6995}"/>
              </a:ext>
            </a:extLst>
          </p:cNvPr>
          <p:cNvSpPr>
            <a:spLocks noGrp="1" noChangeArrowheads="1"/>
          </p:cNvSpPr>
          <p:nvPr>
            <p:ph type="body" idx="1"/>
          </p:nvPr>
        </p:nvSpPr>
        <p:spPr/>
        <p:txBody>
          <a:bodyPr/>
          <a:lstStyle/>
          <a:p>
            <a:r>
              <a:rPr lang="en-US" altLang="en-US"/>
              <a:t>Must have occurred before the 12th century BC</a:t>
            </a:r>
          </a:p>
          <a:p>
            <a:r>
              <a:rPr lang="en-US" altLang="en-US"/>
              <a:t> After that time the Philistine league and early Israel emerged</a:t>
            </a:r>
          </a:p>
          <a:p>
            <a:r>
              <a:rPr lang="en-US" altLang="en-US"/>
              <a:t>Egypt was the dominant force in the west in the 15th to 13th centuries BC </a:t>
            </a:r>
          </a:p>
          <a:p>
            <a:r>
              <a:rPr lang="en-US" altLang="en-US"/>
              <a:t>Time when great powers (Egypt, Mesopotamia, Hittites) were weak</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4B35A0DB-BC82-4314-A0A9-4FA6780F90AD}"/>
              </a:ext>
            </a:extLst>
          </p:cNvPr>
          <p:cNvSpPr>
            <a:spLocks noGrp="1" noChangeArrowheads="1"/>
          </p:cNvSpPr>
          <p:nvPr>
            <p:ph type="title"/>
          </p:nvPr>
        </p:nvSpPr>
        <p:spPr/>
        <p:txBody>
          <a:bodyPr/>
          <a:lstStyle/>
          <a:p>
            <a:r>
              <a:rPr lang="en-US" altLang="en-US"/>
              <a:t>Historical Context of Genesis 14</a:t>
            </a:r>
          </a:p>
        </p:txBody>
      </p:sp>
      <p:sp>
        <p:nvSpPr>
          <p:cNvPr id="115715" name="Rectangle 3">
            <a:extLst>
              <a:ext uri="{FF2B5EF4-FFF2-40B4-BE49-F238E27FC236}">
                <a16:creationId xmlns:a16="http://schemas.microsoft.com/office/drawing/2014/main" id="{52DB12DF-A35A-499F-B78B-C2B631C3ADA6}"/>
              </a:ext>
            </a:extLst>
          </p:cNvPr>
          <p:cNvSpPr>
            <a:spLocks noGrp="1" noChangeArrowheads="1"/>
          </p:cNvSpPr>
          <p:nvPr>
            <p:ph type="body" idx="1"/>
          </p:nvPr>
        </p:nvSpPr>
        <p:spPr/>
        <p:txBody>
          <a:bodyPr/>
          <a:lstStyle/>
          <a:p>
            <a:r>
              <a:rPr lang="en-US" altLang="en-US"/>
              <a:t>Inscription of Iahdum-Lim of Mari</a:t>
            </a:r>
          </a:p>
          <a:p>
            <a:r>
              <a:rPr lang="en-US" altLang="en-US"/>
              <a:t>Military alliance similar to that described in Genesis 14:1-11 but from the Mari point of view.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0C2C8FE6-148D-4979-84FB-E62AAA40672D}"/>
              </a:ext>
            </a:extLst>
          </p:cNvPr>
          <p:cNvSpPr>
            <a:spLocks noGrp="1" noChangeArrowheads="1"/>
          </p:cNvSpPr>
          <p:nvPr>
            <p:ph type="title"/>
          </p:nvPr>
        </p:nvSpPr>
        <p:spPr/>
        <p:txBody>
          <a:bodyPr/>
          <a:lstStyle/>
          <a:p>
            <a:r>
              <a:rPr lang="en-US" altLang="en-US"/>
              <a:t>Mari Tablets</a:t>
            </a:r>
          </a:p>
        </p:txBody>
      </p:sp>
      <p:sp>
        <p:nvSpPr>
          <p:cNvPr id="38915" name="Rectangle 3">
            <a:extLst>
              <a:ext uri="{FF2B5EF4-FFF2-40B4-BE49-F238E27FC236}">
                <a16:creationId xmlns:a16="http://schemas.microsoft.com/office/drawing/2014/main" id="{F640BB7A-FF6F-40DD-ACBA-3F5BE6E5EBE4}"/>
              </a:ext>
            </a:extLst>
          </p:cNvPr>
          <p:cNvSpPr>
            <a:spLocks noGrp="1" noChangeArrowheads="1"/>
          </p:cNvSpPr>
          <p:nvPr>
            <p:ph type="body" idx="1"/>
          </p:nvPr>
        </p:nvSpPr>
        <p:spPr/>
        <p:txBody>
          <a:bodyPr/>
          <a:lstStyle/>
          <a:p>
            <a:r>
              <a:rPr lang="en-US" altLang="en-US"/>
              <a:t>Over 10,000 tablets</a:t>
            </a:r>
          </a:p>
          <a:p>
            <a:r>
              <a:rPr lang="en-US" altLang="en-US"/>
              <a:t>Amorite capital of Mari</a:t>
            </a:r>
          </a:p>
          <a:p>
            <a:r>
              <a:rPr lang="en-US" altLang="en-US"/>
              <a:t>18th Century BC </a:t>
            </a:r>
          </a:p>
        </p:txBody>
      </p:sp>
      <p:pic>
        <p:nvPicPr>
          <p:cNvPr id="38916" name="Picture 4">
            <a:extLst>
              <a:ext uri="{FF2B5EF4-FFF2-40B4-BE49-F238E27FC236}">
                <a16:creationId xmlns:a16="http://schemas.microsoft.com/office/drawing/2014/main" id="{B9B3FEAA-301E-495D-AF77-3761BB9E9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276600"/>
            <a:ext cx="4572000" cy="300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ED9A43B6-AF3F-46D3-8756-9D3E6DEC20F9}"/>
              </a:ext>
            </a:extLst>
          </p:cNvPr>
          <p:cNvSpPr>
            <a:spLocks noGrp="1" noChangeArrowheads="1"/>
          </p:cNvSpPr>
          <p:nvPr>
            <p:ph type="title"/>
          </p:nvPr>
        </p:nvSpPr>
        <p:spPr/>
        <p:txBody>
          <a:bodyPr/>
          <a:lstStyle/>
          <a:p>
            <a:r>
              <a:rPr lang="en-US" altLang="en-US"/>
              <a:t>Historical Context of Genesis 14</a:t>
            </a:r>
          </a:p>
        </p:txBody>
      </p:sp>
      <p:sp>
        <p:nvSpPr>
          <p:cNvPr id="116739" name="Rectangle 3">
            <a:extLst>
              <a:ext uri="{FF2B5EF4-FFF2-40B4-BE49-F238E27FC236}">
                <a16:creationId xmlns:a16="http://schemas.microsoft.com/office/drawing/2014/main" id="{F642EB77-09DD-46C6-8990-C0E198A20327}"/>
              </a:ext>
            </a:extLst>
          </p:cNvPr>
          <p:cNvSpPr>
            <a:spLocks noGrp="1" noChangeArrowheads="1"/>
          </p:cNvSpPr>
          <p:nvPr>
            <p:ph type="body" idx="1"/>
          </p:nvPr>
        </p:nvSpPr>
        <p:spPr/>
        <p:txBody>
          <a:bodyPr/>
          <a:lstStyle/>
          <a:p>
            <a:r>
              <a:rPr lang="en-US" altLang="en-US"/>
              <a:t>After the 18th century BC, the rise of Babylonia under Hammurabi and the rise of Assyria under Adad I marked an end to city-state alliances in Mesopotamia.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a:extLst>
              <a:ext uri="{FF2B5EF4-FFF2-40B4-BE49-F238E27FC236}">
                <a16:creationId xmlns:a16="http://schemas.microsoft.com/office/drawing/2014/main" id="{A3A47D2D-5675-4EF0-AAF8-77EEF074F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95250"/>
            <a:ext cx="3387725" cy="6762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C2F64367-9BAC-4D44-8537-DF39630A0ADD}"/>
              </a:ext>
            </a:extLst>
          </p:cNvPr>
          <p:cNvSpPr>
            <a:spLocks noGrp="1" noChangeArrowheads="1"/>
          </p:cNvSpPr>
          <p:nvPr>
            <p:ph type="title"/>
          </p:nvPr>
        </p:nvSpPr>
        <p:spPr/>
        <p:txBody>
          <a:bodyPr/>
          <a:lstStyle/>
          <a:p>
            <a:r>
              <a:rPr lang="en-US" altLang="en-US"/>
              <a:t>Historical Context of Genesis 14</a:t>
            </a:r>
          </a:p>
        </p:txBody>
      </p:sp>
      <p:sp>
        <p:nvSpPr>
          <p:cNvPr id="117763" name="Rectangle 3">
            <a:extLst>
              <a:ext uri="{FF2B5EF4-FFF2-40B4-BE49-F238E27FC236}">
                <a16:creationId xmlns:a16="http://schemas.microsoft.com/office/drawing/2014/main" id="{5E8A1E33-E182-484B-AED1-484412CA2194}"/>
              </a:ext>
            </a:extLst>
          </p:cNvPr>
          <p:cNvSpPr>
            <a:spLocks noGrp="1" noChangeArrowheads="1"/>
          </p:cNvSpPr>
          <p:nvPr>
            <p:ph type="body" idx="1"/>
          </p:nvPr>
        </p:nvSpPr>
        <p:spPr/>
        <p:txBody>
          <a:bodyPr/>
          <a:lstStyle/>
          <a:p>
            <a:r>
              <a:rPr lang="en-US" altLang="en-US"/>
              <a:t>These shifts and consolidations of authority suggest that the conditions described in Genesis 14 belong to the period of anarchy and absence of empire in the Levant in the early second millennium BC </a:t>
            </a:r>
          </a:p>
          <a:p>
            <a:r>
              <a:rPr lang="en-US" altLang="en-US"/>
              <a:t>The Abraham Narrative is not a fiction of the Exile period</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9016D37D-E4D0-4DCF-9C72-A67FE1592039}"/>
              </a:ext>
            </a:extLst>
          </p:cNvPr>
          <p:cNvSpPr>
            <a:spLocks noGrp="1" noChangeArrowheads="1"/>
          </p:cNvSpPr>
          <p:nvPr>
            <p:ph type="title"/>
          </p:nvPr>
        </p:nvSpPr>
        <p:spPr/>
        <p:txBody>
          <a:bodyPr/>
          <a:lstStyle/>
          <a:p>
            <a:r>
              <a:rPr lang="en-US" altLang="en-US" sz="4000"/>
              <a:t>References to Egypt in the Patriarchal Narratives</a:t>
            </a:r>
          </a:p>
        </p:txBody>
      </p:sp>
      <p:sp>
        <p:nvSpPr>
          <p:cNvPr id="118787" name="Rectangle 3">
            <a:extLst>
              <a:ext uri="{FF2B5EF4-FFF2-40B4-BE49-F238E27FC236}">
                <a16:creationId xmlns:a16="http://schemas.microsoft.com/office/drawing/2014/main" id="{62BE9337-9DC9-4128-A283-3F34EEEE14D9}"/>
              </a:ext>
            </a:extLst>
          </p:cNvPr>
          <p:cNvSpPr>
            <a:spLocks noGrp="1" noChangeArrowheads="1"/>
          </p:cNvSpPr>
          <p:nvPr>
            <p:ph type="body" idx="1"/>
          </p:nvPr>
        </p:nvSpPr>
        <p:spPr>
          <a:xfrm>
            <a:off x="457200" y="1600200"/>
            <a:ext cx="3429000" cy="4530725"/>
          </a:xfrm>
        </p:spPr>
        <p:txBody>
          <a:bodyPr/>
          <a:lstStyle/>
          <a:p>
            <a:r>
              <a:rPr lang="en-US" altLang="en-US"/>
              <a:t>Both Abraham (Gen. 12:10-20) and Jacob (Gen. 45:28-47:28) interact with Egyptian pharaohs on the eastern side of the Nile Delta </a:t>
            </a:r>
          </a:p>
        </p:txBody>
      </p:sp>
      <p:pic>
        <p:nvPicPr>
          <p:cNvPr id="118788" name="Picture 4">
            <a:extLst>
              <a:ext uri="{FF2B5EF4-FFF2-40B4-BE49-F238E27FC236}">
                <a16:creationId xmlns:a16="http://schemas.microsoft.com/office/drawing/2014/main" id="{E09F78F7-1596-49A7-B1D1-3F5D2F832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828800"/>
            <a:ext cx="5105400" cy="3686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C9EAAA90-2209-4FE9-B99C-D82A7C22A96C}"/>
              </a:ext>
            </a:extLst>
          </p:cNvPr>
          <p:cNvSpPr>
            <a:spLocks noGrp="1" noChangeArrowheads="1"/>
          </p:cNvSpPr>
          <p:nvPr>
            <p:ph type="title"/>
          </p:nvPr>
        </p:nvSpPr>
        <p:spPr/>
        <p:txBody>
          <a:bodyPr/>
          <a:lstStyle/>
          <a:p>
            <a:r>
              <a:rPr lang="en-US" altLang="en-US" sz="4000"/>
              <a:t>References to Egypt in the Patriarchal Narratives</a:t>
            </a:r>
          </a:p>
        </p:txBody>
      </p:sp>
      <p:sp>
        <p:nvSpPr>
          <p:cNvPr id="119811" name="Rectangle 3">
            <a:extLst>
              <a:ext uri="{FF2B5EF4-FFF2-40B4-BE49-F238E27FC236}">
                <a16:creationId xmlns:a16="http://schemas.microsoft.com/office/drawing/2014/main" id="{BCDBCC55-9926-476B-BE13-4FBDE54C3C3F}"/>
              </a:ext>
            </a:extLst>
          </p:cNvPr>
          <p:cNvSpPr>
            <a:spLocks noGrp="1" noChangeArrowheads="1"/>
          </p:cNvSpPr>
          <p:nvPr>
            <p:ph type="body" idx="1"/>
          </p:nvPr>
        </p:nvSpPr>
        <p:spPr/>
        <p:txBody>
          <a:bodyPr/>
          <a:lstStyle/>
          <a:p>
            <a:r>
              <a:rPr lang="en-US" altLang="en-US"/>
              <a:t>During in Dynasties XII and XIII (20th to 17th centuries BC), palaces and temples were built in the eastern delta. </a:t>
            </a:r>
          </a:p>
          <a:p>
            <a:r>
              <a:rPr lang="en-US" altLang="en-US"/>
              <a:t>The Hyksos invader pharaohs (17th to 16th centuries BC; c. 1648-1540 BC) also had interest in the eastern delta and made a summer capital at Aravis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92F027EF-8356-4218-85D1-E6D0CAF775FA}"/>
              </a:ext>
            </a:extLst>
          </p:cNvPr>
          <p:cNvSpPr>
            <a:spLocks noGrp="1" noChangeArrowheads="1"/>
          </p:cNvSpPr>
          <p:nvPr>
            <p:ph type="title"/>
          </p:nvPr>
        </p:nvSpPr>
        <p:spPr/>
        <p:txBody>
          <a:bodyPr/>
          <a:lstStyle/>
          <a:p>
            <a:r>
              <a:rPr lang="en-US" altLang="en-US" sz="4000"/>
              <a:t>References to Egypt in the Patriarchal Narratives</a:t>
            </a:r>
          </a:p>
        </p:txBody>
      </p:sp>
      <p:sp>
        <p:nvSpPr>
          <p:cNvPr id="120835" name="Rectangle 3">
            <a:extLst>
              <a:ext uri="{FF2B5EF4-FFF2-40B4-BE49-F238E27FC236}">
                <a16:creationId xmlns:a16="http://schemas.microsoft.com/office/drawing/2014/main" id="{C6353426-6A6B-4890-AD9D-A8D47DEEF14F}"/>
              </a:ext>
            </a:extLst>
          </p:cNvPr>
          <p:cNvSpPr>
            <a:spLocks noGrp="1" noChangeArrowheads="1"/>
          </p:cNvSpPr>
          <p:nvPr>
            <p:ph type="body" idx="1"/>
          </p:nvPr>
        </p:nvSpPr>
        <p:spPr/>
        <p:txBody>
          <a:bodyPr/>
          <a:lstStyle/>
          <a:p>
            <a:pPr>
              <a:lnSpc>
                <a:spcPct val="90000"/>
              </a:lnSpc>
            </a:pPr>
            <a:r>
              <a:rPr lang="en-US" altLang="en-US"/>
              <a:t>When the Hyksos were expelled, native Egyptians took command again in Dynasty XVIII (1539-1292 BC). They moved their capital to Memphis and abandoned the delta</a:t>
            </a:r>
          </a:p>
          <a:p>
            <a:pPr>
              <a:lnSpc>
                <a:spcPct val="90000"/>
              </a:lnSpc>
            </a:pPr>
            <a:r>
              <a:rPr lang="en-US" altLang="en-US"/>
              <a:t> Dynasty XIX (1292-1190 BC) originated in the eastern delta and moved  the capital to Pi-Ramesse under Rameses II (1279-1213 BC)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2342CCF5-EC0C-4CAE-A55A-778E1F283387}"/>
              </a:ext>
            </a:extLst>
          </p:cNvPr>
          <p:cNvSpPr>
            <a:spLocks noGrp="1" noChangeArrowheads="1"/>
          </p:cNvSpPr>
          <p:nvPr>
            <p:ph type="title"/>
          </p:nvPr>
        </p:nvSpPr>
        <p:spPr/>
        <p:txBody>
          <a:bodyPr/>
          <a:lstStyle/>
          <a:p>
            <a:r>
              <a:rPr lang="en-US" altLang="en-US" sz="4000"/>
              <a:t>References to Egypt in the Patriarchal Narratives</a:t>
            </a:r>
          </a:p>
        </p:txBody>
      </p:sp>
      <p:sp>
        <p:nvSpPr>
          <p:cNvPr id="122883" name="Rectangle 3">
            <a:extLst>
              <a:ext uri="{FF2B5EF4-FFF2-40B4-BE49-F238E27FC236}">
                <a16:creationId xmlns:a16="http://schemas.microsoft.com/office/drawing/2014/main" id="{4827A8E1-6AA0-4526-8598-2599A9B4C3E5}"/>
              </a:ext>
            </a:extLst>
          </p:cNvPr>
          <p:cNvSpPr>
            <a:spLocks noGrp="1" noChangeArrowheads="1"/>
          </p:cNvSpPr>
          <p:nvPr>
            <p:ph type="body" idx="1"/>
          </p:nvPr>
        </p:nvSpPr>
        <p:spPr/>
        <p:txBody>
          <a:bodyPr/>
          <a:lstStyle/>
          <a:p>
            <a:r>
              <a:rPr lang="en-US" altLang="en-US"/>
              <a:t>In Dynasty XX (1190-1075 BC) under Pharaoh Rameses IV (1145-1137 BC), Pi-Ramesses was abandoned and used as a stone quarry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3ADDAE78-7962-473F-8EE6-F4898294A3B2}"/>
              </a:ext>
            </a:extLst>
          </p:cNvPr>
          <p:cNvSpPr>
            <a:spLocks noGrp="1" noChangeArrowheads="1"/>
          </p:cNvSpPr>
          <p:nvPr>
            <p:ph type="title"/>
          </p:nvPr>
        </p:nvSpPr>
        <p:spPr/>
        <p:txBody>
          <a:bodyPr/>
          <a:lstStyle/>
          <a:p>
            <a:r>
              <a:rPr lang="en-US" altLang="en-US"/>
              <a:t>Fortress of Abraham</a:t>
            </a:r>
          </a:p>
        </p:txBody>
      </p:sp>
      <p:sp>
        <p:nvSpPr>
          <p:cNvPr id="126979" name="Rectangle 3">
            <a:extLst>
              <a:ext uri="{FF2B5EF4-FFF2-40B4-BE49-F238E27FC236}">
                <a16:creationId xmlns:a16="http://schemas.microsoft.com/office/drawing/2014/main" id="{7B90BA28-E1C9-4C7A-BE57-1F8D70106310}"/>
              </a:ext>
            </a:extLst>
          </p:cNvPr>
          <p:cNvSpPr>
            <a:spLocks noGrp="1" noChangeArrowheads="1"/>
          </p:cNvSpPr>
          <p:nvPr>
            <p:ph type="body" idx="1"/>
          </p:nvPr>
        </p:nvSpPr>
        <p:spPr/>
        <p:txBody>
          <a:bodyPr/>
          <a:lstStyle/>
          <a:p>
            <a:r>
              <a:rPr lang="en-US" altLang="en-US"/>
              <a:t>The oldest reference to a Biblical Patriarch is found in the victory stela of Pharaoh Sheshonq I (Biblicall Shishak, 931-910 BC) at the Temple of Amun at Thebes.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a:extLst>
              <a:ext uri="{FF2B5EF4-FFF2-40B4-BE49-F238E27FC236}">
                <a16:creationId xmlns:a16="http://schemas.microsoft.com/office/drawing/2014/main" id="{A2D37923-A882-488A-85D8-0EE7C4F91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66595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8" name="Picture 4">
            <a:extLst>
              <a:ext uri="{FF2B5EF4-FFF2-40B4-BE49-F238E27FC236}">
                <a16:creationId xmlns:a16="http://schemas.microsoft.com/office/drawing/2014/main" id="{CA901941-3922-4421-B46A-AF031274F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
            <a:ext cx="3502025" cy="6464300"/>
          </a:xfrm>
          <a:prstGeom prst="rect">
            <a:avLst/>
          </a:prstGeom>
          <a:noFill/>
          <a:extLst>
            <a:ext uri="{909E8E84-426E-40DD-AFC4-6F175D3DCCD1}">
              <a14:hiddenFill xmlns:a14="http://schemas.microsoft.com/office/drawing/2010/main">
                <a:solidFill>
                  <a:srgbClr val="FFFFFF"/>
                </a:solidFill>
              </a14:hiddenFill>
            </a:ext>
          </a:extLst>
        </p:spPr>
      </p:pic>
      <p:sp>
        <p:nvSpPr>
          <p:cNvPr id="129029" name="Text Box 5">
            <a:extLst>
              <a:ext uri="{FF2B5EF4-FFF2-40B4-BE49-F238E27FC236}">
                <a16:creationId xmlns:a16="http://schemas.microsoft.com/office/drawing/2014/main" id="{1F13C1F4-9A3D-46F8-8F67-699425F8CAC2}"/>
              </a:ext>
            </a:extLst>
          </p:cNvPr>
          <p:cNvSpPr txBox="1">
            <a:spLocks noChangeArrowheads="1"/>
          </p:cNvSpPr>
          <p:nvPr/>
        </p:nvSpPr>
        <p:spPr bwMode="auto">
          <a:xfrm>
            <a:off x="4953000" y="914400"/>
            <a:ext cx="312420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Victory Stele, Shesonq I, Expedition into the Levant, 925 BC</a:t>
            </a:r>
          </a:p>
          <a:p>
            <a:pPr>
              <a:spcBef>
                <a:spcPct val="50000"/>
              </a:spcBef>
            </a:pPr>
            <a:endParaRPr lang="en-US" altLang="en-US"/>
          </a:p>
          <a:p>
            <a:pPr>
              <a:spcBef>
                <a:spcPct val="50000"/>
              </a:spcBef>
            </a:pPr>
            <a:r>
              <a:rPr lang="en-US" altLang="en-US"/>
              <a:t>On list of destroyed places: “Fort Abraham”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2F6A114B-757E-416D-A1FD-C9493A9E5303}"/>
              </a:ext>
            </a:extLst>
          </p:cNvPr>
          <p:cNvSpPr>
            <a:spLocks noGrp="1" noChangeArrowheads="1"/>
          </p:cNvSpPr>
          <p:nvPr>
            <p:ph type="title"/>
          </p:nvPr>
        </p:nvSpPr>
        <p:spPr/>
        <p:txBody>
          <a:bodyPr/>
          <a:lstStyle/>
          <a:p>
            <a:r>
              <a:rPr lang="en-US" altLang="en-US"/>
              <a:t>Mari</a:t>
            </a:r>
          </a:p>
        </p:txBody>
      </p:sp>
      <p:pic>
        <p:nvPicPr>
          <p:cNvPr id="46084" name="Picture 4">
            <a:extLst>
              <a:ext uri="{FF2B5EF4-FFF2-40B4-BE49-F238E27FC236}">
                <a16:creationId xmlns:a16="http://schemas.microsoft.com/office/drawing/2014/main" id="{8E915193-2A39-40C8-B0F6-DA0AE4E9C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534400" cy="4349750"/>
          </a:xfrm>
          <a:prstGeom prst="rect">
            <a:avLst/>
          </a:prstGeom>
          <a:noFill/>
          <a:extLst>
            <a:ext uri="{909E8E84-426E-40DD-AFC4-6F175D3DCCD1}">
              <a14:hiddenFill xmlns:a14="http://schemas.microsoft.com/office/drawing/2010/main">
                <a:solidFill>
                  <a:srgbClr val="FFFFFF"/>
                </a:solidFill>
              </a14:hiddenFill>
            </a:ext>
          </a:extLst>
        </p:spPr>
      </p:pic>
      <p:sp>
        <p:nvSpPr>
          <p:cNvPr id="46085" name="Text Box 5">
            <a:extLst>
              <a:ext uri="{FF2B5EF4-FFF2-40B4-BE49-F238E27FC236}">
                <a16:creationId xmlns:a16="http://schemas.microsoft.com/office/drawing/2014/main" id="{64488D74-7832-40FB-B4DA-9542F9144FC8}"/>
              </a:ext>
            </a:extLst>
          </p:cNvPr>
          <p:cNvSpPr txBox="1">
            <a:spLocks noChangeArrowheads="1"/>
          </p:cNvSpPr>
          <p:nvPr/>
        </p:nvSpPr>
        <p:spPr bwMode="auto">
          <a:xfrm>
            <a:off x="4648200" y="3657600"/>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FF0000"/>
                </a:solidFill>
              </a:rPr>
              <a:t>______</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F189C819-012F-43AB-9608-962CDE2F75A5}"/>
              </a:ext>
            </a:extLst>
          </p:cNvPr>
          <p:cNvSpPr>
            <a:spLocks noGrp="1" noChangeArrowheads="1"/>
          </p:cNvSpPr>
          <p:nvPr>
            <p:ph type="title"/>
          </p:nvPr>
        </p:nvSpPr>
        <p:spPr/>
        <p:txBody>
          <a:bodyPr/>
          <a:lstStyle/>
          <a:p>
            <a:r>
              <a:rPr lang="en-US" altLang="en-US"/>
              <a:t>Significance of Fort Abraham</a:t>
            </a:r>
          </a:p>
        </p:txBody>
      </p:sp>
      <p:sp>
        <p:nvSpPr>
          <p:cNvPr id="130051" name="Rectangle 3">
            <a:extLst>
              <a:ext uri="{FF2B5EF4-FFF2-40B4-BE49-F238E27FC236}">
                <a16:creationId xmlns:a16="http://schemas.microsoft.com/office/drawing/2014/main" id="{B516788E-4B57-4220-868B-1ADD6F362BB7}"/>
              </a:ext>
            </a:extLst>
          </p:cNvPr>
          <p:cNvSpPr>
            <a:spLocks noGrp="1" noChangeArrowheads="1"/>
          </p:cNvSpPr>
          <p:nvPr>
            <p:ph type="body" idx="1"/>
          </p:nvPr>
        </p:nvSpPr>
        <p:spPr/>
        <p:txBody>
          <a:bodyPr/>
          <a:lstStyle/>
          <a:p>
            <a:r>
              <a:rPr lang="en-US" altLang="en-US"/>
              <a:t>The Abraham tradition has to extend back at least to the time of David.</a:t>
            </a:r>
          </a:p>
          <a:p>
            <a:endParaRPr lang="en-US" altLang="en-US"/>
          </a:p>
          <a:p>
            <a:r>
              <a:rPr lang="en-US" altLang="en-US"/>
              <a:t>The Abraham-Patriarchal tradition is not just an invention of the Exile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89298B10-45AB-4E59-89BB-D708D1CC1372}"/>
              </a:ext>
            </a:extLst>
          </p:cNvPr>
          <p:cNvSpPr>
            <a:spLocks noGrp="1" noChangeArrowheads="1"/>
          </p:cNvSpPr>
          <p:nvPr>
            <p:ph type="title"/>
          </p:nvPr>
        </p:nvSpPr>
        <p:spPr/>
        <p:txBody>
          <a:bodyPr/>
          <a:lstStyle/>
          <a:p>
            <a:r>
              <a:rPr lang="en-US" altLang="en-US"/>
              <a:t>Egyptian Summary</a:t>
            </a:r>
          </a:p>
        </p:txBody>
      </p:sp>
      <p:sp>
        <p:nvSpPr>
          <p:cNvPr id="123908" name="Rectangle 4">
            <a:extLst>
              <a:ext uri="{FF2B5EF4-FFF2-40B4-BE49-F238E27FC236}">
                <a16:creationId xmlns:a16="http://schemas.microsoft.com/office/drawing/2014/main" id="{6680C2D0-6976-4853-A080-1B4CDFFA41A1}"/>
              </a:ext>
            </a:extLst>
          </p:cNvPr>
          <p:cNvSpPr>
            <a:spLocks noGrp="1" noChangeArrowheads="1"/>
          </p:cNvSpPr>
          <p:nvPr>
            <p:ph type="body" sz="half" idx="1"/>
          </p:nvPr>
        </p:nvSpPr>
        <p:spPr>
          <a:xfrm>
            <a:off x="457200" y="1600200"/>
            <a:ext cx="4267200" cy="4530725"/>
          </a:xfrm>
        </p:spPr>
        <p:txBody>
          <a:bodyPr/>
          <a:lstStyle/>
          <a:p>
            <a:pPr>
              <a:lnSpc>
                <a:spcPct val="80000"/>
              </a:lnSpc>
            </a:pPr>
            <a:r>
              <a:rPr lang="en-US" altLang="en-US" sz="2400" b="1">
                <a:solidFill>
                  <a:srgbClr val="FF0000"/>
                </a:solidFill>
              </a:rPr>
              <a:t>Social Development</a:t>
            </a:r>
          </a:p>
          <a:p>
            <a:pPr>
              <a:lnSpc>
                <a:spcPct val="80000"/>
              </a:lnSpc>
            </a:pPr>
            <a:r>
              <a:rPr lang="en-US" altLang="en-US" sz="2400">
                <a:solidFill>
                  <a:schemeClr val="hlink"/>
                </a:solidFill>
              </a:rPr>
              <a:t>Eastern Delta Developed: Dynasties XII to XIII</a:t>
            </a:r>
          </a:p>
          <a:p>
            <a:pPr>
              <a:lnSpc>
                <a:spcPct val="80000"/>
              </a:lnSpc>
            </a:pPr>
            <a:r>
              <a:rPr lang="en-US" altLang="en-US" sz="2400"/>
              <a:t>Eastern Delta Developed: Hyksos Invasion</a:t>
            </a:r>
          </a:p>
          <a:p>
            <a:pPr>
              <a:lnSpc>
                <a:spcPct val="80000"/>
              </a:lnSpc>
            </a:pPr>
            <a:r>
              <a:rPr lang="en-US" altLang="en-US" sz="2400"/>
              <a:t>Delta Abandoned:   Dynasty XVIII</a:t>
            </a:r>
          </a:p>
          <a:p>
            <a:pPr>
              <a:lnSpc>
                <a:spcPct val="80000"/>
              </a:lnSpc>
            </a:pPr>
            <a:r>
              <a:rPr lang="en-US" altLang="en-US" sz="2400">
                <a:solidFill>
                  <a:schemeClr val="hlink"/>
                </a:solidFill>
              </a:rPr>
              <a:t>Eastern Delta Re-Developed:              Dynasty XIX</a:t>
            </a:r>
          </a:p>
          <a:p>
            <a:pPr>
              <a:lnSpc>
                <a:spcPct val="80000"/>
              </a:lnSpc>
            </a:pPr>
            <a:endParaRPr lang="en-US" altLang="en-US" sz="2400"/>
          </a:p>
          <a:p>
            <a:pPr>
              <a:lnSpc>
                <a:spcPct val="80000"/>
              </a:lnSpc>
            </a:pPr>
            <a:r>
              <a:rPr lang="en-US" altLang="en-US" sz="2400"/>
              <a:t>Eastern Delta Abandoned: Dynasty XX, Rameses IV</a:t>
            </a:r>
          </a:p>
        </p:txBody>
      </p:sp>
      <p:sp>
        <p:nvSpPr>
          <p:cNvPr id="123909" name="Rectangle 5">
            <a:extLst>
              <a:ext uri="{FF2B5EF4-FFF2-40B4-BE49-F238E27FC236}">
                <a16:creationId xmlns:a16="http://schemas.microsoft.com/office/drawing/2014/main" id="{B4B657B4-BAB8-4ED1-B590-C2ADD1ED817D}"/>
              </a:ext>
            </a:extLst>
          </p:cNvPr>
          <p:cNvSpPr>
            <a:spLocks noGrp="1" noChangeArrowheads="1"/>
          </p:cNvSpPr>
          <p:nvPr>
            <p:ph type="body" sz="half" idx="2"/>
          </p:nvPr>
        </p:nvSpPr>
        <p:spPr/>
        <p:txBody>
          <a:bodyPr/>
          <a:lstStyle/>
          <a:p>
            <a:pPr>
              <a:lnSpc>
                <a:spcPct val="80000"/>
              </a:lnSpc>
            </a:pPr>
            <a:r>
              <a:rPr lang="en-US" altLang="en-US" sz="2400">
                <a:solidFill>
                  <a:srgbClr val="FF0000"/>
                </a:solidFill>
              </a:rPr>
              <a:t>Date</a:t>
            </a:r>
          </a:p>
          <a:p>
            <a:pPr>
              <a:lnSpc>
                <a:spcPct val="80000"/>
              </a:lnSpc>
            </a:pPr>
            <a:r>
              <a:rPr lang="en-US" altLang="en-US" sz="2400">
                <a:solidFill>
                  <a:schemeClr val="hlink"/>
                </a:solidFill>
              </a:rPr>
              <a:t>20th to 17th centuries BC (Abraham</a:t>
            </a:r>
            <a:r>
              <a:rPr lang="en-US" altLang="en-US" sz="2400"/>
              <a:t>)</a:t>
            </a:r>
          </a:p>
          <a:p>
            <a:pPr>
              <a:lnSpc>
                <a:spcPct val="80000"/>
              </a:lnSpc>
            </a:pPr>
            <a:r>
              <a:rPr lang="en-US" altLang="en-US" sz="2400"/>
              <a:t>17th to 16th centuries BC</a:t>
            </a:r>
          </a:p>
          <a:p>
            <a:pPr>
              <a:lnSpc>
                <a:spcPct val="80000"/>
              </a:lnSpc>
              <a:buFont typeface="Wingdings" panose="05000000000000000000" pitchFamily="2" charset="2"/>
              <a:buNone/>
            </a:pPr>
            <a:endParaRPr lang="en-US" altLang="en-US" sz="2400"/>
          </a:p>
          <a:p>
            <a:pPr>
              <a:lnSpc>
                <a:spcPct val="80000"/>
              </a:lnSpc>
            </a:pPr>
            <a:r>
              <a:rPr lang="en-US" altLang="en-US" sz="2400"/>
              <a:t>15th to 14th centuries BC</a:t>
            </a:r>
          </a:p>
          <a:p>
            <a:pPr>
              <a:lnSpc>
                <a:spcPct val="80000"/>
              </a:lnSpc>
              <a:buFont typeface="Wingdings" panose="05000000000000000000" pitchFamily="2" charset="2"/>
              <a:buNone/>
            </a:pPr>
            <a:endParaRPr lang="en-US" altLang="en-US" sz="2400"/>
          </a:p>
          <a:p>
            <a:pPr>
              <a:lnSpc>
                <a:spcPct val="80000"/>
              </a:lnSpc>
            </a:pPr>
            <a:r>
              <a:rPr lang="en-US" altLang="en-US" sz="2400">
                <a:solidFill>
                  <a:schemeClr val="hlink"/>
                </a:solidFill>
              </a:rPr>
              <a:t>12th to 13th  centuries BC (Jacob and Exodus, late date)</a:t>
            </a:r>
          </a:p>
          <a:p>
            <a:pPr>
              <a:lnSpc>
                <a:spcPct val="80000"/>
              </a:lnSpc>
              <a:buFont typeface="Wingdings" panose="05000000000000000000" pitchFamily="2" charset="2"/>
              <a:buNone/>
            </a:pPr>
            <a:endParaRPr lang="en-US" altLang="en-US" sz="2400">
              <a:solidFill>
                <a:schemeClr val="hlink"/>
              </a:solidFill>
            </a:endParaRPr>
          </a:p>
          <a:p>
            <a:pPr>
              <a:lnSpc>
                <a:spcPct val="80000"/>
              </a:lnSpc>
            </a:pPr>
            <a:r>
              <a:rPr lang="en-US" altLang="en-US" sz="2400"/>
              <a:t>12th century BC, 1145-1137 BC</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31F6D709-A726-451C-8B4F-BB06ABCD8179}"/>
              </a:ext>
            </a:extLst>
          </p:cNvPr>
          <p:cNvSpPr>
            <a:spLocks noGrp="1" noChangeArrowheads="1"/>
          </p:cNvSpPr>
          <p:nvPr>
            <p:ph type="title"/>
          </p:nvPr>
        </p:nvSpPr>
        <p:spPr/>
        <p:txBody>
          <a:bodyPr/>
          <a:lstStyle/>
          <a:p>
            <a:r>
              <a:rPr lang="en-US" altLang="en-US"/>
              <a:t>Significance</a:t>
            </a:r>
          </a:p>
        </p:txBody>
      </p:sp>
      <p:sp>
        <p:nvSpPr>
          <p:cNvPr id="125955" name="Rectangle 3">
            <a:extLst>
              <a:ext uri="{FF2B5EF4-FFF2-40B4-BE49-F238E27FC236}">
                <a16:creationId xmlns:a16="http://schemas.microsoft.com/office/drawing/2014/main" id="{7A5AC94A-A744-4459-B532-FF24165D33C4}"/>
              </a:ext>
            </a:extLst>
          </p:cNvPr>
          <p:cNvSpPr>
            <a:spLocks noGrp="1" noChangeArrowheads="1"/>
          </p:cNvSpPr>
          <p:nvPr>
            <p:ph type="body" idx="1"/>
          </p:nvPr>
        </p:nvSpPr>
        <p:spPr/>
        <p:txBody>
          <a:bodyPr/>
          <a:lstStyle/>
          <a:p>
            <a:r>
              <a:rPr lang="en-US" altLang="en-US"/>
              <a:t>The Patriarchal stories place the Patriarchs in Egypt during a time when large population centers had developed. </a:t>
            </a:r>
          </a:p>
          <a:p>
            <a:r>
              <a:rPr lang="en-US" altLang="en-US"/>
              <a:t>The Exodus stories are also set in a time when the eastern delta was populated. </a:t>
            </a:r>
          </a:p>
          <a:p>
            <a:r>
              <a:rPr lang="en-US" altLang="en-US"/>
              <a:t>How could both epochs of biblical history be so accurate if the events are fabrications of the Exile?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BD354FF0-E5B4-49C1-A086-A31FC3C0A402}"/>
              </a:ext>
            </a:extLst>
          </p:cNvPr>
          <p:cNvSpPr>
            <a:spLocks noGrp="1" noChangeArrowheads="1"/>
          </p:cNvSpPr>
          <p:nvPr>
            <p:ph type="title"/>
          </p:nvPr>
        </p:nvSpPr>
        <p:spPr/>
        <p:txBody>
          <a:bodyPr/>
          <a:lstStyle/>
          <a:p>
            <a:r>
              <a:rPr lang="en-US" altLang="en-US" b="1"/>
              <a:t>Patriarchal Names </a:t>
            </a:r>
          </a:p>
        </p:txBody>
      </p:sp>
      <p:sp>
        <p:nvSpPr>
          <p:cNvPr id="131075" name="Rectangle 3">
            <a:extLst>
              <a:ext uri="{FF2B5EF4-FFF2-40B4-BE49-F238E27FC236}">
                <a16:creationId xmlns:a16="http://schemas.microsoft.com/office/drawing/2014/main" id="{EB166289-EE88-4DAE-93AC-D3DC0110E011}"/>
              </a:ext>
            </a:extLst>
          </p:cNvPr>
          <p:cNvSpPr>
            <a:spLocks noGrp="1" noChangeArrowheads="1"/>
          </p:cNvSpPr>
          <p:nvPr>
            <p:ph type="body" idx="1"/>
          </p:nvPr>
        </p:nvSpPr>
        <p:spPr/>
        <p:txBody>
          <a:bodyPr/>
          <a:lstStyle/>
          <a:p>
            <a:r>
              <a:rPr lang="en-US" altLang="en-US"/>
              <a:t>Marked difference between the Patriarchal names of Genesis and those found later in Exodus and later Biblical history </a:t>
            </a:r>
          </a:p>
          <a:p>
            <a:endParaRPr lang="en-US" alt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16728FC4-6AB1-4586-8CF8-9060107C7B89}"/>
              </a:ext>
            </a:extLst>
          </p:cNvPr>
          <p:cNvSpPr>
            <a:spLocks noGrp="1" noChangeArrowheads="1"/>
          </p:cNvSpPr>
          <p:nvPr>
            <p:ph type="title"/>
          </p:nvPr>
        </p:nvSpPr>
        <p:spPr/>
        <p:txBody>
          <a:bodyPr/>
          <a:lstStyle/>
          <a:p>
            <a:r>
              <a:rPr lang="en-US" altLang="en-US" b="1"/>
              <a:t>Patriarchal Names</a:t>
            </a:r>
          </a:p>
        </p:txBody>
      </p:sp>
      <p:sp>
        <p:nvSpPr>
          <p:cNvPr id="132099" name="Rectangle 3">
            <a:extLst>
              <a:ext uri="{FF2B5EF4-FFF2-40B4-BE49-F238E27FC236}">
                <a16:creationId xmlns:a16="http://schemas.microsoft.com/office/drawing/2014/main" id="{899409F6-A53C-4890-BF3C-6B5DC9C063F7}"/>
              </a:ext>
            </a:extLst>
          </p:cNvPr>
          <p:cNvSpPr>
            <a:spLocks noGrp="1" noChangeArrowheads="1"/>
          </p:cNvSpPr>
          <p:nvPr>
            <p:ph type="body" idx="1"/>
          </p:nvPr>
        </p:nvSpPr>
        <p:spPr/>
        <p:txBody>
          <a:bodyPr/>
          <a:lstStyle/>
          <a:p>
            <a:r>
              <a:rPr lang="en-US" altLang="en-US" sz="2800"/>
              <a:t>In Genesis, names are dominated by the god-name “El” (e.g. Ishmael, Israel, Bethuel)</a:t>
            </a:r>
          </a:p>
          <a:p>
            <a:r>
              <a:rPr lang="en-US" altLang="en-US" sz="2800"/>
              <a:t>No Genesis patriarchs with the divine name “Yahweh” (-ya endings or  ye- beginnings)</a:t>
            </a:r>
          </a:p>
          <a:p>
            <a:r>
              <a:rPr lang="en-US" altLang="en-US" sz="2800"/>
              <a:t>Yahwistic names are not found until Exodus (i.e. Yehoshua [Joshua]</a:t>
            </a:r>
          </a:p>
          <a:p>
            <a:r>
              <a:rPr lang="en-US" altLang="en-US" sz="2800"/>
              <a:t>The god of the Patriarchs was El who was also the high god of the Canaanite pantheon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35562073-10C1-4458-A90A-46607B77E298}"/>
              </a:ext>
            </a:extLst>
          </p:cNvPr>
          <p:cNvSpPr>
            <a:spLocks noGrp="1" noChangeArrowheads="1"/>
          </p:cNvSpPr>
          <p:nvPr>
            <p:ph type="title"/>
          </p:nvPr>
        </p:nvSpPr>
        <p:spPr/>
        <p:txBody>
          <a:bodyPr/>
          <a:lstStyle/>
          <a:p>
            <a:r>
              <a:rPr lang="en-US" altLang="en-US" b="1"/>
              <a:t>Patriarchal Names</a:t>
            </a:r>
          </a:p>
        </p:txBody>
      </p:sp>
      <p:sp>
        <p:nvSpPr>
          <p:cNvPr id="133123" name="Rectangle 3">
            <a:extLst>
              <a:ext uri="{FF2B5EF4-FFF2-40B4-BE49-F238E27FC236}">
                <a16:creationId xmlns:a16="http://schemas.microsoft.com/office/drawing/2014/main" id="{10D620D1-AEBD-42D5-988B-1D07E6655AB3}"/>
              </a:ext>
            </a:extLst>
          </p:cNvPr>
          <p:cNvSpPr>
            <a:spLocks noGrp="1" noChangeArrowheads="1"/>
          </p:cNvSpPr>
          <p:nvPr>
            <p:ph type="body" idx="1"/>
          </p:nvPr>
        </p:nvSpPr>
        <p:spPr>
          <a:xfrm>
            <a:off x="457200" y="1600200"/>
            <a:ext cx="8229600" cy="4953000"/>
          </a:xfrm>
        </p:spPr>
        <p:txBody>
          <a:bodyPr/>
          <a:lstStyle/>
          <a:p>
            <a:pPr>
              <a:lnSpc>
                <a:spcPct val="90000"/>
              </a:lnSpc>
            </a:pPr>
            <a:r>
              <a:rPr lang="en-US" altLang="en-US" sz="2800"/>
              <a:t> “the patriarchal names is historically accurate: The tradition accurately remembered (as evidenced by the names in the patriarchal narratives) that there was a period sometime in the second millennium B.C.E. when there was an El religion. The people who venerated El apparently later became part of Israel (another El-name). In other words, the El religion of the patriarchs preserves authentic pre-Yahwistic historical memories” Hendel, 1995 </a:t>
            </a:r>
          </a:p>
          <a:p>
            <a:pPr>
              <a:lnSpc>
                <a:spcPct val="90000"/>
              </a:lnSpc>
            </a:pPr>
            <a:r>
              <a:rPr lang="en-US" altLang="en-US" sz="2800"/>
              <a:t>Patriarchal traditions are not inventions of the Babylonian Exile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691E284A-BBE8-4EE6-B0E2-A86F108E8B9D}"/>
              </a:ext>
            </a:extLst>
          </p:cNvPr>
          <p:cNvSpPr>
            <a:spLocks noGrp="1" noChangeArrowheads="1"/>
          </p:cNvSpPr>
          <p:nvPr>
            <p:ph type="title"/>
          </p:nvPr>
        </p:nvSpPr>
        <p:spPr/>
        <p:txBody>
          <a:bodyPr/>
          <a:lstStyle/>
          <a:p>
            <a:r>
              <a:rPr lang="en-US" altLang="en-US" sz="4000"/>
              <a:t>Geographical Names</a:t>
            </a:r>
            <a:br>
              <a:rPr lang="en-US" altLang="en-US" sz="4000"/>
            </a:br>
            <a:r>
              <a:rPr lang="en-US" altLang="en-US" sz="4000"/>
              <a:t>Amorite to Aramean Names</a:t>
            </a:r>
          </a:p>
        </p:txBody>
      </p:sp>
      <p:sp>
        <p:nvSpPr>
          <p:cNvPr id="134147" name="Rectangle 3">
            <a:extLst>
              <a:ext uri="{FF2B5EF4-FFF2-40B4-BE49-F238E27FC236}">
                <a16:creationId xmlns:a16="http://schemas.microsoft.com/office/drawing/2014/main" id="{2EAD4088-3510-4C50-B9C5-DD84B496F79D}"/>
              </a:ext>
            </a:extLst>
          </p:cNvPr>
          <p:cNvSpPr>
            <a:spLocks noGrp="1" noChangeArrowheads="1"/>
          </p:cNvSpPr>
          <p:nvPr>
            <p:ph type="body" idx="1"/>
          </p:nvPr>
        </p:nvSpPr>
        <p:spPr/>
        <p:txBody>
          <a:bodyPr/>
          <a:lstStyle/>
          <a:p>
            <a:r>
              <a:rPr lang="en-US" altLang="en-US" sz="2800"/>
              <a:t>The Patriarchal homeland for Abraham’s kin is the region of Syro-Mesopotamia between the Euphrates and Habur rivers. </a:t>
            </a:r>
          </a:p>
          <a:p>
            <a:r>
              <a:rPr lang="en-US" altLang="en-US" sz="2800"/>
              <a:t>Many of his relatives have personal names that correspond to place-names in this region (e.g. Segur, Nahor, Terah).</a:t>
            </a:r>
          </a:p>
          <a:p>
            <a:r>
              <a:rPr lang="en-US" altLang="en-US" sz="2800"/>
              <a:t>This region, after the 11th century BC. was occupied by the hated Arameans, who were enemies of Israel for most of their history.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a:extLst>
              <a:ext uri="{FF2B5EF4-FFF2-40B4-BE49-F238E27FC236}">
                <a16:creationId xmlns:a16="http://schemas.microsoft.com/office/drawing/2014/main" id="{25CE1A98-5821-45E0-83F4-C259B0A5F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49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7221" name="Text Box 5">
            <a:extLst>
              <a:ext uri="{FF2B5EF4-FFF2-40B4-BE49-F238E27FC236}">
                <a16:creationId xmlns:a16="http://schemas.microsoft.com/office/drawing/2014/main" id="{971DB1CE-2498-43C1-9CE0-A98B6C607C77}"/>
              </a:ext>
            </a:extLst>
          </p:cNvPr>
          <p:cNvSpPr txBox="1">
            <a:spLocks noChangeArrowheads="1"/>
          </p:cNvSpPr>
          <p:nvPr/>
        </p:nvSpPr>
        <p:spPr bwMode="auto">
          <a:xfrm>
            <a:off x="6096000" y="1295400"/>
            <a:ext cx="1752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Euphrates and Habur Rivers at M-60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0EDD1158-8D4F-43FA-B3B3-08BBC5035B33}"/>
              </a:ext>
            </a:extLst>
          </p:cNvPr>
          <p:cNvSpPr>
            <a:spLocks noGrp="1" noChangeArrowheads="1"/>
          </p:cNvSpPr>
          <p:nvPr>
            <p:ph type="title"/>
          </p:nvPr>
        </p:nvSpPr>
        <p:spPr/>
        <p:txBody>
          <a:bodyPr/>
          <a:lstStyle/>
          <a:p>
            <a:r>
              <a:rPr lang="en-US" altLang="en-US" sz="4000"/>
              <a:t>Abraham the “wandering Aramean”</a:t>
            </a:r>
          </a:p>
        </p:txBody>
      </p:sp>
      <p:sp>
        <p:nvSpPr>
          <p:cNvPr id="135171" name="Rectangle 3">
            <a:extLst>
              <a:ext uri="{FF2B5EF4-FFF2-40B4-BE49-F238E27FC236}">
                <a16:creationId xmlns:a16="http://schemas.microsoft.com/office/drawing/2014/main" id="{EE34E550-FA61-4B57-9671-09B9CA707945}"/>
              </a:ext>
            </a:extLst>
          </p:cNvPr>
          <p:cNvSpPr>
            <a:spLocks noGrp="1" noChangeArrowheads="1"/>
          </p:cNvSpPr>
          <p:nvPr>
            <p:ph type="body" idx="1"/>
          </p:nvPr>
        </p:nvSpPr>
        <p:spPr/>
        <p:txBody>
          <a:bodyPr/>
          <a:lstStyle/>
          <a:p>
            <a:r>
              <a:rPr lang="en-US" altLang="en-US"/>
              <a:t>There are several Aramean-based place names in Genesis (Aram-Naharaim, “Aram of the two Rivers”, Gen. 24:10; Paddan-Aram, “Plain of Aram”. Gen. 28:6-7). </a:t>
            </a:r>
          </a:p>
          <a:p>
            <a:r>
              <a:rPr lang="en-US" altLang="en-US"/>
              <a:t>An Aramean connection is also indicated by Deut. 26:5 “My father was a wandering (or perishing) Aramean” </a:t>
            </a:r>
          </a:p>
          <a:p>
            <a:endParaRPr lang="en-US" alt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C0238D11-AE7F-4C17-A944-FD93396F6046}"/>
              </a:ext>
            </a:extLst>
          </p:cNvPr>
          <p:cNvSpPr>
            <a:spLocks noGrp="1" noChangeArrowheads="1"/>
          </p:cNvSpPr>
          <p:nvPr>
            <p:ph type="title"/>
          </p:nvPr>
        </p:nvSpPr>
        <p:spPr/>
        <p:txBody>
          <a:bodyPr/>
          <a:lstStyle/>
          <a:p>
            <a:r>
              <a:rPr lang="en-US" altLang="en-US" sz="4000"/>
              <a:t>Solution: Old Amorite Names replaced by newer Aramean ones</a:t>
            </a:r>
          </a:p>
        </p:txBody>
      </p:sp>
      <p:sp>
        <p:nvSpPr>
          <p:cNvPr id="138243" name="Rectangle 3">
            <a:extLst>
              <a:ext uri="{FF2B5EF4-FFF2-40B4-BE49-F238E27FC236}">
                <a16:creationId xmlns:a16="http://schemas.microsoft.com/office/drawing/2014/main" id="{5BFBA11F-B1EB-4D72-90B5-0E80286AF974}"/>
              </a:ext>
            </a:extLst>
          </p:cNvPr>
          <p:cNvSpPr>
            <a:spLocks noGrp="1" noChangeArrowheads="1"/>
          </p:cNvSpPr>
          <p:nvPr>
            <p:ph type="body" idx="1"/>
          </p:nvPr>
        </p:nvSpPr>
        <p:spPr/>
        <p:txBody>
          <a:bodyPr/>
          <a:lstStyle/>
          <a:p>
            <a:r>
              <a:rPr lang="en-US" altLang="en-US"/>
              <a:t>The region later occupied by Arameans was occupied by Amorites during the Patriarchal Age (Bronze Age, second millennium BC). </a:t>
            </a:r>
          </a:p>
          <a:p>
            <a:r>
              <a:rPr lang="en-US" altLang="en-US"/>
              <a:t>This follows the historical connection between the patriarchal traditions and the Amorite cultures of Syro-Mesopotamian during the Middle and Late Bronze Ages </a:t>
            </a:r>
          </a:p>
        </p:txBody>
      </p:sp>
    </p:spTree>
  </p:cSld>
  <p:clrMapOvr>
    <a:masterClrMapping/>
  </p:clrMapOvr>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Beam</Template>
  <TotalTime>1234</TotalTime>
  <Words>16412</Words>
  <Application>Microsoft Office PowerPoint</Application>
  <PresentationFormat>On-screen Show (4:3)</PresentationFormat>
  <Paragraphs>1698</Paragraphs>
  <Slides>586</Slides>
  <Notes>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586</vt:i4>
      </vt:variant>
    </vt:vector>
  </HeadingPairs>
  <TitlesOfParts>
    <vt:vector size="592" baseType="lpstr">
      <vt:lpstr>Arial</vt:lpstr>
      <vt:lpstr>Times New Roman</vt:lpstr>
      <vt:lpstr>Wingdings</vt:lpstr>
      <vt:lpstr>Beam</vt:lpstr>
      <vt:lpstr>1_Beam</vt:lpstr>
      <vt:lpstr>2_Beam</vt:lpstr>
      <vt:lpstr>Archaeology and the Old Testament</vt:lpstr>
      <vt:lpstr>The Patriarchal Age</vt:lpstr>
      <vt:lpstr>Liberal vs Conservative</vt:lpstr>
      <vt:lpstr>DATA SOURCES</vt:lpstr>
      <vt:lpstr>DATA SOURCES</vt:lpstr>
      <vt:lpstr>Cappadocia Tablets</vt:lpstr>
      <vt:lpstr>Cappadocia Tablets</vt:lpstr>
      <vt:lpstr>Mari Tablets</vt:lpstr>
      <vt:lpstr>Mari</vt:lpstr>
      <vt:lpstr>Mari</vt:lpstr>
      <vt:lpstr>Mari Palace Ruins</vt:lpstr>
      <vt:lpstr>Court of Palms, Mari Palace</vt:lpstr>
      <vt:lpstr>Mari Library</vt:lpstr>
      <vt:lpstr>habuaru</vt:lpstr>
      <vt:lpstr>Mari Religion</vt:lpstr>
      <vt:lpstr>Mari Prophetic Tradition</vt:lpstr>
      <vt:lpstr>Prophetic Utterances</vt:lpstr>
      <vt:lpstr>Divination</vt:lpstr>
      <vt:lpstr>Biblical Place Names in the Mari Tablets</vt:lpstr>
      <vt:lpstr>Biblical Personal Names in Mari Tablets</vt:lpstr>
      <vt:lpstr>Babylonian tablets </vt:lpstr>
      <vt:lpstr>PowerPoint Presentation</vt:lpstr>
      <vt:lpstr>Gilgamesh Tablets</vt:lpstr>
      <vt:lpstr>Nuzi Tablets </vt:lpstr>
      <vt:lpstr>PowerPoint Presentation</vt:lpstr>
      <vt:lpstr>Nuzi Tablets</vt:lpstr>
      <vt:lpstr>Elba Tablets </vt:lpstr>
      <vt:lpstr>PowerPoint Presentation</vt:lpstr>
      <vt:lpstr>Amarna Tablets </vt:lpstr>
      <vt:lpstr>Amarna</vt:lpstr>
      <vt:lpstr>Ugarit - Ras Shamrah Tablets </vt:lpstr>
      <vt:lpstr>Ugarit</vt:lpstr>
      <vt:lpstr>Alalakh Tablets </vt:lpstr>
      <vt:lpstr>Boghazkoy Tablets </vt:lpstr>
      <vt:lpstr>Boghazkoy Tablets</vt:lpstr>
      <vt:lpstr>PowerPoint Presentation</vt:lpstr>
      <vt:lpstr>Library of Ashurbanipal: Assyrian Tablets </vt:lpstr>
      <vt:lpstr>Nineveh: City of Jonah</vt:lpstr>
      <vt:lpstr>Nippur Tablets </vt:lpstr>
      <vt:lpstr>PowerPoint Presentation</vt:lpstr>
      <vt:lpstr>PowerPoint Presentation</vt:lpstr>
      <vt:lpstr>DATA SOURCES Patriarchal Narratives</vt:lpstr>
      <vt:lpstr>HISTORICAL CONTEXT OF THE PATRIARCHAL NARRATIVES </vt:lpstr>
      <vt:lpstr>Slaves  and Patriarchal Narratives</vt:lpstr>
      <vt:lpstr>Slave price changes</vt:lpstr>
      <vt:lpstr>Hebrew Shekel</vt:lpstr>
      <vt:lpstr>Price of Slaves in Patriarchal Era</vt:lpstr>
      <vt:lpstr>Price of Slaves in Mosaic Era</vt:lpstr>
      <vt:lpstr>PowerPoint Presentation</vt:lpstr>
      <vt:lpstr>Price of Slaves  during the Divided Kingdom</vt:lpstr>
      <vt:lpstr>PowerPoint Presentation</vt:lpstr>
      <vt:lpstr>Price of Slaves  in the Persian Period</vt:lpstr>
      <vt:lpstr>PowerPoint Presentation</vt:lpstr>
      <vt:lpstr>Price of Slaves</vt:lpstr>
      <vt:lpstr>Treaties and Covenants </vt:lpstr>
      <vt:lpstr>PowerPoint Presentation</vt:lpstr>
      <vt:lpstr>Covenants of the Patriarchal Period 4-fold structure </vt:lpstr>
      <vt:lpstr>Mesopotamia</vt:lpstr>
      <vt:lpstr>Exodus/Conquest Covenants</vt:lpstr>
      <vt:lpstr>7-fold structure Exodus-Conquest period</vt:lpstr>
      <vt:lpstr>Covenants of the Judges and the United Monarchy</vt:lpstr>
      <vt:lpstr>4-fold structure Judges and United Monarchy</vt:lpstr>
      <vt:lpstr>PowerPoint Presentation</vt:lpstr>
      <vt:lpstr>Structure of Covenants</vt:lpstr>
      <vt:lpstr>Special Feature of the Abrahamic Covenant</vt:lpstr>
      <vt:lpstr>Circumcison</vt:lpstr>
      <vt:lpstr>Stela of Naga-ed-Dar</vt:lpstr>
      <vt:lpstr>Relief from the tomb of the “royal architect” Ankh-ma-hor at Saqqara </vt:lpstr>
      <vt:lpstr>PowerPoint Presentation</vt:lpstr>
      <vt:lpstr>The Ebers Papyrus </vt:lpstr>
      <vt:lpstr>PowerPoint Presentation</vt:lpstr>
      <vt:lpstr>Canaanites at Gezer</vt:lpstr>
      <vt:lpstr>Assyrian Sennacherib </vt:lpstr>
      <vt:lpstr>PowerPoint Presentation</vt:lpstr>
      <vt:lpstr>Circumcision or No</vt:lpstr>
      <vt:lpstr>Sea Peoples</vt:lpstr>
      <vt:lpstr>Geo Political Conditions </vt:lpstr>
      <vt:lpstr>Historical Context of Genesis 14</vt:lpstr>
      <vt:lpstr>Historical Context of Genesis 14</vt:lpstr>
      <vt:lpstr>Historical Context of Genesis 14</vt:lpstr>
      <vt:lpstr>PowerPoint Presentation</vt:lpstr>
      <vt:lpstr>Historical Context of Genesis 14</vt:lpstr>
      <vt:lpstr>References to Egypt in the Patriarchal Narratives</vt:lpstr>
      <vt:lpstr>References to Egypt in the Patriarchal Narratives</vt:lpstr>
      <vt:lpstr>References to Egypt in the Patriarchal Narratives</vt:lpstr>
      <vt:lpstr>References to Egypt in the Patriarchal Narratives</vt:lpstr>
      <vt:lpstr>Fortress of Abraham</vt:lpstr>
      <vt:lpstr>PowerPoint Presentation</vt:lpstr>
      <vt:lpstr>PowerPoint Presentation</vt:lpstr>
      <vt:lpstr>Significance of Fort Abraham</vt:lpstr>
      <vt:lpstr>Egyptian Summary</vt:lpstr>
      <vt:lpstr>Significance</vt:lpstr>
      <vt:lpstr>Patriarchal Names </vt:lpstr>
      <vt:lpstr>Patriarchal Names</vt:lpstr>
      <vt:lpstr>Patriarchal Names</vt:lpstr>
      <vt:lpstr>Geographical Names Amorite to Aramean Names</vt:lpstr>
      <vt:lpstr>PowerPoint Presentation</vt:lpstr>
      <vt:lpstr>Abraham the “wandering Aramean”</vt:lpstr>
      <vt:lpstr>Solution: Old Amorite Names replaced by newer Aramean ones</vt:lpstr>
      <vt:lpstr>Why Aramean names?</vt:lpstr>
      <vt:lpstr>Solution</vt:lpstr>
      <vt:lpstr>Solution</vt:lpstr>
      <vt:lpstr>Paleoclimatology of the Patriarchal Age </vt:lpstr>
      <vt:lpstr>NEXT TIME</vt:lpstr>
      <vt:lpstr>Archaeology and the Old Testament</vt:lpstr>
      <vt:lpstr>Paleoclimatology of the Patriarchal Age </vt:lpstr>
      <vt:lpstr>Warming Period and Drought End of Early Bronze Age</vt:lpstr>
      <vt:lpstr>Climate Change and Abraham</vt:lpstr>
      <vt:lpstr>HURRIANS AND THE PATRIARCHS: HARAN  </vt:lpstr>
      <vt:lpstr>PowerPoint Presentation</vt:lpstr>
      <vt:lpstr>Patriarchs and Haran</vt:lpstr>
      <vt:lpstr>PowerPoint Presentation</vt:lpstr>
      <vt:lpstr>Patriarchs and Cities</vt:lpstr>
      <vt:lpstr>Examples of early Patriarchal city: Beth Shean, Megiddo</vt:lpstr>
      <vt:lpstr>PowerPoint Presentation</vt:lpstr>
      <vt:lpstr>PowerPoint Presentation</vt:lpstr>
      <vt:lpstr>Patriarchs and Cities</vt:lpstr>
      <vt:lpstr>Patriarchs and their Unfortiried Cities</vt:lpstr>
      <vt:lpstr>ABRAHAM THE CARAVANEER (2164-1990 BC; MB1)</vt:lpstr>
      <vt:lpstr>PowerPoint Presentation</vt:lpstr>
      <vt:lpstr>PowerPoint Presentation</vt:lpstr>
      <vt:lpstr>Abraham: Middle Bronze Age</vt:lpstr>
      <vt:lpstr>PowerPoint Presentation</vt:lpstr>
      <vt:lpstr>PowerPoint Presentation</vt:lpstr>
      <vt:lpstr>PowerPoint Presentation</vt:lpstr>
      <vt:lpstr>PowerPoint Presentation</vt:lpstr>
      <vt:lpstr>Abraham: Middle Bronze Age</vt:lpstr>
      <vt:lpstr>Abraham: Middle Bronze Age</vt:lpstr>
      <vt:lpstr>Abraham: Similar to Bedoin</vt:lpstr>
      <vt:lpstr>PowerPoint Presentation</vt:lpstr>
      <vt:lpstr>PowerPoint Presentation</vt:lpstr>
      <vt:lpstr>Politics and Social Structures of Mesopotamia in Abraham's Time  </vt:lpstr>
      <vt:lpstr>PowerPoint Presentation</vt:lpstr>
      <vt:lpstr>Abraham: Middle Bronze Age</vt:lpstr>
      <vt:lpstr>PowerPoint Presentation</vt:lpstr>
      <vt:lpstr>Abraham, Middle Bronze Age</vt:lpstr>
      <vt:lpstr>Abraham, Middle Bronze Age</vt:lpstr>
      <vt:lpstr>Abraham the Cavneer</vt:lpstr>
      <vt:lpstr>Lipit-Istar Code and Laws of Eshnumunna of the Ishin-Larsa Period </vt:lpstr>
      <vt:lpstr>Mesopotamian Religion in Abraham's Time </vt:lpstr>
      <vt:lpstr>PowerPoint Presentation</vt:lpstr>
      <vt:lpstr>Ea: Brother of Enlil</vt:lpstr>
      <vt:lpstr>Sin: moon god</vt:lpstr>
      <vt:lpstr>Marduk: Sun god</vt:lpstr>
      <vt:lpstr>Nabu: god of wisdom</vt:lpstr>
      <vt:lpstr>Ishtar: Primary Female Deity</vt:lpstr>
      <vt:lpstr>Ishtar on cylinder seal</vt:lpstr>
      <vt:lpstr>PowerPoint Presentation</vt:lpstr>
      <vt:lpstr>Mesopotamian religion in Middle Bronze Age of Abraham</vt:lpstr>
      <vt:lpstr>Mesopotamian religion in Middle Bronze Age of Abraham</vt:lpstr>
      <vt:lpstr>Mesopotamian religion in Middle Bronze Age of Abraham</vt:lpstr>
      <vt:lpstr>Mesopotamian religion in Middle Bronze Age of Abraham </vt:lpstr>
      <vt:lpstr>Mesopotamian religion and names of God in Abraham’s time</vt:lpstr>
      <vt:lpstr>Mesopotamian religion and names of God in Abraham’s time</vt:lpstr>
      <vt:lpstr>Mesopotamian religion and names of God in Abraham’s time</vt:lpstr>
      <vt:lpstr>Abraham: Middle Bronze Age</vt:lpstr>
      <vt:lpstr>Abraham’s Ur</vt:lpstr>
      <vt:lpstr>“Ur of the Chaldeans”</vt:lpstr>
      <vt:lpstr>Ur: Northern or Southern</vt:lpstr>
      <vt:lpstr>PowerPoint Presentation</vt:lpstr>
      <vt:lpstr>Northern Ur</vt:lpstr>
      <vt:lpstr>Southern Ur</vt:lpstr>
      <vt:lpstr>PowerPoint Presentation</vt:lpstr>
      <vt:lpstr>PowerPoint Presentation</vt:lpstr>
      <vt:lpstr>Setting of Abraham’s Ur</vt:lpstr>
      <vt:lpstr>Call of Abraham</vt:lpstr>
      <vt:lpstr>Call of Abraham: Justification for the Conquest</vt:lpstr>
      <vt:lpstr>Shechem (Hurrian caravan center)</vt:lpstr>
      <vt:lpstr>PowerPoint Presentation</vt:lpstr>
      <vt:lpstr>Bethel Caravan Trade Center</vt:lpstr>
      <vt:lpstr>Ai (near Bethel)</vt:lpstr>
      <vt:lpstr>Hebron</vt:lpstr>
      <vt:lpstr>Beer-sheba</vt:lpstr>
      <vt:lpstr>A Call to Business</vt:lpstr>
      <vt:lpstr>Abraham’s Haran</vt:lpstr>
      <vt:lpstr>Abraham’s Banker: Eliezer or Damascus</vt:lpstr>
      <vt:lpstr>Abraham and Hebron</vt:lpstr>
      <vt:lpstr>Hebron in Abraham’s time</vt:lpstr>
      <vt:lpstr>PowerPoint Presentation</vt:lpstr>
      <vt:lpstr>PowerPoint Presentation</vt:lpstr>
      <vt:lpstr>Hebron: Two walls</vt:lpstr>
      <vt:lpstr>PowerPoint Presentation</vt:lpstr>
      <vt:lpstr>PowerPoint Presentation</vt:lpstr>
      <vt:lpstr>PowerPoint Presentation</vt:lpstr>
      <vt:lpstr>Hebron: Burial Cave</vt:lpstr>
      <vt:lpstr>PowerPoint Presentation</vt:lpstr>
      <vt:lpstr>PowerPoint Presentation</vt:lpstr>
      <vt:lpstr>Abraham and Shechem</vt:lpstr>
      <vt:lpstr>Shechem (Tell Balata).</vt:lpstr>
      <vt:lpstr>PowerPoint Presentation</vt:lpstr>
      <vt:lpstr>PowerPoint Presentation</vt:lpstr>
      <vt:lpstr>PowerPoint Presentation</vt:lpstr>
      <vt:lpstr>Shechem</vt:lpstr>
      <vt:lpstr>Abraham’s Ai</vt:lpstr>
      <vt:lpstr>Ai</vt:lpstr>
      <vt:lpstr>PowerPoint Presentation</vt:lpstr>
      <vt:lpstr>PowerPoint Presentation</vt:lpstr>
      <vt:lpstr>Abraham’s Ai</vt:lpstr>
      <vt:lpstr>PowerPoint Presentation</vt:lpstr>
      <vt:lpstr>Abraham and Ai</vt:lpstr>
      <vt:lpstr>Abraham in the Negev and Kadesh-Shur Areas </vt:lpstr>
      <vt:lpstr>Kadesh-Shur Caravan Route</vt:lpstr>
      <vt:lpstr>Abraham’s Caravans</vt:lpstr>
      <vt:lpstr>Abraham and Keturah</vt:lpstr>
      <vt:lpstr>Abraham and Pastoral Life</vt:lpstr>
      <vt:lpstr>Abraham the Successful Caravanner</vt:lpstr>
      <vt:lpstr>Abraham's world and the Story of Sinuhe </vt:lpstr>
      <vt:lpstr>Sinuhe</vt:lpstr>
      <vt:lpstr>Sinuhe</vt:lpstr>
      <vt:lpstr>Sinuhe</vt:lpstr>
      <vt:lpstr>Sinuhe and Abraham</vt:lpstr>
      <vt:lpstr>Sinuhe and Abraham</vt:lpstr>
      <vt:lpstr>Sinuhe and Abraham</vt:lpstr>
      <vt:lpstr>Sinuhe and Abraham</vt:lpstr>
      <vt:lpstr>Sinuhe and Abraham</vt:lpstr>
      <vt:lpstr>Abraham and Sarah (c. 2089 BC, MB1) </vt:lpstr>
      <vt:lpstr>Abraham and Sarah in Egypt</vt:lpstr>
      <vt:lpstr>PowerPoint Presentation</vt:lpstr>
      <vt:lpstr>PowerPoint Presentation</vt:lpstr>
      <vt:lpstr>PowerPoint Presentation</vt:lpstr>
      <vt:lpstr>Abraham and Sarah in Egypt</vt:lpstr>
      <vt:lpstr>MB1 Egyptian Hospitality</vt:lpstr>
      <vt:lpstr>Abraham and Sarah in Egypt</vt:lpstr>
      <vt:lpstr>Abraham and Sarah in Egypt</vt:lpstr>
      <vt:lpstr>The Southern Pharaoh</vt:lpstr>
      <vt:lpstr>Abraham and Sarah leave Egypt</vt:lpstr>
      <vt:lpstr>Tomb paintings at Beni Hasan </vt:lpstr>
      <vt:lpstr>PowerPoint Presentation</vt:lpstr>
      <vt:lpstr>Asiatic Expulsions</vt:lpstr>
      <vt:lpstr>Hatshepsut’s expulsions</vt:lpstr>
      <vt:lpstr>Abraham Leaves Egypt</vt:lpstr>
      <vt:lpstr>Abraham in Beer-Sheba</vt:lpstr>
      <vt:lpstr>PowerPoint Presentation</vt:lpstr>
      <vt:lpstr>Archaeology of Beer-Sheba</vt:lpstr>
      <vt:lpstr>ABRAHAM AND LOT  (c. 2085 BC) </vt:lpstr>
      <vt:lpstr>Separation</vt:lpstr>
      <vt:lpstr>PowerPoint Presentation</vt:lpstr>
      <vt:lpstr>Jericho</vt:lpstr>
      <vt:lpstr>Nine “Kings” and Five "Cities of the Plain"  (c. 2085 BC) </vt:lpstr>
      <vt:lpstr>PowerPoint Presentation</vt:lpstr>
      <vt:lpstr>PowerPoint Presentation</vt:lpstr>
      <vt:lpstr>Mesopotamian vs Palestinian</vt:lpstr>
      <vt:lpstr>Geologic Setting War of the Nine Kings</vt:lpstr>
      <vt:lpstr>Fluctuations</vt:lpstr>
      <vt:lpstr>Fluctuations 1,310 feet</vt:lpstr>
      <vt:lpstr>PowerPoint Presentation</vt:lpstr>
      <vt:lpstr>PowerPoint Presentation</vt:lpstr>
      <vt:lpstr>Salt Caves and Dead Sea fluctuations</vt:lpstr>
      <vt:lpstr>PowerPoint Presentation</vt:lpstr>
      <vt:lpstr>Salt Pillars</vt:lpstr>
      <vt:lpstr>“Slime Pits” of Gen. 14:10</vt:lpstr>
      <vt:lpstr>PowerPoint Presentation</vt:lpstr>
      <vt:lpstr>Name Changes</vt:lpstr>
      <vt:lpstr>Dead Sea level at time of War of the Nine Kings</vt:lpstr>
      <vt:lpstr>Locations of the “Cities of the Plains”: Zoar</vt:lpstr>
      <vt:lpstr>Madaba Map</vt:lpstr>
      <vt:lpstr>PowerPoint Presentation</vt:lpstr>
      <vt:lpstr>Location of Cities of the Plan</vt:lpstr>
      <vt:lpstr>PowerPoint Presentation</vt:lpstr>
      <vt:lpstr>PowerPoint Presentation</vt:lpstr>
      <vt:lpstr>Ebla and location of Cites of the Plain</vt:lpstr>
      <vt:lpstr>PowerPoint Presentation</vt:lpstr>
      <vt:lpstr>PowerPoint Presentation</vt:lpstr>
      <vt:lpstr>PowerPoint Presentation</vt:lpstr>
      <vt:lpstr>Elba and Location of Cities of the Plain</vt:lpstr>
      <vt:lpstr>PowerPoint Presentation</vt:lpstr>
      <vt:lpstr>PowerPoint Presentation</vt:lpstr>
      <vt:lpstr>Life in the Cities of the Plain Early Bronze Age III </vt:lpstr>
      <vt:lpstr>Life in the Cities of the Plain Early Bronze Age III</vt:lpstr>
      <vt:lpstr>Religion in the Cities of the Plain</vt:lpstr>
      <vt:lpstr>Life in Cities of the Plain  c. 2085 BC</vt:lpstr>
      <vt:lpstr>Abraham Rescues Lot  c. 2085 BC</vt:lpstr>
      <vt:lpstr>PowerPoint Presentation</vt:lpstr>
      <vt:lpstr>PowerPoint Presentation</vt:lpstr>
      <vt:lpstr>Abraham Rescues Lot c. 2085 BC</vt:lpstr>
      <vt:lpstr>Rescue at Dan</vt:lpstr>
      <vt:lpstr>PowerPoint Presentation</vt:lpstr>
      <vt:lpstr>Purpose for War of the Nine “Kings”</vt:lpstr>
      <vt:lpstr>NEXT TIME</vt:lpstr>
      <vt:lpstr>Archaeology and the Old Testament</vt:lpstr>
      <vt:lpstr>ABRAHAM, HAGAR AND ISHMAEL     (2079 BC, EBIII or MB1)</vt:lpstr>
      <vt:lpstr>Nuzi Tablets</vt:lpstr>
      <vt:lpstr>PowerPoint Presentation</vt:lpstr>
      <vt:lpstr>PowerPoint Presentation</vt:lpstr>
      <vt:lpstr>Nuzi Tablet and Sarah/Hagar</vt:lpstr>
      <vt:lpstr>SODOM AND GOMMORAH  (c. 2066 BC, EBIII or MB1)</vt:lpstr>
      <vt:lpstr>SODOM AND GOMMORAH  (c. 2066 BC, EBIII or MB1)</vt:lpstr>
      <vt:lpstr>Site Identifications For Cities of the Plain </vt:lpstr>
      <vt:lpstr>PowerPoint Presentation</vt:lpstr>
      <vt:lpstr>Sodom and Gomorrah</vt:lpstr>
      <vt:lpstr>PowerPoint Presentation</vt:lpstr>
      <vt:lpstr>PowerPoint Presentation</vt:lpstr>
      <vt:lpstr>Sodom = Bab edh-Dhra</vt:lpstr>
      <vt:lpstr>PowerPoint Presentation</vt:lpstr>
      <vt:lpstr>PowerPoint Presentation</vt:lpstr>
      <vt:lpstr>PowerPoint Presentation</vt:lpstr>
      <vt:lpstr>PowerPoint Presentation</vt:lpstr>
      <vt:lpstr>PowerPoint Presentation</vt:lpstr>
      <vt:lpstr>Sodom = Bab edh-Dhra</vt:lpstr>
      <vt:lpstr>PowerPoint Presentation</vt:lpstr>
      <vt:lpstr>Sodom = Bab edh-Dhra</vt:lpstr>
      <vt:lpstr>PowerPoint Presentation</vt:lpstr>
      <vt:lpstr>Sodom = Bab edh-Dhra</vt:lpstr>
      <vt:lpstr>Sodom = Bab edh-Dhra Canaanite Temple</vt:lpstr>
      <vt:lpstr>Sodom = Bab edh-Dhra Cemetery</vt:lpstr>
      <vt:lpstr>PowerPoint Presentation</vt:lpstr>
      <vt:lpstr>Sodom = Bab edh-Dhra Cemetery</vt:lpstr>
      <vt:lpstr>Sodom = Bab edh-Dhra Cemetery</vt:lpstr>
      <vt:lpstr>PowerPoint Presentation</vt:lpstr>
      <vt:lpstr>PowerPoint Presentation</vt:lpstr>
      <vt:lpstr>PowerPoint Presentation</vt:lpstr>
      <vt:lpstr>Sodom = Bab edh-Dhra Cemetery</vt:lpstr>
      <vt:lpstr>PowerPoint Presentation</vt:lpstr>
      <vt:lpstr>Sodom = Bab edh-Dhra</vt:lpstr>
      <vt:lpstr>Gomorrah = Numeira </vt:lpstr>
      <vt:lpstr>PowerPoint Presentation</vt:lpstr>
      <vt:lpstr>PowerPoint Presentation</vt:lpstr>
      <vt:lpstr>PowerPoint Presentation</vt:lpstr>
      <vt:lpstr>PowerPoint Presentation</vt:lpstr>
      <vt:lpstr>PowerPoint Presentation</vt:lpstr>
      <vt:lpstr>Gomorrah = Numeira</vt:lpstr>
      <vt:lpstr>PowerPoint Presentation</vt:lpstr>
      <vt:lpstr>PowerPoint Presentation</vt:lpstr>
      <vt:lpstr>PowerPoint Presentation</vt:lpstr>
      <vt:lpstr>Gomorrah = Numeira Eastern Tower, Phases of Use</vt:lpstr>
      <vt:lpstr>PowerPoint Presentation</vt:lpstr>
      <vt:lpstr>Eastern Tower</vt:lpstr>
      <vt:lpstr>Numeira Residential Area</vt:lpstr>
      <vt:lpstr>PowerPoint Presentation</vt:lpstr>
      <vt:lpstr>Numeira Residential Area</vt:lpstr>
      <vt:lpstr>Final Destruction of Numeira (Gomorrah, Gen. 19)</vt:lpstr>
      <vt:lpstr>PowerPoint Presentation</vt:lpstr>
      <vt:lpstr>Final Destruction of Numeira (Gomorrah, Gen. 19)</vt:lpstr>
      <vt:lpstr>Final Destruction of Numeira (Gomorrah, Gen. 19)</vt:lpstr>
      <vt:lpstr>PowerPoint Presentation</vt:lpstr>
      <vt:lpstr>History of Numeira (Gomorrah)</vt:lpstr>
      <vt:lpstr>Zoar?= Safi? </vt:lpstr>
      <vt:lpstr>Admah?=Feifa </vt:lpstr>
      <vt:lpstr>PowerPoint Presentation</vt:lpstr>
      <vt:lpstr>Zeboilm?=Khanazir </vt:lpstr>
      <vt:lpstr>PowerPoint Presentation</vt:lpstr>
      <vt:lpstr>Geology of Sodom and Gomorrah </vt:lpstr>
      <vt:lpstr>PowerPoint Presentation</vt:lpstr>
      <vt:lpstr>Geology of Sodom and Gomorrah</vt:lpstr>
      <vt:lpstr>PowerPoint Presentation</vt:lpstr>
      <vt:lpstr>PowerPoint Presentation</vt:lpstr>
      <vt:lpstr>Geology of Sodom and Gomorrah</vt:lpstr>
      <vt:lpstr>Destruction by Meteorite Shower</vt:lpstr>
      <vt:lpstr>PowerPoint Presentation</vt:lpstr>
      <vt:lpstr>Date of Destruction  (c. 2070 BC)</vt:lpstr>
      <vt:lpstr>Date of Destruction  (c. 2070 BC)</vt:lpstr>
      <vt:lpstr>Time of Year for the Destruction (late Spring) </vt:lpstr>
      <vt:lpstr>PowerPoint Presentation</vt:lpstr>
      <vt:lpstr>LOT AND HIS DAUGHTERS </vt:lpstr>
      <vt:lpstr>PowerPoint Presentation</vt:lpstr>
      <vt:lpstr>PowerPoint Presentation</vt:lpstr>
      <vt:lpstr>PowerPoint Presentation</vt:lpstr>
      <vt:lpstr>PowerPoint Presentation</vt:lpstr>
      <vt:lpstr>PowerPoint Presentation</vt:lpstr>
      <vt:lpstr>Lot’s Incest</vt:lpstr>
      <vt:lpstr>ABRAHAM AND ABIMELECH  (c 2065 BC)</vt:lpstr>
      <vt:lpstr>TRANSMISSION OF THE ABRAHAM NARRATIVE (MB1) </vt:lpstr>
      <vt:lpstr>ISAAC  (2065-1885 BC)</vt:lpstr>
      <vt:lpstr>Isaac, Abraham and Child Sacrifice</vt:lpstr>
      <vt:lpstr>PowerPoint Presentation</vt:lpstr>
      <vt:lpstr>Child Sacrifice: Carthage</vt:lpstr>
      <vt:lpstr>PowerPoint Presentation</vt:lpstr>
      <vt:lpstr>PowerPoint Presentation</vt:lpstr>
      <vt:lpstr>Gods of Child Sacrifice</vt:lpstr>
      <vt:lpstr>El and procreation</vt:lpstr>
      <vt:lpstr>Hebrews and child sacrifice</vt:lpstr>
      <vt:lpstr>Hebrews and child sacrifice</vt:lpstr>
      <vt:lpstr>Hebrews and child sacrifice</vt:lpstr>
      <vt:lpstr>Child Sacrifice in ancient cultures</vt:lpstr>
      <vt:lpstr>Evolution of the ritual of child sacrifice</vt:lpstr>
      <vt:lpstr>Isaac and Rebekah  (2025 BC, MB1)</vt:lpstr>
      <vt:lpstr>Isaac, Famine and Abimelech  (c. 2020 BC, MBI)</vt:lpstr>
      <vt:lpstr>Isaac, Famine and Abimelech  (c. 2020 BC, MBI)</vt:lpstr>
      <vt:lpstr>Burial of Sarah and Abraham  (c. 2028 and c. 1990 BC) </vt:lpstr>
      <vt:lpstr>PowerPoint Presentation</vt:lpstr>
      <vt:lpstr>PowerPoint Presentation</vt:lpstr>
      <vt:lpstr>PowerPoint Presentation</vt:lpstr>
      <vt:lpstr>Burial of Sarah and Abraham  (c. 2028 and c. 1990 BC)</vt:lpstr>
      <vt:lpstr>PowerPoint Presentation</vt:lpstr>
      <vt:lpstr>JACOB AND ESAU (2005-1958 BC)</vt:lpstr>
      <vt:lpstr>Esau and the Edomites  (2005-??? BC)</vt:lpstr>
      <vt:lpstr>PowerPoint Presentation</vt:lpstr>
      <vt:lpstr>Edom vs Israel</vt:lpstr>
      <vt:lpstr>Esau loses his birthright to Jacob (c. 1985 BC)</vt:lpstr>
      <vt:lpstr>Birthright Transfers</vt:lpstr>
      <vt:lpstr>Jacob, Leah, Rachael and Esau (1920-1912 BC, MB1)</vt:lpstr>
      <vt:lpstr>Rachael's household gods  (1908 BC)</vt:lpstr>
      <vt:lpstr>PowerPoint Presentation</vt:lpstr>
      <vt:lpstr>PowerPoint Presentation</vt:lpstr>
      <vt:lpstr>Rachael's household gods  (1908 BC)</vt:lpstr>
      <vt:lpstr>“Teraphim”, household gods</vt:lpstr>
      <vt:lpstr>“Teraphim” of the 20th century</vt:lpstr>
      <vt:lpstr>Jacob and Shechem  (1908 BC) </vt:lpstr>
      <vt:lpstr>Jacob and Shechem  (1908 BC)</vt:lpstr>
      <vt:lpstr>Jacob and Shechem  (1908 BC)</vt:lpstr>
      <vt:lpstr>PowerPoint Presentation</vt:lpstr>
      <vt:lpstr>PowerPoint Presentation</vt:lpstr>
      <vt:lpstr>PowerPoint Presentation</vt:lpstr>
      <vt:lpstr>Jacob and Shechem  (1908 BC)</vt:lpstr>
      <vt:lpstr>PowerPoint Presentation</vt:lpstr>
      <vt:lpstr>PowerPoint Presentation</vt:lpstr>
      <vt:lpstr>Jacob’s Children by Leah</vt:lpstr>
      <vt:lpstr>Jacob’s Children by Zilpah</vt:lpstr>
      <vt:lpstr>Jacob’s Children by Bilhah</vt:lpstr>
      <vt:lpstr>Jacob’s Children by Rachel</vt:lpstr>
      <vt:lpstr>PowerPoint Presentation</vt:lpstr>
      <vt:lpstr>Jacob, Earrings and Burial of Idols (c. 1898 BC)</vt:lpstr>
      <vt:lpstr>Jacob, Earrings and Burial of Idols (c. 1898 BC)</vt:lpstr>
      <vt:lpstr>PowerPoint Presentation</vt:lpstr>
      <vt:lpstr>PowerPoint Presentation</vt:lpstr>
      <vt:lpstr>Idols and earrings</vt:lpstr>
      <vt:lpstr>A Luristan nude female goddess  with earrings was found in a 4th century BC stratum in western Iran</vt:lpstr>
      <vt:lpstr>PowerPoint Presentation</vt:lpstr>
      <vt:lpstr>Jacob, Earrings and Burial of Idols (c. 1898 BC)</vt:lpstr>
      <vt:lpstr>Isaac's Blessing of Esau  (1885 BC) </vt:lpstr>
      <vt:lpstr>Jacob in Egypt  (c. 1875 BC)</vt:lpstr>
      <vt:lpstr>PowerPoint Presentation</vt:lpstr>
      <vt:lpstr>PowerPoint Presentation</vt:lpstr>
      <vt:lpstr>PowerPoint Presentation</vt:lpstr>
      <vt:lpstr>The “Jacob” Scarab</vt:lpstr>
      <vt:lpstr>PowerPoint Presentation</vt:lpstr>
      <vt:lpstr>Jacob Scarab</vt:lpstr>
      <vt:lpstr>Jacob Scarab</vt:lpstr>
      <vt:lpstr>Next Time</vt:lpstr>
      <vt:lpstr>Archaeology and the Old Testament</vt:lpstr>
      <vt:lpstr>Jacob and Joseph in Egypt</vt:lpstr>
      <vt:lpstr>PowerPoint Presentation</vt:lpstr>
      <vt:lpstr>PowerPoint Presentation</vt:lpstr>
      <vt:lpstr>PowerPoint Presentation</vt:lpstr>
      <vt:lpstr>PowerPoint Presentation</vt:lpstr>
      <vt:lpstr>PowerPoint Presentation</vt:lpstr>
      <vt:lpstr>Joseph</vt:lpstr>
      <vt:lpstr>Egyptian Rulers in Joseph’s time</vt:lpstr>
      <vt:lpstr>Amenemhet II  (1927-1894 BC) </vt:lpstr>
      <vt:lpstr>Sesostris II  (1894-1878 BC)</vt:lpstr>
      <vt:lpstr>Sesostris III  (1878-1841 BC) </vt:lpstr>
      <vt:lpstr>Amenemhet III  (1841-1792 BC) </vt:lpstr>
      <vt:lpstr>Joseph</vt:lpstr>
      <vt:lpstr>Joseph’s Dreams</vt:lpstr>
      <vt:lpstr>Joseph sold into slavery</vt:lpstr>
      <vt:lpstr>Joseph sold into slavery</vt:lpstr>
      <vt:lpstr>Slavery and Trade in Egypt</vt:lpstr>
      <vt:lpstr>PowerPoint Presentation</vt:lpstr>
      <vt:lpstr>PowerPoint Presentation</vt:lpstr>
      <vt:lpstr>PowerPoint Presentation</vt:lpstr>
      <vt:lpstr>PowerPoint Presentation</vt:lpstr>
      <vt:lpstr>Joseph in Egypt</vt:lpstr>
      <vt:lpstr>PowerPoint Presentation</vt:lpstr>
      <vt:lpstr>Joseph and Potiphar’s wife</vt:lpstr>
      <vt:lpstr>Joseph in Prison</vt:lpstr>
      <vt:lpstr>Prisons in Egypt</vt:lpstr>
      <vt:lpstr>Joseph as the Warden’s Scribe</vt:lpstr>
      <vt:lpstr>PowerPoint Presentation</vt:lpstr>
      <vt:lpstr>Dreams of Butler and Baker</vt:lpstr>
      <vt:lpstr>Dreams</vt:lpstr>
      <vt:lpstr>Chief Baker</vt:lpstr>
      <vt:lpstr>PowerPoint Presentation</vt:lpstr>
      <vt:lpstr>PowerPoint Presentation</vt:lpstr>
      <vt:lpstr>PowerPoint Presentation</vt:lpstr>
      <vt:lpstr>Joseph and the dreams of Pharaoh</vt:lpstr>
      <vt:lpstr>Joseph and the dreams of Pharaoh</vt:lpstr>
      <vt:lpstr>PowerPoint Presentation</vt:lpstr>
      <vt:lpstr>PowerPoint Presentation</vt:lpstr>
      <vt:lpstr>Joseph interprets Pharaoh’s dreams</vt:lpstr>
      <vt:lpstr>PowerPoint Presentation</vt:lpstr>
      <vt:lpstr>Application of dreams</vt:lpstr>
      <vt:lpstr>PowerPoint Presentation</vt:lpstr>
      <vt:lpstr>PowerPoint Presentation</vt:lpstr>
      <vt:lpstr>PowerPoint Presentation</vt:lpstr>
      <vt:lpstr>Joseph’s Chariot</vt:lpstr>
      <vt:lpstr>PowerPoint Presentation</vt:lpstr>
      <vt:lpstr>Joseph the Administrator</vt:lpstr>
      <vt:lpstr>PowerPoint Presentation</vt:lpstr>
      <vt:lpstr>Joseph and Temple of Re at On</vt:lpstr>
      <vt:lpstr>Pharaohs who Joseph Served</vt:lpstr>
      <vt:lpstr>PowerPoint Presentation</vt:lpstr>
      <vt:lpstr>PowerPoint Presentation</vt:lpstr>
      <vt:lpstr>Joseph and the Sesostris III Administration</vt:lpstr>
      <vt:lpstr>Famines in Egypt</vt:lpstr>
      <vt:lpstr>Famines in Egypt</vt:lpstr>
      <vt:lpstr>PowerPoint Presentation</vt:lpstr>
      <vt:lpstr>Joseph as Vizer</vt:lpstr>
      <vt:lpstr>Joseph as Vizer</vt:lpstr>
      <vt:lpstr>Joseph as Vizer</vt:lpstr>
      <vt:lpstr>Asiatics in Egypt  during the time of Joseph</vt:lpstr>
      <vt:lpstr>PowerPoint Presentation</vt:lpstr>
      <vt:lpstr>PowerPoint Presentation</vt:lpstr>
      <vt:lpstr>Asiatic Leaders in Egypt</vt:lpstr>
      <vt:lpstr>Asiatic Leaders in Egypt</vt:lpstr>
      <vt:lpstr>Jacob and Joseph</vt:lpstr>
      <vt:lpstr>Burial of Jacob c. 1858 BC</vt:lpstr>
      <vt:lpstr>PowerPoint Presentation</vt:lpstr>
      <vt:lpstr>Burial Precession for Jacob</vt:lpstr>
      <vt:lpstr>Burial Precession for Jacob</vt:lpstr>
      <vt:lpstr>Burial Precession for Jacob</vt:lpstr>
      <vt:lpstr>PowerPoint Presentation</vt:lpstr>
      <vt:lpstr>Khu-Sebec and Jacob’s funeral procession</vt:lpstr>
      <vt:lpstr>PowerPoint Presentation</vt:lpstr>
      <vt:lpstr>PowerPoint Presentation</vt:lpstr>
      <vt:lpstr>Khu-Sebec and Jacob’s funeral procession</vt:lpstr>
      <vt:lpstr>Joseph’s retirement</vt:lpstr>
      <vt:lpstr>Joseph’s Retirement</vt:lpstr>
      <vt:lpstr>Joseph’s Retirement</vt:lpstr>
      <vt:lpstr>PowerPoint Presentation</vt:lpstr>
      <vt:lpstr>Burial of Joseph (c. 1804 BC)</vt:lpstr>
      <vt:lpstr>Burial of Joseph</vt:lpstr>
      <vt:lpstr>PowerPoint Presentation</vt:lpstr>
      <vt:lpstr>Burial of Joseph at Tell el-Dabca</vt:lpstr>
      <vt:lpstr>Joseph’s Legacy</vt:lpstr>
      <vt:lpstr>The Historicity of Joseph</vt:lpstr>
      <vt:lpstr>Date of the Joseph Narrative</vt:lpstr>
      <vt:lpstr>The Historicity of Joseph</vt:lpstr>
      <vt:lpstr>The Historicity of Joseph</vt:lpstr>
      <vt:lpstr>PowerPoint Presentation</vt:lpstr>
      <vt:lpstr>Joseph and Shaving</vt:lpstr>
      <vt:lpstr>PowerPoint Presentation</vt:lpstr>
      <vt:lpstr>PowerPoint Presentation</vt:lpstr>
      <vt:lpstr>PowerPoint Presentation</vt:lpstr>
      <vt:lpstr>Non-Egyptians did not shave</vt:lpstr>
      <vt:lpstr>PowerPoint Presentation</vt:lpstr>
      <vt:lpstr>The Historicity of Joseph</vt:lpstr>
      <vt:lpstr>PowerPoint Presentation</vt:lpstr>
      <vt:lpstr>The Historicity of Joseph</vt:lpstr>
      <vt:lpstr>PowerPoint Presentation</vt:lpstr>
      <vt:lpstr>The Historicity of Joseph</vt:lpstr>
      <vt:lpstr>PowerPoint Presentation</vt:lpstr>
      <vt:lpstr>The Historicity of Joseph</vt:lpstr>
      <vt:lpstr>PowerPoint Presentation</vt:lpstr>
      <vt:lpstr>The Historicity of Joseph</vt:lpstr>
      <vt:lpstr>The Historicity of Joseph</vt:lpstr>
      <vt:lpstr>The Historicity of Joseph</vt:lpstr>
      <vt:lpstr>Joseph: “Lord of his House”</vt:lpstr>
      <vt:lpstr>Joseph: “Lord of his House”</vt:lpstr>
      <vt:lpstr>Joseph : ."Father of Pharaoh" </vt:lpstr>
      <vt:lpstr>Joseph: "Ruler of all Egypt" </vt:lpstr>
      <vt:lpstr>Joseph as Vizier</vt:lpstr>
      <vt:lpstr>Joseph as Vizier</vt:lpstr>
      <vt:lpstr>The Historicity of Joseph</vt:lpstr>
      <vt:lpstr>PowerPoint Presentation</vt:lpstr>
      <vt:lpstr>The Historicity of Joseph</vt:lpstr>
      <vt:lpstr>PowerPoint Presentation</vt:lpstr>
      <vt:lpstr>The Historicity of Joseph</vt:lpstr>
      <vt:lpstr>Joseph, Famine and Climatic Change</vt:lpstr>
      <vt:lpstr>Bronze Age Warming Collapse of Civilizations</vt:lpstr>
      <vt:lpstr>PowerPoint Presentation</vt:lpstr>
      <vt:lpstr>PowerPoint Presentation</vt:lpstr>
      <vt:lpstr>Hyskos invasion Due to warming and famine</vt:lpstr>
      <vt:lpstr>PowerPoint Presentation</vt:lpstr>
      <vt:lpstr>Hyksos Advance Stopped</vt:lpstr>
      <vt:lpstr>PowerPoint Presentation</vt:lpstr>
      <vt:lpstr>PowerPoint Presentation</vt:lpstr>
      <vt:lpstr>Global Drying Conditions 1,400 to 900 BC </vt:lpstr>
      <vt:lpstr>PowerPoint Presentation</vt:lpstr>
      <vt:lpstr>PowerPoint Presentation</vt:lpstr>
      <vt:lpstr>Global Drying Conditions 1,400 to 900 BC</vt:lpstr>
      <vt:lpstr>Global Drying Conditions 1,400 to 900 BC</vt:lpstr>
      <vt:lpstr>PowerPoint Presentation</vt:lpstr>
      <vt:lpstr>Global Drying Conditions 1,400 to 900 BC</vt:lpstr>
      <vt:lpstr>PowerPoint Presentation</vt:lpstr>
      <vt:lpstr>Global Drying Conditions 1,400 to 900 BC</vt:lpstr>
      <vt:lpstr>Global Drying Conditions 1,400 to 900 BC</vt:lpstr>
      <vt:lpstr>Global Drying Conditions 1,400 to 900 BC</vt:lpstr>
      <vt:lpstr>PowerPoint Presentation</vt:lpstr>
      <vt:lpstr>Patriarchs and Climate Change</vt:lpstr>
      <vt:lpstr>EGYPT AFTER JOSEPH </vt:lpstr>
      <vt:lpstr>Egypt after Joseph</vt:lpstr>
      <vt:lpstr>Egypt after Joseph</vt:lpstr>
      <vt:lpstr>The Hyksos</vt:lpstr>
      <vt:lpstr>The Hyksos</vt:lpstr>
      <vt:lpstr>PowerPoint Presentation</vt:lpstr>
      <vt:lpstr>PowerPoint Presentation</vt:lpstr>
      <vt:lpstr>The Hyksos</vt:lpstr>
      <vt:lpstr>The Hyksos</vt:lpstr>
      <vt:lpstr>The Hyksos</vt:lpstr>
      <vt:lpstr>PowerPoint Presentation</vt:lpstr>
      <vt:lpstr>Seth</vt:lpstr>
      <vt:lpstr>The new “bad” Seth</vt:lpstr>
      <vt:lpstr>Hyksos and Israelites</vt:lpstr>
      <vt:lpstr>Hyksos and Aravis</vt:lpstr>
      <vt:lpstr>Pharaoh who “knew not Joseph” (Ex. 1:8)</vt:lpstr>
      <vt:lpstr>Next Time</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Archaeology and the Old Testament</dc:title>
  <dc:creator>HP Authorized Customer</dc:creator>
  <cp:lastModifiedBy>Gregg Wilkerson</cp:lastModifiedBy>
  <cp:revision>20</cp:revision>
  <dcterms:created xsi:type="dcterms:W3CDTF">2005-09-20T02:57:09Z</dcterms:created>
  <dcterms:modified xsi:type="dcterms:W3CDTF">2020-07-21T05:02:29Z</dcterms:modified>
</cp:coreProperties>
</file>